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0"/>
  </p:notesMasterIdLst>
  <p:sldIdLst>
    <p:sldId id="256" r:id="rId5"/>
    <p:sldId id="257" r:id="rId6"/>
    <p:sldId id="258" r:id="rId7"/>
    <p:sldId id="259" r:id="rId8"/>
    <p:sldId id="261" r:id="rId9"/>
    <p:sldId id="262" r:id="rId10"/>
    <p:sldId id="263" r:id="rId11"/>
    <p:sldId id="264" r:id="rId12"/>
    <p:sldId id="265" r:id="rId13"/>
    <p:sldId id="267" r:id="rId14"/>
    <p:sldId id="270" r:id="rId15"/>
    <p:sldId id="284" r:id="rId16"/>
    <p:sldId id="271" r:id="rId17"/>
    <p:sldId id="272" r:id="rId18"/>
    <p:sldId id="273" r:id="rId19"/>
    <p:sldId id="274" r:id="rId20"/>
    <p:sldId id="283" r:id="rId21"/>
    <p:sldId id="275" r:id="rId22"/>
    <p:sldId id="276" r:id="rId23"/>
    <p:sldId id="277" r:id="rId24"/>
    <p:sldId id="279" r:id="rId25"/>
    <p:sldId id="278" r:id="rId26"/>
    <p:sldId id="280" r:id="rId27"/>
    <p:sldId id="281" r:id="rId28"/>
    <p:sldId id="282"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ace2f970f9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ace2f970f9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ace2f970f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ace2f970f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ace2f970f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ace2f970f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ace2f970f9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ace2f970f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ace2f970f9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ace2f970f9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c60aa94ee6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c60aa94ee6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ace2f970f9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ace2f970f9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ace2f970f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ace2f970f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ace2f970f9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ace2f970f9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ad063aac36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ad063aac36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ad063aac36_2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ad063aac36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ad063aac36_2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ad063aac36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ad063aac36_2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ad063aac36_2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ad063aac36_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ad063aac36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ad063aac36_2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ad063aac36_2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ad063aac36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ad063aac36_2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ad063aac36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ad063aac36_2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ad063aac36_2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ad063aac36_2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ad063aac36_2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ad063aac36_2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ad063aac36_2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ad063aac36_2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ad063aac36_2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ad063aac36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ad063aac36_2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2ad063aac36_2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polisen.se/tjanster-tillstand/belastningsregistret/barn-annan-verksamhet/"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mailto:info@gustavsbergsfotboll.s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apps.apple.com/se/app/sportadmin/id6444823852" TargetMode="External"/><Relationship Id="rId2" Type="http://schemas.openxmlformats.org/officeDocument/2006/relationships/hyperlink" Target="mailto:kansliet@giffk.com" TargetMode="External"/><Relationship Id="rId1" Type="http://schemas.openxmlformats.org/officeDocument/2006/relationships/slideLayout" Target="../slideLayouts/slideLayout3.xml"/><Relationship Id="rId6" Type="http://schemas.openxmlformats.org/officeDocument/2006/relationships/hyperlink" Target="https://play.google.com/store/apps/details?id=com.leaderappbeta.com&amp;pli=1"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gustavsbergsiffk.web.sportadmin.se/start/?ID=539900"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gustavsbergsiffk.web.sportadmin.se/start/?ID=541622" TargetMode="External"/><Relationship Id="rId4" Type="http://schemas.openxmlformats.org/officeDocument/2006/relationships/hyperlink" Target="https://gustavsbergsiffk.web.sportadmin.se/start/?ID=539908"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hyperlink" Target="https://chat.whatsapp.com/HXXh8qck6H5HTqxV2zzcsY" TargetMode="External"/><Relationship Id="rId7" Type="http://schemas.openxmlformats.org/officeDocument/2006/relationships/hyperlink" Target="https://chat.whatsapp.com/DjPLCN0etvA7BXMGc85iO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hyperlink" Target="https://chat.whatsapp.com/CzW9xeDN2XoL2UpVi9Bvvp" TargetMode="Externa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kansliet@giffk.com"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gustavsbergsiffk.web.sportadmin.se/start/?ID=539811" TargetMode="External"/><Relationship Id="rId5" Type="http://schemas.openxmlformats.org/officeDocument/2006/relationships/hyperlink" Target="https://www.facebook.com/GustavsbergsIfFotboll/" TargetMode="External"/><Relationship Id="rId4" Type="http://schemas.openxmlformats.org/officeDocument/2006/relationships/hyperlink" Target="https://www.instagram.com/gif.fk.officiell/"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hyperlink" Target="https://chat.whatsapp.com/Jnf0wBRsX1Z0hmvuLFsuwZ" TargetMode="External"/><Relationship Id="rId7" Type="http://schemas.openxmlformats.org/officeDocument/2006/relationships/hyperlink" Target="https://chat.whatsapp.com/EVxfB0vYqwMAJsfA2APxYD"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hyperlink" Target="https://chat.whatsapp.com/BTCN4bw4N8PFLOrmN7raFB" TargetMode="External"/><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hyperlink" Target="mailto:kansliet@giffk.com"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s://gustavsbergsiffk.web.sportadmin.se/start/?ID=539811" TargetMode="External"/><Relationship Id="rId5" Type="http://schemas.openxmlformats.org/officeDocument/2006/relationships/hyperlink" Target="https://www.facebook.com/GustavsbergsIfFotboll/" TargetMode="External"/><Relationship Id="rId4" Type="http://schemas.openxmlformats.org/officeDocument/2006/relationships/hyperlink" Target="https://www.instagram.com/gif.fk.officie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67350" y="1901693"/>
            <a:ext cx="9009300" cy="1340100"/>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lnSpc>
                <a:spcPct val="90000"/>
              </a:lnSpc>
              <a:spcBef>
                <a:spcPts val="0"/>
              </a:spcBef>
              <a:spcAft>
                <a:spcPts val="0"/>
              </a:spcAft>
              <a:buNone/>
            </a:pPr>
            <a:r>
              <a:rPr lang="sv" sz="6731" b="1" dirty="0">
                <a:solidFill>
                  <a:srgbClr val="FFFFFF"/>
                </a:solidFill>
                <a:latin typeface="Calibri"/>
                <a:ea typeface="Calibri"/>
                <a:cs typeface="Calibri"/>
                <a:sym typeface="Calibri"/>
              </a:rPr>
              <a:t>VÄLKOMMEN TILL</a:t>
            </a:r>
            <a:r>
              <a:rPr lang="sv" sz="7505" b="1" dirty="0">
                <a:solidFill>
                  <a:srgbClr val="FFFFFF"/>
                </a:solidFill>
                <a:latin typeface="Calibri"/>
                <a:ea typeface="Calibri"/>
                <a:cs typeface="Calibri"/>
                <a:sym typeface="Calibri"/>
              </a:rPr>
              <a:t> </a:t>
            </a:r>
            <a:endParaRPr sz="4505" b="1" dirty="0">
              <a:solidFill>
                <a:srgbClr val="FFFFFF"/>
              </a:solidFill>
              <a:latin typeface="Calibri"/>
              <a:ea typeface="Calibri"/>
              <a:cs typeface="Calibri"/>
              <a:sym typeface="Calibri"/>
            </a:endParaRPr>
          </a:p>
          <a:p>
            <a:pPr marL="0" lvl="0" indent="0" algn="ctr" rtl="0">
              <a:lnSpc>
                <a:spcPct val="90000"/>
              </a:lnSpc>
              <a:spcBef>
                <a:spcPts val="1000"/>
              </a:spcBef>
              <a:spcAft>
                <a:spcPts val="0"/>
              </a:spcAft>
              <a:buNone/>
            </a:pPr>
            <a:r>
              <a:rPr lang="sv" sz="5400" b="1" dirty="0">
                <a:solidFill>
                  <a:srgbClr val="FFFFFF"/>
                </a:solidFill>
                <a:latin typeface="Calibri"/>
                <a:ea typeface="Calibri"/>
                <a:cs typeface="Calibri"/>
                <a:sym typeface="Calibri"/>
              </a:rPr>
              <a:t>FOTBOLLSLEKEN 2025!</a:t>
            </a:r>
            <a:endParaRPr sz="2400" b="1" dirty="0">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1791725" y="886223"/>
            <a:ext cx="6779100" cy="3190800"/>
          </a:xfrm>
          <a:prstGeom prst="rect">
            <a:avLst/>
          </a:prstGeom>
          <a:noFill/>
          <a:ln>
            <a:noFill/>
          </a:ln>
        </p:spPr>
        <p:txBody>
          <a:bodyPr spcFirstLastPara="1" wrap="square" lIns="91425" tIns="45700" rIns="91425" bIns="45700" anchor="t" anchorCtr="0">
            <a:noAutofit/>
          </a:bodyPr>
          <a:lstStyle/>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Gustavsbergs IF Fotbollsklubb</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Fotbollsleken</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Föräldraengagemang </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Att vara ledare </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Kommande träningar</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Vad kostar det? </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Hemsidan, kallelser och kommunikation</a:t>
            </a:r>
            <a:endParaRPr sz="1800" dirty="0">
              <a:solidFill>
                <a:schemeClr val="lt1"/>
              </a:solidFill>
            </a:endParaRPr>
          </a:p>
          <a:p>
            <a:pPr marL="457200" lvl="0" indent="-342900" algn="l" rtl="0">
              <a:lnSpc>
                <a:spcPct val="150000"/>
              </a:lnSpc>
              <a:spcBef>
                <a:spcPts val="0"/>
              </a:spcBef>
              <a:spcAft>
                <a:spcPts val="0"/>
              </a:spcAft>
              <a:buClr>
                <a:schemeClr val="lt1"/>
              </a:buClr>
              <a:buSzPts val="1800"/>
              <a:buChar char="●"/>
            </a:pPr>
            <a:r>
              <a:rPr lang="sv" sz="1800" dirty="0">
                <a:solidFill>
                  <a:schemeClr val="lt1"/>
                </a:solidFill>
              </a:rPr>
              <a:t>Frågor? </a:t>
            </a:r>
            <a:endParaRPr sz="1800" dirty="0">
              <a:solidFill>
                <a:schemeClr val="lt1"/>
              </a:solidFill>
            </a:endParaRPr>
          </a:p>
        </p:txBody>
      </p:sp>
      <p:sp>
        <p:nvSpPr>
          <p:cNvPr id="60" name="Google Shape;60;p14"/>
          <p:cNvSpPr txBox="1"/>
          <p:nvPr/>
        </p:nvSpPr>
        <p:spPr>
          <a:xfrm>
            <a:off x="3546905" y="148825"/>
            <a:ext cx="2050200" cy="585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sv" sz="3200" b="1">
                <a:solidFill>
                  <a:schemeClr val="lt1"/>
                </a:solidFill>
              </a:rPr>
              <a:t>AGENDA</a:t>
            </a:r>
            <a:endParaRPr sz="3200">
              <a:solidFill>
                <a:schemeClr val="lt1"/>
              </a:solidFill>
            </a:endParaRPr>
          </a:p>
        </p:txBody>
      </p:sp>
      <p:cxnSp>
        <p:nvCxnSpPr>
          <p:cNvPr id="61" name="Google Shape;61;p14"/>
          <p:cNvCxnSpPr/>
          <p:nvPr/>
        </p:nvCxnSpPr>
        <p:spPr>
          <a:xfrm rot="10800000" flipH="1">
            <a:off x="1791736" y="764415"/>
            <a:ext cx="6131700" cy="7500"/>
          </a:xfrm>
          <a:prstGeom prst="straightConnector1">
            <a:avLst/>
          </a:prstGeom>
          <a:noFill/>
          <a:ln w="25400" cap="flat" cmpd="sng">
            <a:solidFill>
              <a:schemeClr val="lt1"/>
            </a:solidFill>
            <a:prstDash val="solid"/>
            <a:miter lim="800000"/>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p:nvPr/>
        </p:nvSpPr>
        <p:spPr>
          <a:xfrm>
            <a:off x="1529450" y="209500"/>
            <a:ext cx="6056700" cy="517034"/>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2400" b="1" dirty="0">
                <a:solidFill>
                  <a:schemeClr val="lt1"/>
                </a:solidFill>
              </a:rPr>
              <a:t>GUSTAVSBERGS IF FOTBOLLSKLUBB</a:t>
            </a:r>
            <a:endParaRPr sz="2400" dirty="0">
              <a:solidFill>
                <a:schemeClr val="lt1"/>
              </a:solidFill>
            </a:endParaRPr>
          </a:p>
        </p:txBody>
      </p:sp>
      <p:cxnSp>
        <p:nvCxnSpPr>
          <p:cNvPr id="67" name="Google Shape;67;p15"/>
          <p:cNvCxnSpPr/>
          <p:nvPr/>
        </p:nvCxnSpPr>
        <p:spPr>
          <a:xfrm>
            <a:off x="744281" y="854137"/>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68" name="Google Shape;68;p15"/>
          <p:cNvSpPr txBox="1"/>
          <p:nvPr/>
        </p:nvSpPr>
        <p:spPr>
          <a:xfrm>
            <a:off x="744300" y="1074250"/>
            <a:ext cx="7533600" cy="3647122"/>
          </a:xfrm>
          <a:prstGeom prst="rect">
            <a:avLst/>
          </a:prstGeom>
          <a:noFill/>
          <a:ln>
            <a:noFill/>
          </a:ln>
        </p:spPr>
        <p:txBody>
          <a:bodyPr spcFirstLastPara="1" wrap="square" lIns="91425" tIns="91425" rIns="91425" bIns="91425" anchor="t" anchorCtr="0">
            <a:spAutoFit/>
          </a:bodyPr>
          <a:lstStyle/>
          <a:p>
            <a:pPr marL="457200" lvl="0" indent="-323850" algn="l" rtl="0">
              <a:lnSpc>
                <a:spcPct val="150000"/>
              </a:lnSpc>
              <a:spcBef>
                <a:spcPts val="0"/>
              </a:spcBef>
              <a:spcAft>
                <a:spcPts val="0"/>
              </a:spcAft>
              <a:buClr>
                <a:schemeClr val="lt1"/>
              </a:buClr>
              <a:buSzPts val="1500"/>
              <a:buChar char="●"/>
            </a:pPr>
            <a:r>
              <a:rPr lang="sv" sz="1500" dirty="0">
                <a:solidFill>
                  <a:schemeClr val="lt1"/>
                </a:solidFill>
              </a:rPr>
              <a:t>Grundades 1906</a:t>
            </a:r>
            <a:endParaRPr sz="1500" dirty="0">
              <a:solidFill>
                <a:schemeClr val="lt1"/>
              </a:solidFill>
            </a:endParaRPr>
          </a:p>
          <a:p>
            <a:pPr marL="457200" lvl="0" indent="-323850" algn="l" rtl="0">
              <a:lnSpc>
                <a:spcPct val="150000"/>
              </a:lnSpc>
              <a:spcBef>
                <a:spcPts val="0"/>
              </a:spcBef>
              <a:spcAft>
                <a:spcPts val="0"/>
              </a:spcAft>
              <a:buClr>
                <a:schemeClr val="lt1"/>
              </a:buClr>
              <a:buSzPts val="1500"/>
              <a:buChar char="●"/>
            </a:pPr>
            <a:r>
              <a:rPr lang="sv" sz="1500" dirty="0">
                <a:solidFill>
                  <a:schemeClr val="lt1"/>
                </a:solidFill>
              </a:rPr>
              <a:t>Sedan 2006 finns 4 alliansföreningar inom GIF. </a:t>
            </a:r>
            <a:endParaRPr sz="1500" dirty="0">
              <a:solidFill>
                <a:schemeClr val="lt1"/>
              </a:solidFill>
            </a:endParaRPr>
          </a:p>
          <a:p>
            <a:pPr marL="457200" lvl="0" indent="-323850" algn="l" rtl="0">
              <a:lnSpc>
                <a:spcPct val="150000"/>
              </a:lnSpc>
              <a:spcBef>
                <a:spcPts val="0"/>
              </a:spcBef>
              <a:spcAft>
                <a:spcPts val="0"/>
              </a:spcAft>
              <a:buClr>
                <a:schemeClr val="lt1"/>
              </a:buClr>
              <a:buSzPts val="1500"/>
              <a:buChar char="●"/>
            </a:pPr>
            <a:r>
              <a:rPr lang="sv" sz="1500" dirty="0">
                <a:solidFill>
                  <a:schemeClr val="lt1"/>
                </a:solidFill>
              </a:rPr>
              <a:t>Inom GIF Fotbollsklubb finns</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23 barn-/ungdomslag i olika årskullar</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A-lag Dam och Herr (och nystartat lag i Volleyboll)</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Ca 1000 medlemmar</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Eget Kansli </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Styrelse som består av 7 ledamöter, &amp; 1 suppleanter</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Kontinuerliga ledarmöten &amp; utbildningar </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Den Röda Tråden, aktivt arbete för konstgräs på Farstaborg mm</a:t>
            </a:r>
            <a:endParaRPr sz="15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p:nvPr/>
        </p:nvSpPr>
        <p:spPr>
          <a:xfrm>
            <a:off x="1909500" y="152400"/>
            <a:ext cx="53250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a:solidFill>
                  <a:schemeClr val="lt1"/>
                </a:solidFill>
              </a:rPr>
              <a:t>EN FÖRENING FÖR ALLA</a:t>
            </a:r>
            <a:endParaRPr sz="3200" b="1">
              <a:solidFill>
                <a:schemeClr val="lt1"/>
              </a:solidFill>
            </a:endParaRPr>
          </a:p>
        </p:txBody>
      </p:sp>
      <p:sp>
        <p:nvSpPr>
          <p:cNvPr id="74" name="Google Shape;74;p16"/>
          <p:cNvSpPr txBox="1"/>
          <p:nvPr/>
        </p:nvSpPr>
        <p:spPr>
          <a:xfrm>
            <a:off x="233550" y="841625"/>
            <a:ext cx="8676900" cy="4613100"/>
          </a:xfrm>
          <a:prstGeom prst="rect">
            <a:avLst/>
          </a:prstGeom>
          <a:noFill/>
          <a:ln>
            <a:noFill/>
          </a:ln>
        </p:spPr>
        <p:txBody>
          <a:bodyPr spcFirstLastPara="1" wrap="square" lIns="91425" tIns="45700" rIns="91425" bIns="45700" anchor="t" anchorCtr="0">
            <a:normAutofit/>
          </a:bodyPr>
          <a:lstStyle/>
          <a:p>
            <a:pPr marL="457200" lvl="0" indent="-317500" algn="l" rtl="0">
              <a:lnSpc>
                <a:spcPct val="115000"/>
              </a:lnSpc>
              <a:spcBef>
                <a:spcPts val="0"/>
              </a:spcBef>
              <a:spcAft>
                <a:spcPts val="0"/>
              </a:spcAft>
              <a:buClr>
                <a:schemeClr val="lt1"/>
              </a:buClr>
              <a:buSzPts val="1400"/>
              <a:buChar char="●"/>
            </a:pPr>
            <a:r>
              <a:rPr lang="sv" b="1" dirty="0">
                <a:solidFill>
                  <a:schemeClr val="lt1"/>
                </a:solidFill>
              </a:rPr>
              <a:t>Bredd, Engagemang och Närhet  (våra 3 BEN)</a:t>
            </a:r>
            <a:endParaRPr b="1" dirty="0">
              <a:solidFill>
                <a:schemeClr val="lt1"/>
              </a:solidFill>
            </a:endParaRPr>
          </a:p>
          <a:p>
            <a:pPr marL="457200" lvl="0" indent="0" algn="l" rtl="0">
              <a:lnSpc>
                <a:spcPct val="115000"/>
              </a:lnSpc>
              <a:spcBef>
                <a:spcPts val="0"/>
              </a:spcBef>
              <a:spcAft>
                <a:spcPts val="0"/>
              </a:spcAft>
              <a:buNone/>
            </a:pPr>
            <a:endParaRPr dirty="0">
              <a:solidFill>
                <a:schemeClr val="lt1"/>
              </a:solidFill>
            </a:endParaRPr>
          </a:p>
          <a:p>
            <a:pPr marL="457200" lvl="0" indent="0" algn="l" rtl="0">
              <a:lnSpc>
                <a:spcPct val="115000"/>
              </a:lnSpc>
              <a:spcBef>
                <a:spcPts val="0"/>
              </a:spcBef>
              <a:spcAft>
                <a:spcPts val="0"/>
              </a:spcAft>
              <a:buNone/>
            </a:pPr>
            <a:r>
              <a:rPr lang="sv" dirty="0">
                <a:solidFill>
                  <a:schemeClr val="lt1"/>
                </a:solidFill>
              </a:rPr>
              <a:t>• </a:t>
            </a:r>
            <a:r>
              <a:rPr lang="sv" b="1" dirty="0">
                <a:solidFill>
                  <a:schemeClr val="lt1"/>
                </a:solidFill>
              </a:rPr>
              <a:t>B</a:t>
            </a:r>
            <a:r>
              <a:rPr lang="sv" dirty="0">
                <a:solidFill>
                  <a:schemeClr val="lt1"/>
                </a:solidFill>
              </a:rPr>
              <a:t>redd (- utveckling)</a:t>
            </a:r>
            <a:endParaRPr dirty="0">
              <a:solidFill>
                <a:schemeClr val="lt1"/>
              </a:solidFill>
            </a:endParaRPr>
          </a:p>
          <a:p>
            <a:pPr marL="914400" lvl="0" indent="0" algn="l" rtl="0">
              <a:lnSpc>
                <a:spcPct val="115000"/>
              </a:lnSpc>
              <a:spcBef>
                <a:spcPts val="0"/>
              </a:spcBef>
              <a:spcAft>
                <a:spcPts val="0"/>
              </a:spcAft>
              <a:buNone/>
            </a:pPr>
            <a:r>
              <a:rPr lang="sv-SE" sz="1200" b="0" i="0" dirty="0">
                <a:solidFill>
                  <a:schemeClr val="bg1"/>
                </a:solidFill>
                <a:effectLst/>
                <a:latin typeface="Open Sans" panose="020F0502020204030204" pitchFamily="34" charset="0"/>
              </a:rPr>
              <a:t>Med bredd menar vi att få med så många som möjligt så länge som möjligt. Du ska känna att du har kul, att du får utvecklas som individ och som fotbollsspelare utifrån din egen nivå. Oavsett vilken livssituation du har.</a:t>
            </a:r>
            <a:endParaRPr sz="1200" dirty="0">
              <a:solidFill>
                <a:schemeClr val="lt1"/>
              </a:solidFill>
            </a:endParaRPr>
          </a:p>
          <a:p>
            <a:pPr marL="914400" lvl="0" indent="0" algn="l" rtl="0">
              <a:lnSpc>
                <a:spcPct val="115000"/>
              </a:lnSpc>
              <a:spcBef>
                <a:spcPts val="0"/>
              </a:spcBef>
              <a:spcAft>
                <a:spcPts val="0"/>
              </a:spcAft>
              <a:buNone/>
            </a:pPr>
            <a:endParaRPr dirty="0">
              <a:solidFill>
                <a:schemeClr val="lt1"/>
              </a:solidFill>
            </a:endParaRPr>
          </a:p>
          <a:p>
            <a:pPr marL="457200" lvl="0" indent="0" algn="l" rtl="0">
              <a:lnSpc>
                <a:spcPct val="115000"/>
              </a:lnSpc>
              <a:spcBef>
                <a:spcPts val="0"/>
              </a:spcBef>
              <a:spcAft>
                <a:spcPts val="0"/>
              </a:spcAft>
              <a:buNone/>
            </a:pPr>
            <a:r>
              <a:rPr lang="sv" dirty="0">
                <a:solidFill>
                  <a:schemeClr val="lt1"/>
                </a:solidFill>
              </a:rPr>
              <a:t>• </a:t>
            </a:r>
            <a:r>
              <a:rPr lang="sv" b="1" dirty="0">
                <a:solidFill>
                  <a:schemeClr val="lt1"/>
                </a:solidFill>
              </a:rPr>
              <a:t>E</a:t>
            </a:r>
            <a:r>
              <a:rPr lang="sv" dirty="0">
                <a:solidFill>
                  <a:schemeClr val="lt1"/>
                </a:solidFill>
              </a:rPr>
              <a:t>ngagemang (- glädje) </a:t>
            </a:r>
            <a:endParaRPr dirty="0">
              <a:solidFill>
                <a:schemeClr val="lt1"/>
              </a:solidFill>
            </a:endParaRPr>
          </a:p>
          <a:p>
            <a:pPr marL="914400" lvl="0" indent="0" algn="l" rtl="0">
              <a:lnSpc>
                <a:spcPct val="115000"/>
              </a:lnSpc>
              <a:spcBef>
                <a:spcPts val="0"/>
              </a:spcBef>
              <a:spcAft>
                <a:spcPts val="0"/>
              </a:spcAft>
              <a:buNone/>
            </a:pPr>
            <a:r>
              <a:rPr lang="sv-SE" sz="1200" b="0" i="0" dirty="0">
                <a:solidFill>
                  <a:schemeClr val="bg1"/>
                </a:solidFill>
                <a:effectLst/>
                <a:latin typeface="Open Sans" panose="020B0606030504020204" pitchFamily="34" charset="0"/>
              </a:rPr>
              <a:t>Med engagemang menar vi att alla engagerar sig i verksamheten, utövare liksom vårdnadshavare, för att vi ska kunna ha roligt tillsammans. Du ska känna glädje genom att delta i vår gemenskap.</a:t>
            </a:r>
            <a:r>
              <a:rPr lang="sv" sz="1200" dirty="0">
                <a:solidFill>
                  <a:schemeClr val="lt1"/>
                </a:solidFill>
              </a:rPr>
              <a:t> </a:t>
            </a:r>
            <a:endParaRPr sz="1200" dirty="0">
              <a:solidFill>
                <a:schemeClr val="lt1"/>
              </a:solidFill>
            </a:endParaRPr>
          </a:p>
          <a:p>
            <a:pPr marL="914400" lvl="0" indent="0" algn="l" rtl="0">
              <a:lnSpc>
                <a:spcPct val="115000"/>
              </a:lnSpc>
              <a:spcBef>
                <a:spcPts val="0"/>
              </a:spcBef>
              <a:spcAft>
                <a:spcPts val="0"/>
              </a:spcAft>
              <a:buNone/>
            </a:pPr>
            <a:endParaRPr dirty="0">
              <a:solidFill>
                <a:schemeClr val="lt1"/>
              </a:solidFill>
            </a:endParaRPr>
          </a:p>
          <a:p>
            <a:pPr marL="457200" lvl="0" indent="0" algn="l" rtl="0">
              <a:lnSpc>
                <a:spcPct val="115000"/>
              </a:lnSpc>
              <a:spcBef>
                <a:spcPts val="0"/>
              </a:spcBef>
              <a:spcAft>
                <a:spcPts val="0"/>
              </a:spcAft>
              <a:buNone/>
            </a:pPr>
            <a:r>
              <a:rPr lang="sv" dirty="0">
                <a:solidFill>
                  <a:schemeClr val="lt1"/>
                </a:solidFill>
              </a:rPr>
              <a:t>• </a:t>
            </a:r>
            <a:r>
              <a:rPr lang="sv" b="1" dirty="0">
                <a:solidFill>
                  <a:schemeClr val="lt1"/>
                </a:solidFill>
              </a:rPr>
              <a:t>N</a:t>
            </a:r>
            <a:r>
              <a:rPr lang="sv" dirty="0">
                <a:solidFill>
                  <a:schemeClr val="lt1"/>
                </a:solidFill>
              </a:rPr>
              <a:t>ärhet  (- kamratskap)</a:t>
            </a:r>
            <a:endParaRPr dirty="0">
              <a:solidFill>
                <a:schemeClr val="lt1"/>
              </a:solidFill>
            </a:endParaRPr>
          </a:p>
          <a:p>
            <a:pPr marL="914400" lvl="0" indent="0" algn="l" rtl="0">
              <a:lnSpc>
                <a:spcPct val="115000"/>
              </a:lnSpc>
              <a:spcBef>
                <a:spcPts val="0"/>
              </a:spcBef>
              <a:spcAft>
                <a:spcPts val="0"/>
              </a:spcAft>
              <a:buNone/>
            </a:pPr>
            <a:r>
              <a:rPr lang="sv-SE" sz="1200" b="0" i="0" dirty="0">
                <a:solidFill>
                  <a:schemeClr val="bg1"/>
                </a:solidFill>
                <a:effectLst/>
                <a:latin typeface="Open Sans" panose="020B0606030504020204" pitchFamily="34" charset="0"/>
              </a:rPr>
              <a:t>Med närhet menar vi att träningarna är i ditt närområde så att det blir en trygghet och en sammanhållning. Fotbollen ska finnas nära hemmet, skolan och kompisarna. I denna kamratskap möter du andra genom respekt och accepterar andras olikheter liksom andra möter dig.</a:t>
            </a:r>
            <a:r>
              <a:rPr lang="sv" sz="1200" dirty="0">
                <a:solidFill>
                  <a:schemeClr val="lt1"/>
                </a:solidFill>
              </a:rPr>
              <a:t> </a:t>
            </a:r>
            <a:endParaRPr sz="1200" dirty="0">
              <a:solidFill>
                <a:schemeClr val="lt1"/>
              </a:solidFill>
            </a:endParaRPr>
          </a:p>
        </p:txBody>
      </p:sp>
      <p:cxnSp>
        <p:nvCxnSpPr>
          <p:cNvPr id="75" name="Google Shape;75;p16"/>
          <p:cNvCxnSpPr/>
          <p:nvPr/>
        </p:nvCxnSpPr>
        <p:spPr>
          <a:xfrm rot="10800000" flipH="1">
            <a:off x="853352" y="750175"/>
            <a:ext cx="7437300" cy="4500"/>
          </a:xfrm>
          <a:prstGeom prst="straightConnector1">
            <a:avLst/>
          </a:prstGeom>
          <a:noFill/>
          <a:ln w="25400" cap="flat" cmpd="sng">
            <a:solidFill>
              <a:schemeClr val="lt1"/>
            </a:solidFill>
            <a:prstDash val="solid"/>
            <a:miter lim="800000"/>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p:nvPr/>
        </p:nvSpPr>
        <p:spPr>
          <a:xfrm>
            <a:off x="805200" y="969500"/>
            <a:ext cx="7533600" cy="3825600"/>
          </a:xfrm>
          <a:prstGeom prst="rect">
            <a:avLst/>
          </a:prstGeom>
          <a:noFill/>
          <a:ln>
            <a:noFill/>
          </a:ln>
        </p:spPr>
        <p:txBody>
          <a:bodyPr spcFirstLastPara="1" wrap="square" lIns="91425" tIns="45700" rIns="91425" bIns="45700" anchor="t" anchorCtr="0">
            <a:normAutofit/>
          </a:bodyPr>
          <a:lstStyle/>
          <a:p>
            <a:pPr marL="457200" lvl="0" indent="-323850" algn="l" rtl="0">
              <a:lnSpc>
                <a:spcPct val="200000"/>
              </a:lnSpc>
              <a:spcBef>
                <a:spcPts val="0"/>
              </a:spcBef>
              <a:spcAft>
                <a:spcPts val="0"/>
              </a:spcAft>
              <a:buClr>
                <a:schemeClr val="lt1"/>
              </a:buClr>
              <a:buSzPts val="1500"/>
              <a:buChar char="●"/>
            </a:pPr>
            <a:r>
              <a:rPr lang="sv" sz="1500" dirty="0">
                <a:solidFill>
                  <a:schemeClr val="lt1"/>
                </a:solidFill>
              </a:rPr>
              <a:t>Du som vårdnadshavare lägger grunden för att bygga en stark laggemenskap genom att engagera dig!</a:t>
            </a:r>
            <a:endParaRPr sz="1500" dirty="0">
              <a:solidFill>
                <a:schemeClr val="lt1"/>
              </a:solidFill>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rPr>
              <a:t>Roller som behövs i laget på kort och lång sikt:</a:t>
            </a:r>
            <a:endParaRPr sz="1500" dirty="0">
              <a:solidFill>
                <a:schemeClr val="lt1"/>
              </a:solidFill>
            </a:endParaRPr>
          </a:p>
          <a:p>
            <a:pPr marL="914400" lvl="1" indent="-323850" algn="l" rtl="0">
              <a:lnSpc>
                <a:spcPct val="200000"/>
              </a:lnSpc>
              <a:spcBef>
                <a:spcPts val="0"/>
              </a:spcBef>
              <a:spcAft>
                <a:spcPts val="0"/>
              </a:spcAft>
              <a:buClr>
                <a:schemeClr val="lt1"/>
              </a:buClr>
              <a:buSzPts val="1500"/>
              <a:buChar char="○"/>
            </a:pPr>
            <a:r>
              <a:rPr lang="sv" sz="1500" dirty="0">
                <a:solidFill>
                  <a:schemeClr val="lt1"/>
                </a:solidFill>
              </a:rPr>
              <a:t>Huvudtränare</a:t>
            </a:r>
          </a:p>
          <a:p>
            <a:pPr marL="914400" lvl="1" indent="-323850" algn="l" rtl="0">
              <a:lnSpc>
                <a:spcPct val="200000"/>
              </a:lnSpc>
              <a:spcBef>
                <a:spcPts val="0"/>
              </a:spcBef>
              <a:spcAft>
                <a:spcPts val="0"/>
              </a:spcAft>
              <a:buClr>
                <a:schemeClr val="lt1"/>
              </a:buClr>
              <a:buSzPts val="1500"/>
              <a:buChar char="○"/>
            </a:pPr>
            <a:r>
              <a:rPr lang="sv" sz="1500" dirty="0">
                <a:solidFill>
                  <a:schemeClr val="lt1"/>
                </a:solidFill>
              </a:rPr>
              <a:t>Administratörer </a:t>
            </a:r>
            <a:endParaRPr sz="1500" dirty="0">
              <a:solidFill>
                <a:schemeClr val="lt1"/>
              </a:solidFill>
            </a:endParaRPr>
          </a:p>
          <a:p>
            <a:pPr marL="914400" lvl="1" indent="-323850" algn="l" rtl="0">
              <a:lnSpc>
                <a:spcPct val="200000"/>
              </a:lnSpc>
              <a:spcBef>
                <a:spcPts val="0"/>
              </a:spcBef>
              <a:spcAft>
                <a:spcPts val="0"/>
              </a:spcAft>
              <a:buClr>
                <a:schemeClr val="lt1"/>
              </a:buClr>
              <a:buSzPts val="1500"/>
              <a:buChar char="○"/>
            </a:pPr>
            <a:r>
              <a:rPr lang="sv" sz="1500" dirty="0">
                <a:solidFill>
                  <a:schemeClr val="lt1"/>
                </a:solidFill>
              </a:rPr>
              <a:t>Ledare/tränare – hjälptränare</a:t>
            </a:r>
            <a:endParaRPr sz="1500" dirty="0">
              <a:solidFill>
                <a:schemeClr val="lt1"/>
              </a:solidFill>
            </a:endParaRPr>
          </a:p>
          <a:p>
            <a:pPr marL="914400" lvl="1" indent="-323850" algn="l" rtl="0">
              <a:lnSpc>
                <a:spcPct val="200000"/>
              </a:lnSpc>
              <a:spcBef>
                <a:spcPts val="0"/>
              </a:spcBef>
              <a:spcAft>
                <a:spcPts val="0"/>
              </a:spcAft>
              <a:buClr>
                <a:schemeClr val="lt1"/>
              </a:buClr>
              <a:buSzPts val="1500"/>
              <a:buChar char="○"/>
            </a:pPr>
            <a:r>
              <a:rPr lang="sv" sz="1500" dirty="0">
                <a:solidFill>
                  <a:schemeClr val="lt1"/>
                </a:solidFill>
              </a:rPr>
              <a:t>Kassör</a:t>
            </a:r>
            <a:endParaRPr sz="1500" dirty="0">
              <a:solidFill>
                <a:srgbClr val="000000"/>
              </a:solidFill>
            </a:endParaRPr>
          </a:p>
        </p:txBody>
      </p:sp>
      <p:sp>
        <p:nvSpPr>
          <p:cNvPr id="88" name="Google Shape;88;p18"/>
          <p:cNvSpPr txBox="1"/>
          <p:nvPr/>
        </p:nvSpPr>
        <p:spPr>
          <a:xfrm>
            <a:off x="723450" y="146650"/>
            <a:ext cx="7533600" cy="600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000" b="1">
                <a:solidFill>
                  <a:schemeClr val="lt1"/>
                </a:solidFill>
              </a:rPr>
              <a:t>ENGAGEMANG AV VÅRDNADSHAVARE</a:t>
            </a:r>
            <a:endParaRPr sz="3000">
              <a:solidFill>
                <a:schemeClr val="lt1"/>
              </a:solidFill>
            </a:endParaRPr>
          </a:p>
        </p:txBody>
      </p:sp>
      <p:cxnSp>
        <p:nvCxnSpPr>
          <p:cNvPr id="89" name="Google Shape;89;p18"/>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p:nvPr/>
        </p:nvSpPr>
        <p:spPr>
          <a:xfrm>
            <a:off x="2336050" y="209500"/>
            <a:ext cx="40560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a:solidFill>
                  <a:schemeClr val="lt1"/>
                </a:solidFill>
              </a:rPr>
              <a:t>ATT VARA LEDARE </a:t>
            </a:r>
            <a:endParaRPr sz="3200">
              <a:solidFill>
                <a:schemeClr val="lt1"/>
              </a:solidFill>
            </a:endParaRPr>
          </a:p>
        </p:txBody>
      </p:sp>
      <p:cxnSp>
        <p:nvCxnSpPr>
          <p:cNvPr id="95" name="Google Shape;95;p19"/>
          <p:cNvCxnSpPr/>
          <p:nvPr/>
        </p:nvCxnSpPr>
        <p:spPr>
          <a:xfrm>
            <a:off x="805206" y="83741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96" name="Google Shape;96;p19"/>
          <p:cNvSpPr txBox="1"/>
          <p:nvPr/>
        </p:nvSpPr>
        <p:spPr>
          <a:xfrm>
            <a:off x="805200" y="938050"/>
            <a:ext cx="7533600" cy="3647122"/>
          </a:xfrm>
          <a:prstGeom prst="rect">
            <a:avLst/>
          </a:prstGeom>
          <a:noFill/>
          <a:ln>
            <a:noFill/>
          </a:ln>
        </p:spPr>
        <p:txBody>
          <a:bodyPr spcFirstLastPara="1" wrap="square" lIns="91425" tIns="91425" rIns="91425" bIns="91425" anchor="t" anchorCtr="0">
            <a:spAutoFit/>
          </a:bodyPr>
          <a:lstStyle/>
          <a:p>
            <a:pPr marL="457200" lvl="0" indent="-323850" algn="l" rtl="0">
              <a:lnSpc>
                <a:spcPct val="200000"/>
              </a:lnSpc>
              <a:spcBef>
                <a:spcPts val="0"/>
              </a:spcBef>
              <a:spcAft>
                <a:spcPts val="0"/>
              </a:spcAft>
              <a:buClr>
                <a:schemeClr val="lt1"/>
              </a:buClr>
              <a:buSzPts val="1500"/>
              <a:buChar char="●"/>
            </a:pPr>
            <a:r>
              <a:rPr lang="sv" sz="1500" dirty="0">
                <a:solidFill>
                  <a:schemeClr val="lt1"/>
                </a:solidFill>
              </a:rPr>
              <a:t>Det är kul! </a:t>
            </a:r>
            <a:endParaRPr sz="1500" dirty="0">
              <a:solidFill>
                <a:schemeClr val="lt1"/>
              </a:solidFill>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rPr>
              <a:t>Fotbollskunnande inte viktigast</a:t>
            </a:r>
            <a:endParaRPr sz="1500" dirty="0">
              <a:solidFill>
                <a:schemeClr val="lt1"/>
              </a:solidFill>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rPr>
              <a:t>Via ditt medlemskap (300 kr/år) får du:</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Färdiga träningsupplägg/bank med övningar </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Ledarträffar </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Utbildning efter några år</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Ledarkläder (delvis subventionerade efter ett år)</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Socialt nätverk bland ledare, föräldrar och spelare</a:t>
            </a: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Ta del av erbjudanden genom våra samarbetspartners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p:nvPr/>
        </p:nvSpPr>
        <p:spPr>
          <a:xfrm>
            <a:off x="2056950" y="146650"/>
            <a:ext cx="50301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dirty="0">
                <a:solidFill>
                  <a:schemeClr val="lt1"/>
                </a:solidFill>
              </a:rPr>
              <a:t>INSPIRATION FRÅN P18</a:t>
            </a:r>
            <a:endParaRPr sz="3200" dirty="0">
              <a:solidFill>
                <a:schemeClr val="lt1"/>
              </a:solidFill>
            </a:endParaRPr>
          </a:p>
        </p:txBody>
      </p:sp>
      <p:cxnSp>
        <p:nvCxnSpPr>
          <p:cNvPr id="102" name="Google Shape;102;p20"/>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03" name="Google Shape;103;p20"/>
          <p:cNvSpPr txBox="1"/>
          <p:nvPr/>
        </p:nvSpPr>
        <p:spPr>
          <a:xfrm>
            <a:off x="723325" y="849550"/>
            <a:ext cx="7533600" cy="3297026"/>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500"/>
              </a:spcBef>
              <a:spcAft>
                <a:spcPts val="0"/>
              </a:spcAft>
              <a:buClr>
                <a:schemeClr val="lt1"/>
              </a:buClr>
              <a:buSzPts val="1500"/>
              <a:buChar char="●"/>
            </a:pPr>
            <a:r>
              <a:rPr lang="sv" sz="1500" dirty="0">
                <a:solidFill>
                  <a:schemeClr val="lt1"/>
                </a:solidFill>
              </a:rPr>
              <a:t>Två </a:t>
            </a:r>
            <a:r>
              <a:rPr lang="sv" sz="1500" b="1" dirty="0">
                <a:solidFill>
                  <a:schemeClr val="lt1"/>
                </a:solidFill>
              </a:rPr>
              <a:t>huvudtränare</a:t>
            </a:r>
            <a:r>
              <a:rPr lang="sv" sz="1500" dirty="0">
                <a:solidFill>
                  <a:schemeClr val="lt1"/>
                </a:solidFill>
              </a:rPr>
              <a:t> som har ett övergripande ansvar över träningsplanering, tar lead på träningar och lagindelning.   </a:t>
            </a:r>
            <a:endParaRPr sz="1500" dirty="0">
              <a:solidFill>
                <a:schemeClr val="lt1"/>
              </a:solidFill>
            </a:endParaRPr>
          </a:p>
          <a:p>
            <a:pPr marL="1371600" lvl="0" indent="0" algn="l" rtl="0">
              <a:lnSpc>
                <a:spcPct val="115000"/>
              </a:lnSpc>
              <a:spcBef>
                <a:spcPts val="500"/>
              </a:spcBef>
              <a:spcAft>
                <a:spcPts val="0"/>
              </a:spcAft>
              <a:buNone/>
            </a:pPr>
            <a:endParaRPr sz="1500" dirty="0">
              <a:solidFill>
                <a:schemeClr val="lt1"/>
              </a:solidFill>
            </a:endParaRPr>
          </a:p>
          <a:p>
            <a:pPr marL="457200" lvl="0" indent="-323850" algn="l" rtl="0">
              <a:lnSpc>
                <a:spcPct val="115000"/>
              </a:lnSpc>
              <a:spcBef>
                <a:spcPts val="0"/>
              </a:spcBef>
              <a:spcAft>
                <a:spcPts val="0"/>
              </a:spcAft>
              <a:buClr>
                <a:schemeClr val="lt1"/>
              </a:buClr>
              <a:buSzPts val="1500"/>
              <a:buChar char="●"/>
            </a:pPr>
            <a:r>
              <a:rPr lang="sv" sz="1500" dirty="0">
                <a:solidFill>
                  <a:schemeClr val="lt1"/>
                </a:solidFill>
              </a:rPr>
              <a:t>Utöver det har vi </a:t>
            </a:r>
            <a:r>
              <a:rPr lang="sv" sz="1500" b="1" dirty="0">
                <a:solidFill>
                  <a:schemeClr val="lt1"/>
                </a:solidFill>
              </a:rPr>
              <a:t>hjälptränare</a:t>
            </a:r>
            <a:r>
              <a:rPr lang="sv" sz="1500" dirty="0">
                <a:solidFill>
                  <a:schemeClr val="lt1"/>
                </a:solidFill>
              </a:rPr>
              <a:t> som hjälper till på träningar. </a:t>
            </a:r>
            <a:br>
              <a:rPr lang="sv" sz="1500" dirty="0">
                <a:solidFill>
                  <a:schemeClr val="lt1"/>
                </a:solidFill>
              </a:rPr>
            </a:br>
            <a:endParaRPr sz="1500" dirty="0">
              <a:solidFill>
                <a:schemeClr val="lt1"/>
              </a:solidFill>
            </a:endParaRPr>
          </a:p>
          <a:p>
            <a:pPr marL="809999" lvl="1" indent="-275249" algn="l" rtl="0">
              <a:lnSpc>
                <a:spcPct val="115000"/>
              </a:lnSpc>
              <a:spcBef>
                <a:spcPts val="0"/>
              </a:spcBef>
              <a:spcAft>
                <a:spcPts val="0"/>
              </a:spcAft>
              <a:buClr>
                <a:schemeClr val="lt1"/>
              </a:buClr>
              <a:buSzPts val="1500"/>
              <a:buChar char="○"/>
            </a:pPr>
            <a:r>
              <a:rPr lang="sv" sz="1500" dirty="0">
                <a:solidFill>
                  <a:schemeClr val="lt1"/>
                </a:solidFill>
              </a:rPr>
              <a:t>Större ansvar - Hålla i uppvärmningar, ansvarar för en station, hålla en samling.</a:t>
            </a:r>
            <a:endParaRPr sz="1500" dirty="0">
              <a:solidFill>
                <a:schemeClr val="lt1"/>
              </a:solidFill>
            </a:endParaRPr>
          </a:p>
          <a:p>
            <a:pPr marL="1828800" lvl="0" indent="0" algn="l" rtl="0">
              <a:lnSpc>
                <a:spcPct val="115000"/>
              </a:lnSpc>
              <a:spcBef>
                <a:spcPts val="0"/>
              </a:spcBef>
              <a:spcAft>
                <a:spcPts val="0"/>
              </a:spcAft>
              <a:buNone/>
            </a:pPr>
            <a:endParaRPr sz="1500" dirty="0">
              <a:solidFill>
                <a:schemeClr val="lt1"/>
              </a:solidFill>
            </a:endParaRPr>
          </a:p>
          <a:p>
            <a:pPr marL="809999" lvl="1" indent="-275249" algn="l" rtl="0">
              <a:lnSpc>
                <a:spcPct val="115000"/>
              </a:lnSpc>
              <a:spcBef>
                <a:spcPts val="0"/>
              </a:spcBef>
              <a:spcAft>
                <a:spcPts val="0"/>
              </a:spcAft>
              <a:buClr>
                <a:schemeClr val="lt1"/>
              </a:buClr>
              <a:buSzPts val="1500"/>
              <a:buChar char="○"/>
            </a:pPr>
            <a:r>
              <a:rPr lang="sv" sz="1500" dirty="0">
                <a:solidFill>
                  <a:schemeClr val="lt1"/>
                </a:solidFill>
              </a:rPr>
              <a:t>Mindre ansvar -  Är en hjälpande hand, knyta skor, visa övningar, peppa och sprida glädje. Därav finns det inga krav på att man måste kunna fotboll.  </a:t>
            </a:r>
            <a:endParaRPr sz="1500" dirty="0">
              <a:solidFill>
                <a:schemeClr val="lt1"/>
              </a:solidFill>
            </a:endParaRPr>
          </a:p>
          <a:p>
            <a:pPr marL="0" lvl="0" indent="0" algn="l" rtl="0">
              <a:lnSpc>
                <a:spcPct val="115000"/>
              </a:lnSpc>
              <a:spcBef>
                <a:spcPts val="500"/>
              </a:spcBef>
              <a:spcAft>
                <a:spcPts val="0"/>
              </a:spcAft>
              <a:buNone/>
            </a:pPr>
            <a:endParaRPr sz="1500" dirty="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p:nvPr/>
        </p:nvSpPr>
        <p:spPr>
          <a:xfrm>
            <a:off x="2056950" y="146650"/>
            <a:ext cx="50301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dirty="0">
                <a:solidFill>
                  <a:schemeClr val="lt1"/>
                </a:solidFill>
              </a:rPr>
              <a:t>INSPIRATION FRÅN P18</a:t>
            </a:r>
            <a:endParaRPr sz="3200" dirty="0">
              <a:solidFill>
                <a:schemeClr val="lt1"/>
              </a:solidFill>
            </a:endParaRPr>
          </a:p>
        </p:txBody>
      </p:sp>
      <p:cxnSp>
        <p:nvCxnSpPr>
          <p:cNvPr id="109" name="Google Shape;109;p21"/>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10" name="Google Shape;110;p21"/>
          <p:cNvSpPr txBox="1"/>
          <p:nvPr/>
        </p:nvSpPr>
        <p:spPr>
          <a:xfrm>
            <a:off x="723325" y="849550"/>
            <a:ext cx="7533600" cy="3186300"/>
          </a:xfrm>
          <a:prstGeom prst="rect">
            <a:avLst/>
          </a:prstGeom>
          <a:noFill/>
          <a:ln>
            <a:noFill/>
          </a:ln>
        </p:spPr>
        <p:txBody>
          <a:bodyPr spcFirstLastPara="1" wrap="square" lIns="91425" tIns="91425" rIns="91425" bIns="91425" anchor="t" anchorCtr="0">
            <a:spAutoFit/>
          </a:bodyPr>
          <a:lstStyle/>
          <a:p>
            <a:pPr marL="457200" lvl="0" indent="-323850" algn="l" rtl="0">
              <a:lnSpc>
                <a:spcPct val="200000"/>
              </a:lnSpc>
              <a:spcBef>
                <a:spcPts val="0"/>
              </a:spcBef>
              <a:spcAft>
                <a:spcPts val="0"/>
              </a:spcAft>
              <a:buClr>
                <a:schemeClr val="lt1"/>
              </a:buClr>
              <a:buSzPts val="1500"/>
              <a:buChar char="●"/>
            </a:pPr>
            <a:r>
              <a:rPr lang="sv" sz="1500">
                <a:solidFill>
                  <a:schemeClr val="lt1"/>
                </a:solidFill>
              </a:rPr>
              <a:t>En </a:t>
            </a:r>
            <a:r>
              <a:rPr lang="sv" sz="1500" b="1">
                <a:solidFill>
                  <a:schemeClr val="lt1"/>
                </a:solidFill>
              </a:rPr>
              <a:t>lagledare</a:t>
            </a:r>
            <a:r>
              <a:rPr lang="sv" sz="1500">
                <a:solidFill>
                  <a:schemeClr val="lt1"/>
                </a:solidFill>
              </a:rPr>
              <a:t> som hanterar all vår administration dvs skicka kallelser och utskick.</a:t>
            </a:r>
            <a:endParaRPr sz="1500">
              <a:solidFill>
                <a:schemeClr val="lt1"/>
              </a:solidFill>
            </a:endParaRPr>
          </a:p>
          <a:p>
            <a:pPr marL="457200" lvl="0" indent="-323850" algn="l" rtl="0">
              <a:lnSpc>
                <a:spcPct val="200000"/>
              </a:lnSpc>
              <a:spcBef>
                <a:spcPts val="0"/>
              </a:spcBef>
              <a:spcAft>
                <a:spcPts val="0"/>
              </a:spcAft>
              <a:buClr>
                <a:schemeClr val="lt1"/>
              </a:buClr>
              <a:buSzPts val="1500"/>
              <a:buChar char="●"/>
            </a:pPr>
            <a:r>
              <a:rPr lang="sv" sz="1500">
                <a:solidFill>
                  <a:schemeClr val="lt1"/>
                </a:solidFill>
              </a:rPr>
              <a:t>En förälder som hanterar lagets </a:t>
            </a:r>
            <a:r>
              <a:rPr lang="sv" sz="1500" b="1">
                <a:solidFill>
                  <a:schemeClr val="lt1"/>
                </a:solidFill>
              </a:rPr>
              <a:t>lagkassa</a:t>
            </a:r>
            <a:r>
              <a:rPr lang="sv" sz="1500">
                <a:solidFill>
                  <a:schemeClr val="lt1"/>
                </a:solidFill>
              </a:rPr>
              <a:t>. Pengarna från lagkassan ska täcka kostnader för till framtida cuper, läger, andra aktiviteter samt material som bara laget använder.</a:t>
            </a:r>
            <a:endParaRPr sz="1500">
              <a:solidFill>
                <a:schemeClr val="lt1"/>
              </a:solidFill>
            </a:endParaRPr>
          </a:p>
          <a:p>
            <a:pPr marL="457200" lvl="0" indent="-323850" algn="l" rtl="0">
              <a:lnSpc>
                <a:spcPct val="200000"/>
              </a:lnSpc>
              <a:spcBef>
                <a:spcPts val="0"/>
              </a:spcBef>
              <a:spcAft>
                <a:spcPts val="0"/>
              </a:spcAft>
              <a:buClr>
                <a:schemeClr val="lt1"/>
              </a:buClr>
              <a:buSzPts val="1500"/>
              <a:buChar char="●"/>
            </a:pPr>
            <a:r>
              <a:rPr lang="sv" sz="1500">
                <a:solidFill>
                  <a:schemeClr val="lt1"/>
                </a:solidFill>
              </a:rPr>
              <a:t>Vi delar ansvar med </a:t>
            </a:r>
            <a:r>
              <a:rPr lang="sv" sz="1500" b="1">
                <a:solidFill>
                  <a:schemeClr val="lt1"/>
                </a:solidFill>
              </a:rPr>
              <a:t>material</a:t>
            </a:r>
            <a:r>
              <a:rPr lang="sv" sz="1500">
                <a:solidFill>
                  <a:schemeClr val="lt1"/>
                </a:solidFill>
              </a:rPr>
              <a:t> och ser till att alla utrustning finns på träningen. </a:t>
            </a:r>
            <a:endParaRPr sz="1500">
              <a:solidFill>
                <a:schemeClr val="lt1"/>
              </a:solidFill>
            </a:endParaRPr>
          </a:p>
          <a:p>
            <a:pPr marL="457200" lvl="0" indent="-323850" algn="l" rtl="0">
              <a:lnSpc>
                <a:spcPct val="200000"/>
              </a:lnSpc>
              <a:spcBef>
                <a:spcPts val="0"/>
              </a:spcBef>
              <a:spcAft>
                <a:spcPts val="0"/>
              </a:spcAft>
              <a:buClr>
                <a:schemeClr val="lt1"/>
              </a:buClr>
              <a:buSzPts val="1500"/>
              <a:buChar char="●"/>
            </a:pPr>
            <a:r>
              <a:rPr lang="sv" sz="1500">
                <a:solidFill>
                  <a:schemeClr val="lt1"/>
                </a:solidFill>
              </a:rPr>
              <a:t>Övriga föräldrar som inte är med som ledare hjälper också till att bidra genom att ställa upp i lagets fikaschema. </a:t>
            </a:r>
            <a:endParaRPr sz="15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p:nvPr/>
        </p:nvSpPr>
        <p:spPr>
          <a:xfrm>
            <a:off x="760975" y="863400"/>
            <a:ext cx="7495800" cy="3385512"/>
          </a:xfrm>
          <a:prstGeom prst="rect">
            <a:avLst/>
          </a:prstGeom>
          <a:noFill/>
          <a:ln>
            <a:noFill/>
          </a:ln>
        </p:spPr>
        <p:txBody>
          <a:bodyPr spcFirstLastPara="1" wrap="square" lIns="91425" tIns="91425" rIns="91425" bIns="91425" anchor="t" anchorCtr="0">
            <a:spAutoFit/>
          </a:bodyPr>
          <a:lstStyle/>
          <a:p>
            <a:pPr marL="457200" lvl="0" indent="-311150" algn="l" rtl="0">
              <a:lnSpc>
                <a:spcPct val="200000"/>
              </a:lnSpc>
              <a:spcBef>
                <a:spcPts val="0"/>
              </a:spcBef>
              <a:spcAft>
                <a:spcPts val="0"/>
              </a:spcAft>
              <a:buClr>
                <a:schemeClr val="lt1"/>
              </a:buClr>
              <a:buSzPts val="1300"/>
              <a:buChar char="●"/>
            </a:pPr>
            <a:r>
              <a:rPr lang="sv" sz="1300" dirty="0">
                <a:solidFill>
                  <a:schemeClr val="lt1"/>
                </a:solidFill>
              </a:rPr>
              <a:t>Hälsa på varje barn och ta närvaro.</a:t>
            </a:r>
          </a:p>
          <a:p>
            <a:pPr marL="457200" lvl="0" indent="-311150" algn="l" rtl="0">
              <a:lnSpc>
                <a:spcPct val="200000"/>
              </a:lnSpc>
              <a:spcBef>
                <a:spcPts val="0"/>
              </a:spcBef>
              <a:spcAft>
                <a:spcPts val="0"/>
              </a:spcAft>
              <a:buClr>
                <a:schemeClr val="lt1"/>
              </a:buClr>
              <a:buSzPts val="1300"/>
              <a:buChar char="●"/>
            </a:pPr>
            <a:r>
              <a:rPr lang="sv" sz="1300" dirty="0">
                <a:solidFill>
                  <a:schemeClr val="lt1"/>
                </a:solidFill>
              </a:rPr>
              <a:t>Stort fokus på rörelseglädje, engagemang och att ha kul. </a:t>
            </a:r>
            <a:endParaRPr sz="1300" dirty="0">
              <a:solidFill>
                <a:schemeClr val="lt1"/>
              </a:solidFill>
            </a:endParaRPr>
          </a:p>
          <a:p>
            <a:pPr marL="457200" lvl="0" indent="-311150" algn="l" rtl="0">
              <a:lnSpc>
                <a:spcPct val="200000"/>
              </a:lnSpc>
              <a:spcBef>
                <a:spcPts val="0"/>
              </a:spcBef>
              <a:spcAft>
                <a:spcPts val="0"/>
              </a:spcAft>
              <a:buClr>
                <a:schemeClr val="lt1"/>
              </a:buClr>
              <a:buSzPts val="1300"/>
              <a:buChar char="●"/>
            </a:pPr>
            <a:r>
              <a:rPr lang="sv" sz="1300" dirty="0">
                <a:solidFill>
                  <a:schemeClr val="lt1"/>
                </a:solidFill>
              </a:rPr>
              <a:t>Träningen börjar alltid med en form av uppvärmning med fokus på koordination och teambuilding. </a:t>
            </a:r>
            <a:endParaRPr sz="1300" dirty="0">
              <a:solidFill>
                <a:schemeClr val="lt1"/>
              </a:solidFill>
            </a:endParaRPr>
          </a:p>
          <a:p>
            <a:pPr marL="457200" lvl="0" indent="-311150" algn="l" rtl="0">
              <a:lnSpc>
                <a:spcPct val="200000"/>
              </a:lnSpc>
              <a:spcBef>
                <a:spcPts val="0"/>
              </a:spcBef>
              <a:spcAft>
                <a:spcPts val="0"/>
              </a:spcAft>
              <a:buClr>
                <a:schemeClr val="lt1"/>
              </a:buClr>
              <a:buSzPts val="1300"/>
              <a:buChar char="●"/>
            </a:pPr>
            <a:r>
              <a:rPr lang="sv" sz="1300" dirty="0">
                <a:solidFill>
                  <a:schemeClr val="lt1"/>
                </a:solidFill>
              </a:rPr>
              <a:t>Stationsträning med inriktning på olika fotbolls moment (Driva, Passa, Mottagning, Skjuta), lek och lite match moment. </a:t>
            </a:r>
            <a:endParaRPr sz="1300" dirty="0">
              <a:solidFill>
                <a:schemeClr val="lt1"/>
              </a:solidFill>
            </a:endParaRPr>
          </a:p>
          <a:p>
            <a:pPr marL="457200" lvl="0" indent="-311150" algn="l" rtl="0">
              <a:lnSpc>
                <a:spcPct val="200000"/>
              </a:lnSpc>
              <a:spcBef>
                <a:spcPts val="0"/>
              </a:spcBef>
              <a:spcAft>
                <a:spcPts val="0"/>
              </a:spcAft>
              <a:buClr>
                <a:schemeClr val="lt1"/>
              </a:buClr>
              <a:buSzPts val="1300"/>
              <a:buChar char="●"/>
            </a:pPr>
            <a:r>
              <a:rPr lang="sv" sz="1300" dirty="0">
                <a:solidFill>
                  <a:schemeClr val="lt1"/>
                </a:solidFill>
              </a:rPr>
              <a:t>Avslutar alltid med någon form av lek </a:t>
            </a:r>
          </a:p>
          <a:p>
            <a:pPr marL="457200" lvl="0" indent="-311150" algn="l" rtl="0">
              <a:lnSpc>
                <a:spcPct val="200000"/>
              </a:lnSpc>
              <a:spcBef>
                <a:spcPts val="0"/>
              </a:spcBef>
              <a:spcAft>
                <a:spcPts val="0"/>
              </a:spcAft>
              <a:buClr>
                <a:schemeClr val="lt1"/>
              </a:buClr>
              <a:buSzPts val="1300"/>
              <a:buChar char="●"/>
            </a:pPr>
            <a:r>
              <a:rPr lang="sv" sz="1300" dirty="0">
                <a:solidFill>
                  <a:schemeClr val="lt1"/>
                </a:solidFill>
              </a:rPr>
              <a:t>Ledare reflekterar efter träning</a:t>
            </a:r>
            <a:endParaRPr sz="1300" dirty="0">
              <a:solidFill>
                <a:schemeClr val="lt1"/>
              </a:solidFill>
            </a:endParaRPr>
          </a:p>
        </p:txBody>
      </p:sp>
      <p:sp>
        <p:nvSpPr>
          <p:cNvPr id="116" name="Google Shape;116;p22"/>
          <p:cNvSpPr txBox="1"/>
          <p:nvPr/>
        </p:nvSpPr>
        <p:spPr>
          <a:xfrm>
            <a:off x="2056950" y="146650"/>
            <a:ext cx="50301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dirty="0">
                <a:solidFill>
                  <a:schemeClr val="lt1"/>
                </a:solidFill>
              </a:rPr>
              <a:t>INSPIRATION FRÅN P18</a:t>
            </a:r>
            <a:endParaRPr sz="3200" dirty="0">
              <a:solidFill>
                <a:schemeClr val="lt1"/>
              </a:solidFill>
            </a:endParaRPr>
          </a:p>
        </p:txBody>
      </p:sp>
      <p:cxnSp>
        <p:nvCxnSpPr>
          <p:cNvPr id="117" name="Google Shape;117;p22"/>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p:nvPr/>
        </p:nvSpPr>
        <p:spPr>
          <a:xfrm>
            <a:off x="3413654" y="174262"/>
            <a:ext cx="2316691" cy="600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000" b="1" dirty="0">
                <a:solidFill>
                  <a:schemeClr val="lt1"/>
                </a:solidFill>
              </a:rPr>
              <a:t>TRYGGHET</a:t>
            </a:r>
            <a:endParaRPr sz="3000" b="1" dirty="0">
              <a:solidFill>
                <a:schemeClr val="lt1"/>
              </a:solidFill>
            </a:endParaRPr>
          </a:p>
        </p:txBody>
      </p:sp>
      <p:cxnSp>
        <p:nvCxnSpPr>
          <p:cNvPr id="130" name="Google Shape;130;p24"/>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31" name="Google Shape;131;p24"/>
          <p:cNvSpPr txBox="1"/>
          <p:nvPr/>
        </p:nvSpPr>
        <p:spPr>
          <a:xfrm>
            <a:off x="614299" y="648118"/>
            <a:ext cx="7533600" cy="4249851"/>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1000"/>
              </a:spcBef>
              <a:spcAft>
                <a:spcPts val="0"/>
              </a:spcAft>
              <a:buNone/>
            </a:pPr>
            <a:r>
              <a:rPr lang="sv" sz="1500" dirty="0">
                <a:solidFill>
                  <a:schemeClr val="lt1"/>
                </a:solidFill>
              </a:rPr>
              <a:t>Sedan 1a januari 2020 så ska föreningar </a:t>
            </a:r>
            <a:r>
              <a:rPr lang="sv" sz="1500" b="1" dirty="0">
                <a:solidFill>
                  <a:schemeClr val="lt1"/>
                </a:solidFill>
              </a:rPr>
              <a:t>begära</a:t>
            </a:r>
            <a:r>
              <a:rPr lang="sv" sz="1500" dirty="0">
                <a:solidFill>
                  <a:schemeClr val="lt1"/>
                </a:solidFill>
              </a:rPr>
              <a:t> begränsat utdrag ur belastningsregistret för de som anställs eller har uppdrag i föreningen och har kontakt med barn.</a:t>
            </a:r>
            <a:endParaRPr sz="1500" dirty="0">
              <a:solidFill>
                <a:schemeClr val="lt1"/>
              </a:solidFill>
            </a:endParaRPr>
          </a:p>
          <a:p>
            <a:pPr marL="457200" lvl="0" indent="-323850" algn="l" rtl="0">
              <a:lnSpc>
                <a:spcPct val="150000"/>
              </a:lnSpc>
              <a:spcBef>
                <a:spcPts val="1000"/>
              </a:spcBef>
              <a:spcAft>
                <a:spcPts val="0"/>
              </a:spcAft>
              <a:buClr>
                <a:schemeClr val="lt1"/>
              </a:buClr>
              <a:buSzPts val="1500"/>
              <a:buChar char="●"/>
            </a:pPr>
            <a:r>
              <a:rPr lang="sv" sz="1500" dirty="0">
                <a:solidFill>
                  <a:schemeClr val="lt1"/>
                </a:solidFill>
              </a:rPr>
              <a:t>Vilka är barn?</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Personer under 18 år</a:t>
            </a:r>
            <a:endParaRPr sz="1500" dirty="0">
              <a:solidFill>
                <a:schemeClr val="lt1"/>
              </a:solidFill>
            </a:endParaRPr>
          </a:p>
          <a:p>
            <a:pPr marL="457200" lvl="0" indent="-323850" algn="l" rtl="0">
              <a:lnSpc>
                <a:spcPct val="150000"/>
              </a:lnSpc>
              <a:spcBef>
                <a:spcPts val="0"/>
              </a:spcBef>
              <a:spcAft>
                <a:spcPts val="0"/>
              </a:spcAft>
              <a:buClr>
                <a:schemeClr val="lt1"/>
              </a:buClr>
              <a:buSzPts val="1500"/>
              <a:buChar char="●"/>
            </a:pPr>
            <a:r>
              <a:rPr lang="sv" sz="1500" dirty="0">
                <a:solidFill>
                  <a:schemeClr val="lt1"/>
                </a:solidFill>
              </a:rPr>
              <a:t>Hur och när?</a:t>
            </a:r>
            <a:endParaRPr sz="1500" dirty="0">
              <a:solidFill>
                <a:schemeClr val="lt1"/>
              </a:solidFill>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rPr>
              <a:t>Vi ser gärna att du redan idag eller i morgon går in och begär ett begränsat utdrag från polisen, så att du kan uppvisa detta innan första träningen.</a:t>
            </a:r>
            <a:endParaRPr sz="1500" dirty="0">
              <a:solidFill>
                <a:schemeClr val="lt1"/>
              </a:solidFill>
            </a:endParaRPr>
          </a:p>
          <a:p>
            <a:pPr marL="457200" lvl="0" indent="-323850" algn="l" rtl="0">
              <a:lnSpc>
                <a:spcPct val="150000"/>
              </a:lnSpc>
              <a:spcBef>
                <a:spcPts val="0"/>
              </a:spcBef>
              <a:spcAft>
                <a:spcPts val="0"/>
              </a:spcAft>
              <a:buClr>
                <a:srgbClr val="C9DAF8"/>
              </a:buClr>
              <a:buSzPts val="1500"/>
              <a:buChar char="●"/>
            </a:pPr>
            <a:r>
              <a:rPr lang="sv" sz="1500" u="sng" dirty="0">
                <a:solidFill>
                  <a:srgbClr val="C9DAF8"/>
                </a:solidFill>
                <a:hlinkClick r:id="rId3">
                  <a:extLst>
                    <a:ext uri="{A12FA001-AC4F-418D-AE19-62706E023703}">
                      <ahyp:hlinkClr xmlns:ahyp="http://schemas.microsoft.com/office/drawing/2018/hyperlinkcolor" val="tx"/>
                    </a:ext>
                  </a:extLst>
                </a:hlinkClick>
              </a:rPr>
              <a:t>https://polisen.se/tjanster-tillstand/belastningsregistret/barn-annan-verksamhet/</a:t>
            </a:r>
            <a:endParaRPr sz="1500" dirty="0">
              <a:solidFill>
                <a:srgbClr val="C9DAF8"/>
              </a:solidFill>
            </a:endParaRPr>
          </a:p>
          <a:p>
            <a:pPr marL="457200" lvl="0" indent="-323850" algn="l" rtl="0">
              <a:lnSpc>
                <a:spcPct val="150000"/>
              </a:lnSpc>
              <a:spcBef>
                <a:spcPts val="0"/>
              </a:spcBef>
              <a:spcAft>
                <a:spcPts val="0"/>
              </a:spcAft>
              <a:buClr>
                <a:schemeClr val="lt1"/>
              </a:buClr>
              <a:buSzPts val="1500"/>
              <a:buChar char="●"/>
            </a:pPr>
            <a:r>
              <a:rPr lang="sv" sz="1500" dirty="0">
                <a:solidFill>
                  <a:schemeClr val="lt1"/>
                </a:solidFill>
              </a:rPr>
              <a:t>Gustavsbergs IF Fotbollsklubb, Box 32, 134 21 Gustavsberg</a:t>
            </a:r>
            <a:endParaRPr sz="1500" dirty="0">
              <a:solidFill>
                <a:schemeClr val="lt1"/>
              </a:solidFill>
            </a:endParaRPr>
          </a:p>
          <a:p>
            <a:pPr marL="457200" lvl="0" indent="-323850" algn="l" rtl="0">
              <a:lnSpc>
                <a:spcPct val="150000"/>
              </a:lnSpc>
              <a:spcBef>
                <a:spcPts val="0"/>
              </a:spcBef>
              <a:spcAft>
                <a:spcPts val="0"/>
              </a:spcAft>
              <a:buClr>
                <a:schemeClr val="lt1"/>
              </a:buClr>
              <a:buSzPts val="1500"/>
              <a:buChar char="●"/>
            </a:pPr>
            <a:r>
              <a:rPr lang="sv" sz="1500" dirty="0">
                <a:solidFill>
                  <a:schemeClr val="lt1"/>
                </a:solidFill>
              </a:rPr>
              <a:t>Eller </a:t>
            </a:r>
            <a:r>
              <a:rPr lang="sv" sz="1500" u="sng" dirty="0">
                <a:solidFill>
                  <a:srgbClr val="C9DAF8"/>
                </a:solidFill>
                <a:hlinkClick r:id="rId4">
                  <a:extLst>
                    <a:ext uri="{A12FA001-AC4F-418D-AE19-62706E023703}">
                      <ahyp:hlinkClr xmlns:ahyp="http://schemas.microsoft.com/office/drawing/2018/hyperlinkcolor" val="tx"/>
                    </a:ext>
                  </a:extLst>
                </a:hlinkClick>
              </a:rPr>
              <a:t>info@gustavsbergsfotboll.se</a:t>
            </a:r>
            <a:endParaRPr sz="1500" dirty="0">
              <a:solidFill>
                <a:srgbClr val="C9DAF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7"/>
          <p:cNvSpPr txBox="1"/>
          <p:nvPr/>
        </p:nvSpPr>
        <p:spPr>
          <a:xfrm>
            <a:off x="2766150" y="146650"/>
            <a:ext cx="36117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dirty="0">
                <a:solidFill>
                  <a:schemeClr val="lt1"/>
                </a:solidFill>
              </a:rPr>
              <a:t>ANLÄGGNINGAR</a:t>
            </a:r>
            <a:endParaRPr sz="3200" b="1" dirty="0">
              <a:solidFill>
                <a:schemeClr val="lt1"/>
              </a:solidFill>
            </a:endParaRPr>
          </a:p>
        </p:txBody>
      </p:sp>
      <p:cxnSp>
        <p:nvCxnSpPr>
          <p:cNvPr id="154" name="Google Shape;154;p27"/>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pic>
        <p:nvPicPr>
          <p:cNvPr id="155" name="Google Shape;155;p27"/>
          <p:cNvPicPr preferRelativeResize="0"/>
          <p:nvPr/>
        </p:nvPicPr>
        <p:blipFill>
          <a:blip r:embed="rId3">
            <a:alphaModFix/>
          </a:blip>
          <a:stretch>
            <a:fillRect/>
          </a:stretch>
        </p:blipFill>
        <p:spPr>
          <a:xfrm>
            <a:off x="523725" y="1067787"/>
            <a:ext cx="2512375" cy="1676775"/>
          </a:xfrm>
          <a:prstGeom prst="rect">
            <a:avLst/>
          </a:prstGeom>
          <a:noFill/>
          <a:ln>
            <a:noFill/>
          </a:ln>
        </p:spPr>
      </p:pic>
      <p:pic>
        <p:nvPicPr>
          <p:cNvPr id="156" name="Google Shape;156;p27"/>
          <p:cNvPicPr preferRelativeResize="0"/>
          <p:nvPr/>
        </p:nvPicPr>
        <p:blipFill>
          <a:blip r:embed="rId4">
            <a:alphaModFix/>
          </a:blip>
          <a:stretch>
            <a:fillRect/>
          </a:stretch>
        </p:blipFill>
        <p:spPr>
          <a:xfrm>
            <a:off x="3351618" y="1093625"/>
            <a:ext cx="2125019" cy="1676775"/>
          </a:xfrm>
          <a:prstGeom prst="rect">
            <a:avLst/>
          </a:prstGeom>
          <a:noFill/>
          <a:ln>
            <a:noFill/>
          </a:ln>
        </p:spPr>
      </p:pic>
      <p:pic>
        <p:nvPicPr>
          <p:cNvPr id="157" name="Google Shape;157;p27"/>
          <p:cNvPicPr preferRelativeResize="0"/>
          <p:nvPr/>
        </p:nvPicPr>
        <p:blipFill>
          <a:blip r:embed="rId5">
            <a:alphaModFix/>
          </a:blip>
          <a:stretch>
            <a:fillRect/>
          </a:stretch>
        </p:blipFill>
        <p:spPr>
          <a:xfrm>
            <a:off x="5681324" y="1041950"/>
            <a:ext cx="3072826" cy="1728450"/>
          </a:xfrm>
          <a:prstGeom prst="rect">
            <a:avLst/>
          </a:prstGeom>
          <a:noFill/>
          <a:ln>
            <a:noFill/>
          </a:ln>
        </p:spPr>
      </p:pic>
      <p:sp>
        <p:nvSpPr>
          <p:cNvPr id="2" name="Google Shape;115;p22">
            <a:extLst>
              <a:ext uri="{FF2B5EF4-FFF2-40B4-BE49-F238E27FC236}">
                <a16:creationId xmlns:a16="http://schemas.microsoft.com/office/drawing/2014/main" id="{E385192C-0D1F-84D0-C107-95C4C4667386}"/>
              </a:ext>
            </a:extLst>
          </p:cNvPr>
          <p:cNvSpPr txBox="1"/>
          <p:nvPr/>
        </p:nvSpPr>
        <p:spPr>
          <a:xfrm>
            <a:off x="2766150" y="2830746"/>
            <a:ext cx="4147482" cy="1785074"/>
          </a:xfrm>
          <a:prstGeom prst="rect">
            <a:avLst/>
          </a:prstGeom>
          <a:noFill/>
          <a:ln>
            <a:noFill/>
          </a:ln>
        </p:spPr>
        <p:txBody>
          <a:bodyPr spcFirstLastPara="1" wrap="square" lIns="91425" tIns="91425" rIns="91425" bIns="91425" anchor="t" anchorCtr="0">
            <a:spAutoFit/>
          </a:bodyPr>
          <a:lstStyle/>
          <a:p>
            <a:pPr marL="457200" lvl="0" indent="-311150" algn="l" rtl="0">
              <a:lnSpc>
                <a:spcPct val="200000"/>
              </a:lnSpc>
              <a:spcBef>
                <a:spcPts val="0"/>
              </a:spcBef>
              <a:spcAft>
                <a:spcPts val="0"/>
              </a:spcAft>
              <a:buClr>
                <a:schemeClr val="lt1"/>
              </a:buClr>
              <a:buSzPts val="1300"/>
              <a:buChar char="●"/>
            </a:pPr>
            <a:r>
              <a:rPr lang="sv-SE" sz="1300" dirty="0" err="1">
                <a:solidFill>
                  <a:schemeClr val="lt1"/>
                </a:solidFill>
              </a:rPr>
              <a:t>Farstaborg</a:t>
            </a:r>
            <a:r>
              <a:rPr lang="sv-SE" sz="1300" dirty="0">
                <a:solidFill>
                  <a:schemeClr val="lt1"/>
                </a:solidFill>
              </a:rPr>
              <a:t> 1 (Naturgräs) 11-spelsplan</a:t>
            </a:r>
          </a:p>
          <a:p>
            <a:pPr marL="457200" lvl="0" indent="-311150" algn="l" rtl="0">
              <a:lnSpc>
                <a:spcPct val="200000"/>
              </a:lnSpc>
              <a:spcBef>
                <a:spcPts val="0"/>
              </a:spcBef>
              <a:spcAft>
                <a:spcPts val="0"/>
              </a:spcAft>
              <a:buClr>
                <a:schemeClr val="lt1"/>
              </a:buClr>
              <a:buSzPts val="1300"/>
              <a:buChar char="●"/>
            </a:pPr>
            <a:r>
              <a:rPr lang="sv-SE" sz="1300" dirty="0" err="1">
                <a:solidFill>
                  <a:schemeClr val="lt1"/>
                </a:solidFill>
              </a:rPr>
              <a:t>Farstaborg</a:t>
            </a:r>
            <a:r>
              <a:rPr lang="sv-SE" sz="1300" dirty="0">
                <a:solidFill>
                  <a:schemeClr val="lt1"/>
                </a:solidFill>
              </a:rPr>
              <a:t> 2 (Konstgräs ”Buren”) 5-spelsplan</a:t>
            </a:r>
          </a:p>
          <a:p>
            <a:pPr marL="457200" lvl="0" indent="-311150" algn="l" rtl="0">
              <a:lnSpc>
                <a:spcPct val="200000"/>
              </a:lnSpc>
              <a:spcBef>
                <a:spcPts val="0"/>
              </a:spcBef>
              <a:spcAft>
                <a:spcPts val="0"/>
              </a:spcAft>
              <a:buClr>
                <a:schemeClr val="lt1"/>
              </a:buClr>
              <a:buSzPts val="1300"/>
              <a:buChar char="●"/>
            </a:pPr>
            <a:r>
              <a:rPr lang="sv-SE" sz="1300" dirty="0" err="1">
                <a:solidFill>
                  <a:schemeClr val="lt1"/>
                </a:solidFill>
              </a:rPr>
              <a:t>Ösby</a:t>
            </a:r>
            <a:r>
              <a:rPr lang="sv-SE" sz="1300" dirty="0">
                <a:solidFill>
                  <a:schemeClr val="lt1"/>
                </a:solidFill>
              </a:rPr>
              <a:t> BP 11-spelsplan</a:t>
            </a:r>
          </a:p>
          <a:p>
            <a:pPr marL="457200" lvl="0" indent="-311150" algn="l" rtl="0">
              <a:lnSpc>
                <a:spcPct val="200000"/>
              </a:lnSpc>
              <a:spcBef>
                <a:spcPts val="0"/>
              </a:spcBef>
              <a:spcAft>
                <a:spcPts val="0"/>
              </a:spcAft>
              <a:buClr>
                <a:schemeClr val="lt1"/>
              </a:buClr>
              <a:buSzPts val="1300"/>
              <a:buChar char="●"/>
            </a:pPr>
            <a:r>
              <a:rPr lang="sv-SE" sz="1300" dirty="0">
                <a:solidFill>
                  <a:schemeClr val="lt1"/>
                </a:solidFill>
              </a:rPr>
              <a:t>Munkmora BP liten 7-spelsplan</a:t>
            </a:r>
            <a:endParaRPr sz="1300" dirty="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53;p27">
            <a:extLst>
              <a:ext uri="{FF2B5EF4-FFF2-40B4-BE49-F238E27FC236}">
                <a16:creationId xmlns:a16="http://schemas.microsoft.com/office/drawing/2014/main" id="{7719CB03-32CE-5E3B-4751-84B723478221}"/>
              </a:ext>
            </a:extLst>
          </p:cNvPr>
          <p:cNvSpPr txBox="1"/>
          <p:nvPr/>
        </p:nvSpPr>
        <p:spPr>
          <a:xfrm>
            <a:off x="2766150" y="146650"/>
            <a:ext cx="3611700" cy="627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3200" b="1" dirty="0">
                <a:solidFill>
                  <a:schemeClr val="lt1"/>
                </a:solidFill>
              </a:rPr>
              <a:t>ANLÄGGNINGAR</a:t>
            </a:r>
            <a:endParaRPr sz="3200" b="1" dirty="0">
              <a:solidFill>
                <a:schemeClr val="lt1"/>
              </a:solidFill>
            </a:endParaRPr>
          </a:p>
        </p:txBody>
      </p:sp>
      <p:cxnSp>
        <p:nvCxnSpPr>
          <p:cNvPr id="5" name="Google Shape;154;p27">
            <a:extLst>
              <a:ext uri="{FF2B5EF4-FFF2-40B4-BE49-F238E27FC236}">
                <a16:creationId xmlns:a16="http://schemas.microsoft.com/office/drawing/2014/main" id="{2FFFD24E-6F65-C1E9-1935-8A2518C59C26}"/>
              </a:ext>
            </a:extLst>
          </p:cNvPr>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pic>
        <p:nvPicPr>
          <p:cNvPr id="6" name="Google Shape;159;p27">
            <a:extLst>
              <a:ext uri="{FF2B5EF4-FFF2-40B4-BE49-F238E27FC236}">
                <a16:creationId xmlns:a16="http://schemas.microsoft.com/office/drawing/2014/main" id="{88EC5D93-6BA6-639C-3CEF-8E15A25AC2B1}"/>
              </a:ext>
            </a:extLst>
          </p:cNvPr>
          <p:cNvPicPr preferRelativeResize="0"/>
          <p:nvPr/>
        </p:nvPicPr>
        <p:blipFill>
          <a:blip r:embed="rId2">
            <a:alphaModFix/>
          </a:blip>
          <a:stretch>
            <a:fillRect/>
          </a:stretch>
        </p:blipFill>
        <p:spPr>
          <a:xfrm>
            <a:off x="1185308" y="2924149"/>
            <a:ext cx="3134336" cy="2072701"/>
          </a:xfrm>
          <a:prstGeom prst="rect">
            <a:avLst/>
          </a:prstGeom>
          <a:noFill/>
          <a:ln>
            <a:noFill/>
          </a:ln>
        </p:spPr>
      </p:pic>
      <p:pic>
        <p:nvPicPr>
          <p:cNvPr id="7" name="Google Shape;160;p27">
            <a:extLst>
              <a:ext uri="{FF2B5EF4-FFF2-40B4-BE49-F238E27FC236}">
                <a16:creationId xmlns:a16="http://schemas.microsoft.com/office/drawing/2014/main" id="{BF7FA2A9-CC54-0A2C-6378-42772B289D17}"/>
              </a:ext>
            </a:extLst>
          </p:cNvPr>
          <p:cNvPicPr preferRelativeResize="0"/>
          <p:nvPr/>
        </p:nvPicPr>
        <p:blipFill>
          <a:blip r:embed="rId3">
            <a:alphaModFix/>
          </a:blip>
          <a:stretch>
            <a:fillRect/>
          </a:stretch>
        </p:blipFill>
        <p:spPr>
          <a:xfrm>
            <a:off x="4869628" y="872351"/>
            <a:ext cx="3016444" cy="1953927"/>
          </a:xfrm>
          <a:prstGeom prst="rect">
            <a:avLst/>
          </a:prstGeom>
          <a:noFill/>
          <a:ln>
            <a:noFill/>
          </a:ln>
        </p:spPr>
      </p:pic>
      <p:pic>
        <p:nvPicPr>
          <p:cNvPr id="8" name="Bildobjekt 7" descr="En bild som visar himmel, utomhus, moln, träd&#10;&#10;AI-genererat innehåll kan vara felaktigt.">
            <a:extLst>
              <a:ext uri="{FF2B5EF4-FFF2-40B4-BE49-F238E27FC236}">
                <a16:creationId xmlns:a16="http://schemas.microsoft.com/office/drawing/2014/main" id="{2839FCB8-3264-9341-AA76-D7FB40B0E39C}"/>
              </a:ext>
            </a:extLst>
          </p:cNvPr>
          <p:cNvPicPr>
            <a:picLocks noChangeAspect="1"/>
          </p:cNvPicPr>
          <p:nvPr/>
        </p:nvPicPr>
        <p:blipFill>
          <a:blip r:embed="rId4"/>
          <a:stretch>
            <a:fillRect/>
          </a:stretch>
        </p:blipFill>
        <p:spPr>
          <a:xfrm>
            <a:off x="1212655" y="872351"/>
            <a:ext cx="3106989" cy="1953951"/>
          </a:xfrm>
          <a:prstGeom prst="rect">
            <a:avLst/>
          </a:prstGeom>
        </p:spPr>
      </p:pic>
      <p:sp>
        <p:nvSpPr>
          <p:cNvPr id="9" name="Google Shape;115;p22">
            <a:extLst>
              <a:ext uri="{FF2B5EF4-FFF2-40B4-BE49-F238E27FC236}">
                <a16:creationId xmlns:a16="http://schemas.microsoft.com/office/drawing/2014/main" id="{880EF627-2187-6704-14E5-E3D82FCBE794}"/>
              </a:ext>
            </a:extLst>
          </p:cNvPr>
          <p:cNvSpPr txBox="1"/>
          <p:nvPr/>
        </p:nvSpPr>
        <p:spPr>
          <a:xfrm>
            <a:off x="4647176" y="2965580"/>
            <a:ext cx="3672480" cy="1785074"/>
          </a:xfrm>
          <a:prstGeom prst="rect">
            <a:avLst/>
          </a:prstGeom>
          <a:noFill/>
          <a:ln>
            <a:noFill/>
          </a:ln>
        </p:spPr>
        <p:txBody>
          <a:bodyPr spcFirstLastPara="1" wrap="square" lIns="91425" tIns="91425" rIns="91425" bIns="91425" anchor="t" anchorCtr="0">
            <a:spAutoFit/>
          </a:bodyPr>
          <a:lstStyle/>
          <a:p>
            <a:pPr marL="457200" lvl="0" indent="-311150" algn="l" rtl="0">
              <a:lnSpc>
                <a:spcPct val="200000"/>
              </a:lnSpc>
              <a:spcBef>
                <a:spcPts val="0"/>
              </a:spcBef>
              <a:spcAft>
                <a:spcPts val="0"/>
              </a:spcAft>
              <a:buClr>
                <a:schemeClr val="lt1"/>
              </a:buClr>
              <a:buSzPts val="1300"/>
              <a:buChar char="●"/>
            </a:pPr>
            <a:r>
              <a:rPr lang="sv-SE" sz="1300" dirty="0" err="1">
                <a:solidFill>
                  <a:schemeClr val="lt1"/>
                </a:solidFill>
              </a:rPr>
              <a:t>Charlottendalshallen</a:t>
            </a:r>
            <a:endParaRPr lang="sv-SE" sz="1300" dirty="0">
              <a:solidFill>
                <a:schemeClr val="lt1"/>
              </a:solidFill>
            </a:endParaRPr>
          </a:p>
          <a:p>
            <a:pPr marL="457200" lvl="0" indent="-311150" algn="l" rtl="0">
              <a:lnSpc>
                <a:spcPct val="200000"/>
              </a:lnSpc>
              <a:spcBef>
                <a:spcPts val="0"/>
              </a:spcBef>
              <a:spcAft>
                <a:spcPts val="0"/>
              </a:spcAft>
              <a:buClr>
                <a:schemeClr val="lt1"/>
              </a:buClr>
              <a:buSzPts val="1300"/>
              <a:buChar char="●"/>
            </a:pPr>
            <a:r>
              <a:rPr lang="sv-SE" sz="1300" dirty="0">
                <a:solidFill>
                  <a:schemeClr val="lt1"/>
                </a:solidFill>
              </a:rPr>
              <a:t>G2-hallen</a:t>
            </a:r>
          </a:p>
          <a:p>
            <a:pPr marL="457200" lvl="0" indent="-311150" algn="l" rtl="0">
              <a:lnSpc>
                <a:spcPct val="200000"/>
              </a:lnSpc>
              <a:spcBef>
                <a:spcPts val="0"/>
              </a:spcBef>
              <a:spcAft>
                <a:spcPts val="0"/>
              </a:spcAft>
              <a:buClr>
                <a:schemeClr val="lt1"/>
              </a:buClr>
              <a:buSzPts val="1300"/>
              <a:buChar char="●"/>
            </a:pPr>
            <a:r>
              <a:rPr lang="sv-SE" sz="1300" dirty="0" err="1">
                <a:solidFill>
                  <a:schemeClr val="lt1"/>
                </a:solidFill>
              </a:rPr>
              <a:t>Hemmestaskolans</a:t>
            </a:r>
            <a:r>
              <a:rPr lang="sv-SE" sz="1300" dirty="0">
                <a:solidFill>
                  <a:schemeClr val="lt1"/>
                </a:solidFill>
              </a:rPr>
              <a:t> gymnastiksal</a:t>
            </a:r>
          </a:p>
          <a:p>
            <a:pPr marL="457200" lvl="0" indent="-311150" algn="l" rtl="0">
              <a:lnSpc>
                <a:spcPct val="200000"/>
              </a:lnSpc>
              <a:spcBef>
                <a:spcPts val="0"/>
              </a:spcBef>
              <a:spcAft>
                <a:spcPts val="0"/>
              </a:spcAft>
              <a:buClr>
                <a:schemeClr val="lt1"/>
              </a:buClr>
              <a:buSzPts val="1300"/>
              <a:buChar char="●"/>
            </a:pPr>
            <a:r>
              <a:rPr lang="sv-SE" sz="1300" dirty="0">
                <a:solidFill>
                  <a:schemeClr val="lt1"/>
                </a:solidFill>
              </a:rPr>
              <a:t>Munkmoraskolans gymnastiksal</a:t>
            </a:r>
            <a:endParaRPr sz="1300" dirty="0">
              <a:solidFill>
                <a:schemeClr val="lt1"/>
              </a:solidFill>
            </a:endParaRPr>
          </a:p>
        </p:txBody>
      </p:sp>
    </p:spTree>
    <p:extLst>
      <p:ext uri="{BB962C8B-B14F-4D97-AF65-F5344CB8AC3E}">
        <p14:creationId xmlns:p14="http://schemas.microsoft.com/office/powerpoint/2010/main" val="2762510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8"/>
          <p:cNvSpPr txBox="1"/>
          <p:nvPr/>
        </p:nvSpPr>
        <p:spPr>
          <a:xfrm>
            <a:off x="2766150" y="146650"/>
            <a:ext cx="36117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TRÄNINGAR</a:t>
            </a:r>
            <a:endParaRPr sz="3200" b="1">
              <a:solidFill>
                <a:schemeClr val="lt1"/>
              </a:solidFill>
            </a:endParaRPr>
          </a:p>
        </p:txBody>
      </p:sp>
      <p:cxnSp>
        <p:nvCxnSpPr>
          <p:cNvPr id="166" name="Google Shape;166;p28"/>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67" name="Google Shape;167;p28"/>
          <p:cNvSpPr txBox="1"/>
          <p:nvPr/>
        </p:nvSpPr>
        <p:spPr>
          <a:xfrm>
            <a:off x="723325" y="894575"/>
            <a:ext cx="7296300" cy="4001400"/>
          </a:xfrm>
          <a:prstGeom prst="rect">
            <a:avLst/>
          </a:prstGeom>
          <a:noFill/>
          <a:ln>
            <a:noFill/>
          </a:ln>
        </p:spPr>
        <p:txBody>
          <a:bodyPr spcFirstLastPara="1" wrap="square" lIns="91425" tIns="45700" rIns="91425" bIns="45700" anchor="t" anchorCtr="0">
            <a:normAutofit/>
          </a:bodyPr>
          <a:lstStyle/>
          <a:p>
            <a:pPr marL="457200" lvl="0" indent="-323850" algn="l" rtl="0">
              <a:lnSpc>
                <a:spcPct val="115000"/>
              </a:lnSpc>
              <a:spcBef>
                <a:spcPts val="0"/>
              </a:spcBef>
              <a:spcAft>
                <a:spcPts val="0"/>
              </a:spcAft>
              <a:buClr>
                <a:schemeClr val="lt1"/>
              </a:buClr>
              <a:buSzPts val="1500"/>
              <a:buChar char="●"/>
            </a:pPr>
            <a:r>
              <a:rPr lang="sv" sz="1500" dirty="0">
                <a:solidFill>
                  <a:schemeClr val="lt1"/>
                </a:solidFill>
              </a:rPr>
              <a:t>Träningar startar vecka 17. </a:t>
            </a:r>
            <a:endParaRPr sz="1500" dirty="0">
              <a:solidFill>
                <a:schemeClr val="lt1"/>
              </a:solidFill>
            </a:endParaRPr>
          </a:p>
          <a:p>
            <a:pPr marL="457200" lvl="0" indent="0" algn="l" rtl="0">
              <a:lnSpc>
                <a:spcPct val="115000"/>
              </a:lnSpc>
              <a:spcBef>
                <a:spcPts val="0"/>
              </a:spcBef>
              <a:spcAft>
                <a:spcPts val="0"/>
              </a:spcAft>
              <a:buNone/>
            </a:pPr>
            <a:endParaRPr sz="1500" dirty="0">
              <a:solidFill>
                <a:schemeClr val="lt1"/>
              </a:solidFill>
            </a:endParaRPr>
          </a:p>
          <a:p>
            <a:pPr marL="457200" lvl="0" indent="-323850" algn="l" rtl="0">
              <a:lnSpc>
                <a:spcPct val="115000"/>
              </a:lnSpc>
              <a:spcBef>
                <a:spcPts val="0"/>
              </a:spcBef>
              <a:spcAft>
                <a:spcPts val="0"/>
              </a:spcAft>
              <a:buClr>
                <a:schemeClr val="lt1"/>
              </a:buClr>
              <a:buSzPts val="1500"/>
              <a:buChar char="●"/>
            </a:pPr>
            <a:r>
              <a:rPr lang="sv" sz="1500" dirty="0">
                <a:solidFill>
                  <a:schemeClr val="lt1"/>
                </a:solidFill>
              </a:rPr>
              <a:t>Träningstider </a:t>
            </a:r>
            <a:endParaRPr sz="1500" dirty="0">
              <a:solidFill>
                <a:schemeClr val="lt1"/>
              </a:solidFill>
            </a:endParaRPr>
          </a:p>
          <a:p>
            <a:pPr marL="914400" lvl="1" indent="-323848" algn="l" rtl="0">
              <a:lnSpc>
                <a:spcPct val="115000"/>
              </a:lnSpc>
              <a:spcBef>
                <a:spcPts val="0"/>
              </a:spcBef>
              <a:spcAft>
                <a:spcPts val="0"/>
              </a:spcAft>
              <a:buClr>
                <a:schemeClr val="lt1"/>
              </a:buClr>
              <a:buSzPts val="1500"/>
              <a:buChar char="○"/>
            </a:pPr>
            <a:r>
              <a:rPr lang="sv" sz="1500" b="1" dirty="0">
                <a:solidFill>
                  <a:schemeClr val="lt1"/>
                </a:solidFill>
              </a:rPr>
              <a:t>Flickor</a:t>
            </a:r>
            <a:r>
              <a:rPr lang="sv" sz="1500" dirty="0">
                <a:solidFill>
                  <a:schemeClr val="lt1"/>
                </a:solidFill>
              </a:rPr>
              <a:t> hålls på söndagar kl: 09.30 på Munkmora BP. Vi startar 27/4.</a:t>
            </a:r>
            <a:endParaRPr sz="1500" dirty="0">
              <a:solidFill>
                <a:schemeClr val="lt1"/>
              </a:solidFill>
            </a:endParaRPr>
          </a:p>
          <a:p>
            <a:pPr marL="914400" lvl="1" indent="-323848" algn="l" rtl="0">
              <a:lnSpc>
                <a:spcPct val="115000"/>
              </a:lnSpc>
              <a:spcBef>
                <a:spcPts val="0"/>
              </a:spcBef>
              <a:spcAft>
                <a:spcPts val="0"/>
              </a:spcAft>
              <a:buClr>
                <a:schemeClr val="lt1"/>
              </a:buClr>
              <a:buSzPts val="1500"/>
              <a:buChar char="○"/>
            </a:pPr>
            <a:r>
              <a:rPr lang="sv" sz="1500" b="1" dirty="0">
                <a:solidFill>
                  <a:schemeClr val="lt1"/>
                </a:solidFill>
              </a:rPr>
              <a:t>P19</a:t>
            </a:r>
            <a:r>
              <a:rPr lang="sv" sz="1500" dirty="0">
                <a:solidFill>
                  <a:schemeClr val="lt1"/>
                </a:solidFill>
              </a:rPr>
              <a:t> hålls på lördagar kl: 09.30 på Munkmora BP. Vi startar 26/4.</a:t>
            </a:r>
          </a:p>
          <a:p>
            <a:pPr marL="914400" lvl="1" indent="-323848" algn="l" rtl="0">
              <a:lnSpc>
                <a:spcPct val="115000"/>
              </a:lnSpc>
              <a:spcBef>
                <a:spcPts val="0"/>
              </a:spcBef>
              <a:spcAft>
                <a:spcPts val="0"/>
              </a:spcAft>
              <a:buClr>
                <a:schemeClr val="lt1"/>
              </a:buClr>
              <a:buSzPts val="1500"/>
              <a:buChar char="○"/>
            </a:pPr>
            <a:r>
              <a:rPr lang="sv" sz="1500" b="1" dirty="0">
                <a:solidFill>
                  <a:schemeClr val="lt1"/>
                </a:solidFill>
              </a:rPr>
              <a:t>P20</a:t>
            </a:r>
            <a:r>
              <a:rPr lang="sv" sz="1500" dirty="0">
                <a:solidFill>
                  <a:schemeClr val="lt1"/>
                </a:solidFill>
              </a:rPr>
              <a:t> hålls på lördagar kl: 10.45 på Munkmora BP. Vi startar 26/4.</a:t>
            </a:r>
            <a:endParaRPr sz="1500" dirty="0">
              <a:solidFill>
                <a:schemeClr val="lt1"/>
              </a:solidFill>
            </a:endParaRPr>
          </a:p>
          <a:p>
            <a:pPr marL="914400" lvl="0" indent="0" algn="l" rtl="0">
              <a:lnSpc>
                <a:spcPct val="115000"/>
              </a:lnSpc>
              <a:spcBef>
                <a:spcPts val="0"/>
              </a:spcBef>
              <a:spcAft>
                <a:spcPts val="0"/>
              </a:spcAft>
              <a:buNone/>
            </a:pPr>
            <a:endParaRPr sz="1500" dirty="0">
              <a:solidFill>
                <a:schemeClr val="lt1"/>
              </a:solidFill>
            </a:endParaRPr>
          </a:p>
          <a:p>
            <a:pPr marL="457200" lvl="0" indent="-323850" algn="l" rtl="0">
              <a:lnSpc>
                <a:spcPct val="115000"/>
              </a:lnSpc>
              <a:spcBef>
                <a:spcPts val="0"/>
              </a:spcBef>
              <a:spcAft>
                <a:spcPts val="0"/>
              </a:spcAft>
              <a:buClr>
                <a:schemeClr val="lt1"/>
              </a:buClr>
              <a:buSzPts val="1500"/>
              <a:buChar char="●"/>
            </a:pPr>
            <a:r>
              <a:rPr lang="sv" sz="1500" dirty="0">
                <a:solidFill>
                  <a:schemeClr val="lt1"/>
                </a:solidFill>
              </a:rPr>
              <a:t>Vi tränar fram till sommaren och återupptar träningen efter lovet.   </a:t>
            </a:r>
            <a:endParaRPr sz="1500" dirty="0">
              <a:solidFill>
                <a:schemeClr val="lt1"/>
              </a:solidFill>
            </a:endParaRPr>
          </a:p>
          <a:p>
            <a:pPr marL="457200" lvl="0" indent="-323850" algn="l" rtl="0">
              <a:lnSpc>
                <a:spcPct val="115000"/>
              </a:lnSpc>
              <a:spcBef>
                <a:spcPts val="1000"/>
              </a:spcBef>
              <a:spcAft>
                <a:spcPts val="0"/>
              </a:spcAft>
              <a:buClr>
                <a:schemeClr val="lt1"/>
              </a:buClr>
              <a:buSzPts val="1500"/>
              <a:buChar char="●"/>
            </a:pPr>
            <a:r>
              <a:rPr lang="sv" sz="1500" dirty="0">
                <a:solidFill>
                  <a:schemeClr val="lt1"/>
                </a:solidFill>
              </a:rPr>
              <a:t>Varje träningspass pågår i ca 1h.</a:t>
            </a:r>
            <a:endParaRPr sz="1500" dirty="0">
              <a:solidFill>
                <a:schemeClr val="lt1"/>
              </a:solidFill>
            </a:endParaRPr>
          </a:p>
          <a:p>
            <a:pPr marL="457200" lvl="0" indent="-323850" algn="l" rtl="0">
              <a:lnSpc>
                <a:spcPct val="115000"/>
              </a:lnSpc>
              <a:spcBef>
                <a:spcPts val="1000"/>
              </a:spcBef>
              <a:spcAft>
                <a:spcPts val="0"/>
              </a:spcAft>
              <a:buClr>
                <a:schemeClr val="lt1"/>
              </a:buClr>
              <a:buSzPts val="1500"/>
              <a:buChar char="●"/>
            </a:pPr>
            <a:r>
              <a:rPr lang="sv" sz="1500" dirty="0">
                <a:solidFill>
                  <a:schemeClr val="lt1"/>
                </a:solidFill>
              </a:rPr>
              <a:t>Lämplig utrustning:</a:t>
            </a:r>
            <a:endParaRPr sz="1500" dirty="0">
              <a:solidFill>
                <a:schemeClr val="lt1"/>
              </a:solidFill>
            </a:endParaRPr>
          </a:p>
          <a:p>
            <a:pPr marL="914400" lvl="1" indent="-323848" algn="l" rtl="0">
              <a:lnSpc>
                <a:spcPct val="115000"/>
              </a:lnSpc>
              <a:spcBef>
                <a:spcPts val="0"/>
              </a:spcBef>
              <a:spcAft>
                <a:spcPts val="0"/>
              </a:spcAft>
              <a:buClr>
                <a:schemeClr val="lt1"/>
              </a:buClr>
              <a:buSzPts val="1500"/>
              <a:buChar char="○"/>
            </a:pPr>
            <a:r>
              <a:rPr lang="sv" sz="1500" dirty="0">
                <a:solidFill>
                  <a:schemeClr val="lt1"/>
                </a:solidFill>
              </a:rPr>
              <a:t>Kläder efter väder. Träningströja, shorts, fotbollsstrumpor, benskydd och vattenflaska.</a:t>
            </a:r>
            <a:endParaRPr sz="1500" dirty="0">
              <a:solidFill>
                <a:schemeClr val="lt1"/>
              </a:solidFill>
            </a:endParaRPr>
          </a:p>
          <a:p>
            <a:pPr marL="457200" lvl="0" indent="-323850" algn="l" rtl="0">
              <a:lnSpc>
                <a:spcPct val="115000"/>
              </a:lnSpc>
              <a:spcBef>
                <a:spcPts val="1000"/>
              </a:spcBef>
              <a:spcAft>
                <a:spcPts val="0"/>
              </a:spcAft>
              <a:buClr>
                <a:schemeClr val="lt1"/>
              </a:buClr>
              <a:buSzPts val="1500"/>
              <a:buChar char="●"/>
            </a:pPr>
            <a:r>
              <a:rPr lang="sv" sz="1500" dirty="0">
                <a:solidFill>
                  <a:schemeClr val="lt1"/>
                </a:solidFill>
              </a:rPr>
              <a:t>Kom i tid – gärna 10 minuter före.</a:t>
            </a:r>
            <a:endParaRPr sz="1500"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p:nvPr/>
        </p:nvSpPr>
        <p:spPr>
          <a:xfrm>
            <a:off x="723450" y="146650"/>
            <a:ext cx="75336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dirty="0">
                <a:solidFill>
                  <a:schemeClr val="lt1"/>
                </a:solidFill>
              </a:rPr>
              <a:t>STARTKIT</a:t>
            </a:r>
            <a:endParaRPr sz="3200" b="1" dirty="0">
              <a:solidFill>
                <a:schemeClr val="lt1"/>
              </a:solidFill>
            </a:endParaRPr>
          </a:p>
        </p:txBody>
      </p:sp>
      <p:cxnSp>
        <p:nvCxnSpPr>
          <p:cNvPr id="173" name="Google Shape;173;p29"/>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74" name="Google Shape;174;p29"/>
          <p:cNvSpPr txBox="1"/>
          <p:nvPr/>
        </p:nvSpPr>
        <p:spPr>
          <a:xfrm>
            <a:off x="723450" y="878675"/>
            <a:ext cx="7533600" cy="2075923"/>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500"/>
              </a:spcBef>
              <a:spcAft>
                <a:spcPts val="0"/>
              </a:spcAft>
              <a:buClr>
                <a:schemeClr val="lt1"/>
              </a:buClr>
              <a:buSzPts val="1600"/>
              <a:buChar char="●"/>
            </a:pPr>
            <a:r>
              <a:rPr lang="sv" sz="1600" dirty="0">
                <a:solidFill>
                  <a:schemeClr val="lt1"/>
                </a:solidFill>
                <a:latin typeface="Calibri"/>
                <a:ea typeface="Calibri"/>
                <a:cs typeface="Calibri"/>
                <a:sym typeface="Calibri"/>
              </a:rPr>
              <a:t>Utdelning av startkit sker på Farstaborg någon vecka efter träningsstart till den som kan visa att den betalat spelar- och medlemsavgiften. </a:t>
            </a:r>
            <a:endParaRPr sz="1600" dirty="0">
              <a:solidFill>
                <a:schemeClr val="lt1"/>
              </a:solidFill>
              <a:latin typeface="Calibri"/>
              <a:ea typeface="Calibri"/>
              <a:cs typeface="Calibri"/>
              <a:sym typeface="Calibri"/>
            </a:endParaRPr>
          </a:p>
          <a:p>
            <a:pPr marL="0" lvl="0" indent="0" algn="l" rtl="0">
              <a:lnSpc>
                <a:spcPct val="115000"/>
              </a:lnSpc>
              <a:spcBef>
                <a:spcPts val="500"/>
              </a:spcBef>
              <a:spcAft>
                <a:spcPts val="0"/>
              </a:spcAft>
              <a:buNone/>
            </a:pPr>
            <a:endParaRPr sz="1600" dirty="0">
              <a:solidFill>
                <a:schemeClr val="lt1"/>
              </a:solidFill>
              <a:latin typeface="Calibri"/>
              <a:ea typeface="Calibri"/>
              <a:cs typeface="Calibri"/>
              <a:sym typeface="Calibri"/>
            </a:endParaRPr>
          </a:p>
          <a:p>
            <a:pPr marL="457200" lvl="0" indent="-330200" algn="l" rtl="0">
              <a:lnSpc>
                <a:spcPct val="115000"/>
              </a:lnSpc>
              <a:spcBef>
                <a:spcPts val="500"/>
              </a:spcBef>
              <a:spcAft>
                <a:spcPts val="0"/>
              </a:spcAft>
              <a:buClr>
                <a:schemeClr val="lt1"/>
              </a:buClr>
              <a:buSzPts val="1600"/>
              <a:buChar char="●"/>
            </a:pPr>
            <a:r>
              <a:rPr lang="sv" sz="1600" dirty="0">
                <a:solidFill>
                  <a:schemeClr val="lt1"/>
                </a:solidFill>
                <a:latin typeface="Calibri"/>
                <a:ea typeface="Calibri"/>
                <a:cs typeface="Calibri"/>
                <a:sym typeface="Calibri"/>
              </a:rPr>
              <a:t>Behov av vårdnadshavare som gör följande:</a:t>
            </a:r>
            <a:endParaRPr sz="1600" dirty="0">
              <a:solidFill>
                <a:schemeClr val="lt1"/>
              </a:solidFill>
              <a:latin typeface="Calibri"/>
              <a:ea typeface="Calibri"/>
              <a:cs typeface="Calibri"/>
              <a:sym typeface="Calibri"/>
            </a:endParaRPr>
          </a:p>
          <a:p>
            <a:pPr marL="914400" lvl="1" indent="-330200" algn="l" rtl="0">
              <a:lnSpc>
                <a:spcPct val="115000"/>
              </a:lnSpc>
              <a:spcBef>
                <a:spcPts val="0"/>
              </a:spcBef>
              <a:spcAft>
                <a:spcPts val="0"/>
              </a:spcAft>
              <a:buClr>
                <a:schemeClr val="lt1"/>
              </a:buClr>
              <a:buSzPts val="1600"/>
              <a:buChar char="○"/>
            </a:pPr>
            <a:r>
              <a:rPr lang="sv" sz="1600" dirty="0">
                <a:solidFill>
                  <a:schemeClr val="lt1"/>
                </a:solidFill>
                <a:latin typeface="Calibri"/>
                <a:ea typeface="Calibri"/>
                <a:cs typeface="Calibri"/>
                <a:sym typeface="Calibri"/>
              </a:rPr>
              <a:t>Packar och delar ut gympapåse.</a:t>
            </a:r>
            <a:endParaRPr sz="1600" dirty="0">
              <a:solidFill>
                <a:schemeClr val="lt1"/>
              </a:solidFill>
              <a:latin typeface="Calibri"/>
              <a:ea typeface="Calibri"/>
              <a:cs typeface="Calibri"/>
              <a:sym typeface="Calibri"/>
            </a:endParaRPr>
          </a:p>
          <a:p>
            <a:pPr marL="914400" lvl="1" indent="-330200" algn="l" rtl="0">
              <a:lnSpc>
                <a:spcPct val="115000"/>
              </a:lnSpc>
              <a:spcBef>
                <a:spcPts val="0"/>
              </a:spcBef>
              <a:spcAft>
                <a:spcPts val="0"/>
              </a:spcAft>
              <a:buClr>
                <a:schemeClr val="lt1"/>
              </a:buClr>
              <a:buSzPts val="1600"/>
              <a:buChar char="○"/>
            </a:pPr>
            <a:r>
              <a:rPr lang="sv" sz="1600" dirty="0">
                <a:solidFill>
                  <a:schemeClr val="lt1"/>
                </a:solidFill>
                <a:latin typeface="Calibri"/>
                <a:ea typeface="Calibri"/>
                <a:cs typeface="Calibri"/>
                <a:sym typeface="Calibri"/>
              </a:rPr>
              <a:t>Prickar av deltagarlista och betalning.</a:t>
            </a:r>
            <a:endParaRPr sz="1600" dirty="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0"/>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KOSTNAD FÖRSTA ÅRET</a:t>
            </a:r>
            <a:endParaRPr sz="3200" b="1">
              <a:solidFill>
                <a:schemeClr val="lt1"/>
              </a:solidFill>
            </a:endParaRPr>
          </a:p>
        </p:txBody>
      </p:sp>
      <p:cxnSp>
        <p:nvCxnSpPr>
          <p:cNvPr id="180" name="Google Shape;180;p30"/>
          <p:cNvCxnSpPr/>
          <p:nvPr/>
        </p:nvCxnSpPr>
        <p:spPr>
          <a:xfrm>
            <a:off x="723331"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81" name="Google Shape;181;p30"/>
          <p:cNvSpPr txBox="1"/>
          <p:nvPr/>
        </p:nvSpPr>
        <p:spPr>
          <a:xfrm>
            <a:off x="723325" y="997750"/>
            <a:ext cx="4124700" cy="2954625"/>
          </a:xfrm>
          <a:prstGeom prst="rect">
            <a:avLst/>
          </a:prstGeom>
          <a:noFill/>
          <a:ln>
            <a:noFill/>
          </a:ln>
        </p:spPr>
        <p:txBody>
          <a:bodyPr spcFirstLastPara="1" wrap="square" lIns="91425" tIns="91425" rIns="91425" bIns="91425" anchor="t" anchorCtr="0">
            <a:spAutoFit/>
          </a:bodyPr>
          <a:lstStyle/>
          <a:p>
            <a:pPr marL="457200" lvl="0"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Första året i Fotbollsleken ingår följande i ett startpaket för </a:t>
            </a:r>
            <a:r>
              <a:rPr lang="sv" sz="1500" b="1" dirty="0">
                <a:solidFill>
                  <a:schemeClr val="lt1"/>
                </a:solidFill>
                <a:latin typeface="Calibri"/>
                <a:ea typeface="Calibri"/>
                <a:cs typeface="Calibri"/>
                <a:sym typeface="Calibri"/>
              </a:rPr>
              <a:t>1 050 kr</a:t>
            </a:r>
            <a:r>
              <a:rPr lang="sv" sz="1500" dirty="0">
                <a:solidFill>
                  <a:schemeClr val="lt1"/>
                </a:solidFill>
                <a:latin typeface="Calibri"/>
                <a:ea typeface="Calibri"/>
                <a:cs typeface="Calibri"/>
                <a:sym typeface="Calibri"/>
              </a:rPr>
              <a:t>:</a:t>
            </a:r>
            <a:endParaRPr sz="1500" dirty="0">
              <a:solidFill>
                <a:schemeClr val="lt1"/>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Gympapåse</a:t>
            </a:r>
            <a:endParaRPr sz="1500" dirty="0">
              <a:solidFill>
                <a:schemeClr val="lt1"/>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Tränings t-shirt </a:t>
            </a:r>
            <a:endParaRPr sz="1500" dirty="0">
              <a:solidFill>
                <a:schemeClr val="lt1"/>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Shorts</a:t>
            </a:r>
            <a:endParaRPr sz="1500" dirty="0">
              <a:solidFill>
                <a:schemeClr val="lt1"/>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Strumpor</a:t>
            </a:r>
            <a:endParaRPr sz="1500" dirty="0">
              <a:solidFill>
                <a:schemeClr val="lt1"/>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Medlemskap i GIF Fotbollsklubb</a:t>
            </a:r>
            <a:endParaRPr sz="1500" dirty="0">
              <a:solidFill>
                <a:schemeClr val="lt1"/>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Spelaravgift i GIF Fotbollsklubb</a:t>
            </a:r>
            <a:endParaRPr sz="1500" dirty="0">
              <a:solidFill>
                <a:schemeClr val="lt1"/>
              </a:solidFill>
            </a:endParaRPr>
          </a:p>
        </p:txBody>
      </p:sp>
      <p:sp>
        <p:nvSpPr>
          <p:cNvPr id="182" name="Google Shape;182;p30"/>
          <p:cNvSpPr txBox="1"/>
          <p:nvPr/>
        </p:nvSpPr>
        <p:spPr>
          <a:xfrm>
            <a:off x="735800" y="4119375"/>
            <a:ext cx="7533600" cy="8001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 sz="2000" b="1" dirty="0">
                <a:solidFill>
                  <a:srgbClr val="C1272D"/>
                </a:solidFill>
                <a:highlight>
                  <a:srgbClr val="FFFFFF"/>
                </a:highlight>
                <a:latin typeface="Calibri"/>
                <a:ea typeface="Calibri"/>
                <a:cs typeface="Calibri"/>
                <a:sym typeface="Calibri"/>
              </a:rPr>
              <a:t>BETALAS I FÖRSKOTT/PÅ PLATS VIA SWISH. STARTPAKET DELAS UT I SAMBAND MED TRÄNING. VID UPPVISANDE AV KVITTO.</a:t>
            </a:r>
            <a:endParaRPr sz="2000" b="1" dirty="0">
              <a:solidFill>
                <a:srgbClr val="C1272D"/>
              </a:solidFill>
              <a:highlight>
                <a:srgbClr val="FFFFFF"/>
              </a:highlight>
            </a:endParaRPr>
          </a:p>
        </p:txBody>
      </p:sp>
      <p:pic>
        <p:nvPicPr>
          <p:cNvPr id="183" name="Google Shape;183;p30"/>
          <p:cNvPicPr preferRelativeResize="0"/>
          <p:nvPr/>
        </p:nvPicPr>
        <p:blipFill>
          <a:blip r:embed="rId3">
            <a:alphaModFix/>
          </a:blip>
          <a:stretch>
            <a:fillRect/>
          </a:stretch>
        </p:blipFill>
        <p:spPr>
          <a:xfrm>
            <a:off x="4304225" y="914400"/>
            <a:ext cx="4183200" cy="3792750"/>
          </a:xfrm>
          <a:prstGeom prst="rect">
            <a:avLst/>
          </a:prstGeom>
          <a:noFill/>
          <a:ln>
            <a:noFill/>
          </a:ln>
        </p:spPr>
      </p:pic>
      <p:pic>
        <p:nvPicPr>
          <p:cNvPr id="3" name="Bildobjekt 2" descr="En bild som visar röd, Karmin, Rödbrun, design&#10;&#10;AI-genererat innehåll kan vara felaktigt.">
            <a:extLst>
              <a:ext uri="{FF2B5EF4-FFF2-40B4-BE49-F238E27FC236}">
                <a16:creationId xmlns:a16="http://schemas.microsoft.com/office/drawing/2014/main" id="{72C1ACCF-43BC-B23E-F8C5-99673779A2EE}"/>
              </a:ext>
            </a:extLst>
          </p:cNvPr>
          <p:cNvPicPr>
            <a:picLocks noChangeAspect="1"/>
          </p:cNvPicPr>
          <p:nvPr/>
        </p:nvPicPr>
        <p:blipFill>
          <a:blip r:embed="rId4"/>
          <a:stretch>
            <a:fillRect/>
          </a:stretch>
        </p:blipFill>
        <p:spPr>
          <a:xfrm>
            <a:off x="6104434" y="2572094"/>
            <a:ext cx="1795157" cy="17968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1"/>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dirty="0">
                <a:solidFill>
                  <a:schemeClr val="lt1"/>
                </a:solidFill>
              </a:rPr>
              <a:t>KOMMUNIKATION</a:t>
            </a:r>
            <a:endParaRPr sz="3200" b="1" dirty="0">
              <a:solidFill>
                <a:schemeClr val="lt1"/>
              </a:solidFill>
            </a:endParaRPr>
          </a:p>
        </p:txBody>
      </p:sp>
      <p:cxnSp>
        <p:nvCxnSpPr>
          <p:cNvPr id="190" name="Google Shape;190;p31"/>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191" name="Google Shape;191;p31"/>
          <p:cNvSpPr txBox="1"/>
          <p:nvPr/>
        </p:nvSpPr>
        <p:spPr>
          <a:xfrm>
            <a:off x="723325" y="962000"/>
            <a:ext cx="4520620" cy="461635"/>
          </a:xfrm>
          <a:prstGeom prst="rect">
            <a:avLst/>
          </a:prstGeom>
          <a:noFill/>
          <a:ln>
            <a:noFill/>
          </a:ln>
        </p:spPr>
        <p:txBody>
          <a:bodyPr spcFirstLastPara="1" wrap="square" lIns="91425" tIns="91425" rIns="91425" bIns="91425" anchor="t" anchorCtr="0">
            <a:spAutoFit/>
          </a:bodyPr>
          <a:lstStyle/>
          <a:p>
            <a:pPr marL="457200" lvl="0" indent="-323850" algn="l" rtl="0">
              <a:lnSpc>
                <a:spcPct val="150000"/>
              </a:lnSpc>
              <a:spcBef>
                <a:spcPts val="0"/>
              </a:spcBef>
              <a:spcAft>
                <a:spcPts val="0"/>
              </a:spcAft>
              <a:buClr>
                <a:schemeClr val="lt1"/>
              </a:buClr>
              <a:buSzPts val="1500"/>
              <a:buChar char="●"/>
            </a:pPr>
            <a:r>
              <a:rPr lang="sv" sz="1200" dirty="0">
                <a:solidFill>
                  <a:schemeClr val="lt1"/>
                </a:solidFill>
                <a:latin typeface="Calibri"/>
                <a:ea typeface="Calibri"/>
                <a:cs typeface="Calibri"/>
                <a:sym typeface="Calibri"/>
              </a:rPr>
              <a:t>SportAdmin den främsta kommunikationskanalen bland lagen.</a:t>
            </a:r>
          </a:p>
        </p:txBody>
      </p:sp>
      <p:pic>
        <p:nvPicPr>
          <p:cNvPr id="7" name="Bildobjekt 6" descr="En bild som visar text, elektronik, dator, bärbar dator&#10;&#10;AI-genererat innehåll kan vara felaktigt.">
            <a:extLst>
              <a:ext uri="{FF2B5EF4-FFF2-40B4-BE49-F238E27FC236}">
                <a16:creationId xmlns:a16="http://schemas.microsoft.com/office/drawing/2014/main" id="{572CDFC3-5EF5-5882-D65D-B5B0C21B4C62}"/>
              </a:ext>
            </a:extLst>
          </p:cNvPr>
          <p:cNvPicPr>
            <a:picLocks noChangeAspect="1"/>
          </p:cNvPicPr>
          <p:nvPr/>
        </p:nvPicPr>
        <p:blipFill>
          <a:blip r:embed="rId3"/>
          <a:stretch>
            <a:fillRect/>
          </a:stretch>
        </p:blipFill>
        <p:spPr>
          <a:xfrm>
            <a:off x="3105636" y="1530928"/>
            <a:ext cx="5163770" cy="3342328"/>
          </a:xfrm>
          <a:prstGeom prst="rect">
            <a:avLst/>
          </a:prstGeom>
        </p:spPr>
      </p:pic>
      <p:pic>
        <p:nvPicPr>
          <p:cNvPr id="9" name="Bildobjekt 8" descr="En bild som visar text, Mobiltelefon, skärmbild, Mobil enhet&#10;&#10;AI-genererat innehåll kan vara felaktigt.">
            <a:extLst>
              <a:ext uri="{FF2B5EF4-FFF2-40B4-BE49-F238E27FC236}">
                <a16:creationId xmlns:a16="http://schemas.microsoft.com/office/drawing/2014/main" id="{4EAAC641-5F97-298A-51F6-7E44760D357D}"/>
              </a:ext>
            </a:extLst>
          </p:cNvPr>
          <p:cNvPicPr>
            <a:picLocks noChangeAspect="1"/>
          </p:cNvPicPr>
          <p:nvPr/>
        </p:nvPicPr>
        <p:blipFill>
          <a:blip r:embed="rId4"/>
          <a:stretch>
            <a:fillRect/>
          </a:stretch>
        </p:blipFill>
        <p:spPr>
          <a:xfrm>
            <a:off x="1116020" y="1530928"/>
            <a:ext cx="1579851" cy="308263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19AFCB8-37F2-1477-6D7B-15994125F84D}"/>
              </a:ext>
            </a:extLst>
          </p:cNvPr>
          <p:cNvSpPr>
            <a:spLocks noGrp="1"/>
          </p:cNvSpPr>
          <p:nvPr>
            <p:ph type="body" idx="1"/>
          </p:nvPr>
        </p:nvSpPr>
        <p:spPr>
          <a:xfrm>
            <a:off x="311700" y="1152475"/>
            <a:ext cx="3927791" cy="3416400"/>
          </a:xfrm>
        </p:spPr>
        <p:txBody>
          <a:bodyPr/>
          <a:lstStyle/>
          <a:p>
            <a:pPr marL="457200" lvl="0" indent="-323850" algn="l" rtl="0">
              <a:lnSpc>
                <a:spcPct val="150000"/>
              </a:lnSpc>
              <a:spcBef>
                <a:spcPts val="0"/>
              </a:spcBef>
              <a:spcAft>
                <a:spcPts val="0"/>
              </a:spcAft>
              <a:buClr>
                <a:schemeClr val="lt1"/>
              </a:buClr>
              <a:buSzPts val="1500"/>
              <a:buChar char="●"/>
            </a:pPr>
            <a:r>
              <a:rPr lang="sv-SE" sz="1200" dirty="0">
                <a:solidFill>
                  <a:schemeClr val="lt1"/>
                </a:solidFill>
                <a:latin typeface="Calibri"/>
                <a:ea typeface="Calibri"/>
                <a:cs typeface="Calibri"/>
                <a:sym typeface="Calibri"/>
              </a:rPr>
              <a:t>Utse en administratör som håller i uppdateringar, utskick etc.</a:t>
            </a:r>
          </a:p>
          <a:p>
            <a:pPr marL="457200" lvl="0" indent="-323850" algn="l" rtl="0">
              <a:lnSpc>
                <a:spcPct val="150000"/>
              </a:lnSpc>
              <a:spcBef>
                <a:spcPts val="0"/>
              </a:spcBef>
              <a:spcAft>
                <a:spcPts val="0"/>
              </a:spcAft>
              <a:buClr>
                <a:schemeClr val="lt1"/>
              </a:buClr>
              <a:buSzPts val="1500"/>
              <a:buChar char="●"/>
            </a:pPr>
            <a:r>
              <a:rPr lang="sv-SE" sz="1200" dirty="0">
                <a:solidFill>
                  <a:schemeClr val="lt1"/>
                </a:solidFill>
                <a:latin typeface="Calibri"/>
                <a:ea typeface="Calibri"/>
                <a:cs typeface="Calibri"/>
                <a:sym typeface="Calibri"/>
              </a:rPr>
              <a:t>Kolla hemsidan/</a:t>
            </a:r>
            <a:r>
              <a:rPr lang="sv-SE" sz="1200" dirty="0" err="1">
                <a:solidFill>
                  <a:schemeClr val="lt1"/>
                </a:solidFill>
                <a:latin typeface="Calibri"/>
                <a:ea typeface="Calibri"/>
                <a:cs typeface="Calibri"/>
                <a:sym typeface="Calibri"/>
              </a:rPr>
              <a:t>appen</a:t>
            </a:r>
            <a:r>
              <a:rPr lang="sv-SE" sz="1200" dirty="0">
                <a:solidFill>
                  <a:schemeClr val="lt1"/>
                </a:solidFill>
                <a:latin typeface="Calibri"/>
                <a:ea typeface="Calibri"/>
                <a:cs typeface="Calibri"/>
                <a:sym typeface="Calibri"/>
              </a:rPr>
              <a:t> SportAdmin med jämna mellanrum för kalender och aktuell information.</a:t>
            </a:r>
          </a:p>
          <a:p>
            <a:pPr marL="457200" lvl="0" indent="-323850" algn="l" rtl="0">
              <a:lnSpc>
                <a:spcPct val="150000"/>
              </a:lnSpc>
              <a:spcBef>
                <a:spcPts val="0"/>
              </a:spcBef>
              <a:spcAft>
                <a:spcPts val="0"/>
              </a:spcAft>
              <a:buClr>
                <a:schemeClr val="lt1"/>
              </a:buClr>
              <a:buSzPts val="1500"/>
              <a:buChar char="●"/>
            </a:pPr>
            <a:r>
              <a:rPr lang="sv-SE" sz="1200" dirty="0">
                <a:solidFill>
                  <a:schemeClr val="lt1"/>
                </a:solidFill>
                <a:latin typeface="Calibri"/>
                <a:ea typeface="Calibri"/>
                <a:cs typeface="Calibri"/>
                <a:sym typeface="Calibri"/>
              </a:rPr>
              <a:t>Saknas inloggningsuppgifter kan nya fås via </a:t>
            </a:r>
            <a:r>
              <a:rPr lang="sv-SE" sz="1200" dirty="0">
                <a:solidFill>
                  <a:schemeClr val="accent1">
                    <a:lumMod val="40000"/>
                    <a:lumOff val="60000"/>
                  </a:schemeClr>
                </a:solidFill>
                <a:latin typeface="Calibri"/>
                <a:ea typeface="Calibri"/>
                <a:cs typeface="Calibri"/>
                <a:sym typeface="Calibri"/>
                <a:hlinkClick r:id="rId2">
                  <a:extLst>
                    <a:ext uri="{A12FA001-AC4F-418D-AE19-62706E023703}">
                      <ahyp:hlinkClr xmlns:ahyp="http://schemas.microsoft.com/office/drawing/2018/hyperlinkcolor" val="tx"/>
                    </a:ext>
                  </a:extLst>
                </a:hlinkClick>
              </a:rPr>
              <a:t>Kansliet</a:t>
            </a:r>
            <a:endParaRPr lang="sv-SE" sz="1200" dirty="0">
              <a:solidFill>
                <a:schemeClr val="accent1">
                  <a:lumMod val="40000"/>
                  <a:lumOff val="60000"/>
                </a:schemeClr>
              </a:solidFill>
              <a:latin typeface="Calibri"/>
              <a:ea typeface="Calibri"/>
              <a:cs typeface="Calibri"/>
              <a:sym typeface="Calibri"/>
            </a:endParaRPr>
          </a:p>
          <a:p>
            <a:pPr marL="914400" lvl="1" indent="-323850" algn="l" rtl="0">
              <a:lnSpc>
                <a:spcPct val="150000"/>
              </a:lnSpc>
              <a:spcBef>
                <a:spcPts val="0"/>
              </a:spcBef>
              <a:spcAft>
                <a:spcPts val="0"/>
              </a:spcAft>
              <a:buClr>
                <a:schemeClr val="lt1"/>
              </a:buClr>
              <a:buSzPts val="1500"/>
              <a:buChar char="○"/>
            </a:pPr>
            <a:r>
              <a:rPr lang="sv-SE" sz="1200" dirty="0">
                <a:solidFill>
                  <a:schemeClr val="lt1"/>
                </a:solidFill>
                <a:latin typeface="Calibri"/>
                <a:ea typeface="Calibri"/>
                <a:cs typeface="Calibri"/>
                <a:sym typeface="Calibri"/>
              </a:rPr>
              <a:t>Inloggningsuppgifterna används även för inloggning via </a:t>
            </a:r>
            <a:r>
              <a:rPr lang="sv-SE" sz="1200" dirty="0" err="1">
                <a:solidFill>
                  <a:schemeClr val="lt1"/>
                </a:solidFill>
                <a:latin typeface="Calibri"/>
                <a:ea typeface="Calibri"/>
                <a:cs typeface="Calibri"/>
                <a:sym typeface="Calibri"/>
              </a:rPr>
              <a:t>appen</a:t>
            </a:r>
            <a:r>
              <a:rPr lang="sv-SE" sz="1200" dirty="0">
                <a:solidFill>
                  <a:schemeClr val="lt1"/>
                </a:solidFill>
                <a:latin typeface="Calibri"/>
                <a:ea typeface="Calibri"/>
                <a:cs typeface="Calibri"/>
                <a:sym typeface="Calibri"/>
              </a:rPr>
              <a:t>.</a:t>
            </a:r>
            <a:endParaRPr lang="sv-SE" sz="1200" dirty="0">
              <a:solidFill>
                <a:schemeClr val="lt1"/>
              </a:solidFill>
            </a:endParaRPr>
          </a:p>
          <a:p>
            <a:endParaRPr lang="sv-SE" dirty="0"/>
          </a:p>
        </p:txBody>
      </p:sp>
      <p:sp>
        <p:nvSpPr>
          <p:cNvPr id="4" name="Google Shape;189;p31">
            <a:extLst>
              <a:ext uri="{FF2B5EF4-FFF2-40B4-BE49-F238E27FC236}">
                <a16:creationId xmlns:a16="http://schemas.microsoft.com/office/drawing/2014/main" id="{2B4DE6DE-9648-1751-18FF-BD8B6FD8A85C}"/>
              </a:ext>
            </a:extLst>
          </p:cNvPr>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dirty="0">
                <a:solidFill>
                  <a:schemeClr val="lt1"/>
                </a:solidFill>
              </a:rPr>
              <a:t>KOMMUNIKATION</a:t>
            </a:r>
            <a:endParaRPr sz="3200" b="1" dirty="0">
              <a:solidFill>
                <a:schemeClr val="lt1"/>
              </a:solidFill>
            </a:endParaRPr>
          </a:p>
        </p:txBody>
      </p:sp>
      <p:cxnSp>
        <p:nvCxnSpPr>
          <p:cNvPr id="5" name="Google Shape;190;p31">
            <a:extLst>
              <a:ext uri="{FF2B5EF4-FFF2-40B4-BE49-F238E27FC236}">
                <a16:creationId xmlns:a16="http://schemas.microsoft.com/office/drawing/2014/main" id="{34806676-A010-23A0-A96F-E64FBE18D46C}"/>
              </a:ext>
            </a:extLst>
          </p:cNvPr>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pic>
        <p:nvPicPr>
          <p:cNvPr id="7" name="Bildobjekt 6" descr="En bild som visar skärmbild, text, multimedia, Mobil enhet&#10;&#10;AI-genererat innehåll kan vara felaktigt.">
            <a:extLst>
              <a:ext uri="{FF2B5EF4-FFF2-40B4-BE49-F238E27FC236}">
                <a16:creationId xmlns:a16="http://schemas.microsoft.com/office/drawing/2014/main" id="{D89A6EDF-9213-AE80-D0A8-DCAE1A81B1FF}"/>
              </a:ext>
            </a:extLst>
          </p:cNvPr>
          <p:cNvPicPr>
            <a:picLocks noChangeAspect="1"/>
          </p:cNvPicPr>
          <p:nvPr/>
        </p:nvPicPr>
        <p:blipFill>
          <a:blip r:embed="rId3"/>
          <a:stretch>
            <a:fillRect/>
          </a:stretch>
        </p:blipFill>
        <p:spPr>
          <a:xfrm>
            <a:off x="4313850" y="1152475"/>
            <a:ext cx="1865644" cy="3640281"/>
          </a:xfrm>
          <a:prstGeom prst="rect">
            <a:avLst/>
          </a:prstGeom>
        </p:spPr>
      </p:pic>
      <p:pic>
        <p:nvPicPr>
          <p:cNvPr id="9" name="Bildobjekt 8" descr="En bild som visar text, skärmbild, Mobil enhet, Kommunikationsenhet&#10;&#10;AI-genererat innehåll kan vara felaktigt.">
            <a:extLst>
              <a:ext uri="{FF2B5EF4-FFF2-40B4-BE49-F238E27FC236}">
                <a16:creationId xmlns:a16="http://schemas.microsoft.com/office/drawing/2014/main" id="{841E2E80-0A47-9832-E341-DF3ED87AF789}"/>
              </a:ext>
            </a:extLst>
          </p:cNvPr>
          <p:cNvPicPr>
            <a:picLocks noChangeAspect="1"/>
          </p:cNvPicPr>
          <p:nvPr/>
        </p:nvPicPr>
        <p:blipFill>
          <a:blip r:embed="rId4"/>
          <a:stretch>
            <a:fillRect/>
          </a:stretch>
        </p:blipFill>
        <p:spPr>
          <a:xfrm>
            <a:off x="6253853" y="1152475"/>
            <a:ext cx="1865644" cy="3640281"/>
          </a:xfrm>
          <a:prstGeom prst="rect">
            <a:avLst/>
          </a:prstGeom>
        </p:spPr>
      </p:pic>
      <p:pic>
        <p:nvPicPr>
          <p:cNvPr id="11" name="Bildobjekt 10" descr="En bild som visar Grafik, design&#10;&#10;AI-genererat innehåll kan vara felaktigt.">
            <a:extLst>
              <a:ext uri="{FF2B5EF4-FFF2-40B4-BE49-F238E27FC236}">
                <a16:creationId xmlns:a16="http://schemas.microsoft.com/office/drawing/2014/main" id="{BB9CD7CD-82A0-97FF-5F07-083A3CE620CD}"/>
              </a:ext>
            </a:extLst>
          </p:cNvPr>
          <p:cNvPicPr>
            <a:picLocks noChangeAspect="1"/>
          </p:cNvPicPr>
          <p:nvPr/>
        </p:nvPicPr>
        <p:blipFill>
          <a:blip r:embed="rId5"/>
          <a:stretch>
            <a:fillRect/>
          </a:stretch>
        </p:blipFill>
        <p:spPr>
          <a:xfrm>
            <a:off x="521777" y="3436115"/>
            <a:ext cx="1865645" cy="932823"/>
          </a:xfrm>
          <a:prstGeom prst="rect">
            <a:avLst/>
          </a:prstGeom>
        </p:spPr>
      </p:pic>
      <p:sp>
        <p:nvSpPr>
          <p:cNvPr id="2" name="textruta 1">
            <a:extLst>
              <a:ext uri="{FF2B5EF4-FFF2-40B4-BE49-F238E27FC236}">
                <a16:creationId xmlns:a16="http://schemas.microsoft.com/office/drawing/2014/main" id="{A8A94391-140A-AABF-1AA9-1F85F90CD289}"/>
              </a:ext>
            </a:extLst>
          </p:cNvPr>
          <p:cNvSpPr txBox="1"/>
          <p:nvPr/>
        </p:nvSpPr>
        <p:spPr>
          <a:xfrm>
            <a:off x="2659271" y="3317750"/>
            <a:ext cx="1308371" cy="1169551"/>
          </a:xfrm>
          <a:prstGeom prst="rect">
            <a:avLst/>
          </a:prstGeom>
          <a:noFill/>
        </p:spPr>
        <p:txBody>
          <a:bodyPr wrap="none" rtlCol="0">
            <a:spAutoFit/>
          </a:bodyPr>
          <a:lstStyle/>
          <a:p>
            <a:r>
              <a:rPr lang="sv-SE" dirty="0">
                <a:solidFill>
                  <a:schemeClr val="bg1"/>
                </a:solidFill>
              </a:rPr>
              <a:t>Hämta </a:t>
            </a:r>
            <a:r>
              <a:rPr lang="sv-SE" dirty="0" err="1">
                <a:solidFill>
                  <a:schemeClr val="bg1"/>
                </a:solidFill>
              </a:rPr>
              <a:t>appen</a:t>
            </a:r>
            <a:r>
              <a:rPr lang="sv-SE" dirty="0">
                <a:solidFill>
                  <a:schemeClr val="bg1"/>
                </a:solidFill>
              </a:rPr>
              <a:t>:</a:t>
            </a:r>
          </a:p>
          <a:p>
            <a:endParaRPr lang="sv-SE" dirty="0">
              <a:solidFill>
                <a:schemeClr val="bg1"/>
              </a:solidFill>
            </a:endParaRPr>
          </a:p>
          <a:p>
            <a:r>
              <a:rPr lang="sv-SE" dirty="0">
                <a:solidFill>
                  <a:schemeClr val="accent1">
                    <a:lumMod val="60000"/>
                    <a:lumOff val="40000"/>
                  </a:schemeClr>
                </a:solidFill>
                <a:hlinkClick r:id="rId6">
                  <a:extLst>
                    <a:ext uri="{A12FA001-AC4F-418D-AE19-62706E023703}">
                      <ahyp:hlinkClr xmlns:ahyp="http://schemas.microsoft.com/office/drawing/2018/hyperlinkcolor" val="tx"/>
                    </a:ext>
                  </a:extLst>
                </a:hlinkClick>
              </a:rPr>
              <a:t>För Android</a:t>
            </a:r>
            <a:endParaRPr lang="sv-SE" dirty="0">
              <a:solidFill>
                <a:schemeClr val="accent1">
                  <a:lumMod val="60000"/>
                  <a:lumOff val="40000"/>
                </a:schemeClr>
              </a:solidFill>
            </a:endParaRPr>
          </a:p>
          <a:p>
            <a:endParaRPr lang="sv-SE" dirty="0">
              <a:solidFill>
                <a:schemeClr val="bg1"/>
              </a:solidFill>
            </a:endParaRPr>
          </a:p>
          <a:p>
            <a:r>
              <a:rPr lang="sv-SE" dirty="0">
                <a:solidFill>
                  <a:schemeClr val="accent1">
                    <a:lumMod val="60000"/>
                    <a:lumOff val="40000"/>
                  </a:schemeClr>
                </a:solidFill>
                <a:hlinkClick r:id="rId7">
                  <a:extLst>
                    <a:ext uri="{A12FA001-AC4F-418D-AE19-62706E023703}">
                      <ahyp:hlinkClr xmlns:ahyp="http://schemas.microsoft.com/office/drawing/2018/hyperlinkcolor" val="tx"/>
                    </a:ext>
                  </a:extLst>
                </a:hlinkClick>
              </a:rPr>
              <a:t>För iPhone</a:t>
            </a:r>
            <a:endParaRPr lang="sv-SE" dirty="0">
              <a:solidFill>
                <a:schemeClr val="accent1">
                  <a:lumMod val="60000"/>
                  <a:lumOff val="40000"/>
                </a:schemeClr>
              </a:solidFill>
            </a:endParaRPr>
          </a:p>
        </p:txBody>
      </p:sp>
    </p:spTree>
    <p:extLst>
      <p:ext uri="{BB962C8B-B14F-4D97-AF65-F5344CB8AC3E}">
        <p14:creationId xmlns:p14="http://schemas.microsoft.com/office/powerpoint/2010/main" val="1213640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2"/>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KOMMUNIKATION INSPO</a:t>
            </a:r>
            <a:endParaRPr sz="3200" b="1">
              <a:solidFill>
                <a:schemeClr val="lt1"/>
              </a:solidFill>
            </a:endParaRPr>
          </a:p>
        </p:txBody>
      </p:sp>
      <p:cxnSp>
        <p:nvCxnSpPr>
          <p:cNvPr id="200" name="Google Shape;200;p32"/>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201" name="Google Shape;201;p32"/>
          <p:cNvSpPr txBox="1"/>
          <p:nvPr/>
        </p:nvSpPr>
        <p:spPr>
          <a:xfrm>
            <a:off x="827300" y="831050"/>
            <a:ext cx="7350600" cy="3154679"/>
          </a:xfrm>
          <a:prstGeom prst="rect">
            <a:avLst/>
          </a:prstGeom>
          <a:noFill/>
          <a:ln>
            <a:noFill/>
          </a:ln>
        </p:spPr>
        <p:txBody>
          <a:bodyPr spcFirstLastPara="1" wrap="square" lIns="91425" tIns="91425" rIns="91425" bIns="91425" anchor="t" anchorCtr="0">
            <a:spAutoFit/>
          </a:bodyPr>
          <a:lstStyle/>
          <a:p>
            <a:pPr marL="457200" lvl="0" indent="-330200" algn="l" rtl="0">
              <a:lnSpc>
                <a:spcPct val="150000"/>
              </a:lnSpc>
              <a:spcBef>
                <a:spcPts val="1000"/>
              </a:spcBef>
              <a:spcAft>
                <a:spcPts val="0"/>
              </a:spcAft>
              <a:buClr>
                <a:schemeClr val="lt1"/>
              </a:buClr>
              <a:buSzPts val="1600"/>
              <a:buChar char="●"/>
            </a:pPr>
            <a:r>
              <a:rPr lang="sv" sz="1600" dirty="0">
                <a:solidFill>
                  <a:schemeClr val="lt1"/>
                </a:solidFill>
                <a:latin typeface="Calibri"/>
                <a:ea typeface="Calibri"/>
                <a:cs typeface="Calibri"/>
                <a:sym typeface="Calibri"/>
              </a:rPr>
              <a:t>Vanligen har lagen två WhatsApp grupper (en för vårdnadshavare &amp; en för ledare). Detta är för snabb kommunikation och återkoppling. </a:t>
            </a:r>
            <a:endParaRPr sz="1600" dirty="0">
              <a:solidFill>
                <a:schemeClr val="lt1"/>
              </a:solidFill>
              <a:latin typeface="Calibri"/>
              <a:ea typeface="Calibri"/>
              <a:cs typeface="Calibri"/>
              <a:sym typeface="Calibri"/>
            </a:endParaRPr>
          </a:p>
          <a:p>
            <a:pPr marL="457200" lvl="0" indent="0" algn="l" rtl="0">
              <a:lnSpc>
                <a:spcPct val="150000"/>
              </a:lnSpc>
              <a:spcBef>
                <a:spcPts val="1000"/>
              </a:spcBef>
              <a:spcAft>
                <a:spcPts val="0"/>
              </a:spcAft>
              <a:buNone/>
            </a:pPr>
            <a:endParaRPr sz="1600" dirty="0">
              <a:solidFill>
                <a:schemeClr val="lt1"/>
              </a:solidFill>
              <a:latin typeface="Calibri"/>
              <a:ea typeface="Calibri"/>
              <a:cs typeface="Calibri"/>
              <a:sym typeface="Calibri"/>
            </a:endParaRPr>
          </a:p>
          <a:p>
            <a:pPr marL="457200" lvl="0" indent="-330200" algn="l" rtl="0">
              <a:lnSpc>
                <a:spcPct val="150000"/>
              </a:lnSpc>
              <a:spcBef>
                <a:spcPts val="0"/>
              </a:spcBef>
              <a:spcAft>
                <a:spcPts val="0"/>
              </a:spcAft>
              <a:buClr>
                <a:schemeClr val="lt1"/>
              </a:buClr>
              <a:buSzPts val="1600"/>
              <a:buChar char="●"/>
            </a:pPr>
            <a:r>
              <a:rPr lang="sv" sz="1600" dirty="0">
                <a:solidFill>
                  <a:schemeClr val="lt1"/>
                </a:solidFill>
                <a:latin typeface="Calibri"/>
                <a:ea typeface="Calibri"/>
                <a:cs typeface="Calibri"/>
                <a:sym typeface="Calibri"/>
              </a:rPr>
              <a:t>Kallelser skickas varje vecka via SportAdmin. Det går att schemalägga och bestämma tid för utskick och påminnelse.</a:t>
            </a:r>
            <a:endParaRPr sz="1600" dirty="0">
              <a:solidFill>
                <a:schemeClr val="lt1"/>
              </a:solidFill>
              <a:latin typeface="Calibri"/>
              <a:ea typeface="Calibri"/>
              <a:cs typeface="Calibri"/>
              <a:sym typeface="Calibri"/>
            </a:endParaRPr>
          </a:p>
          <a:p>
            <a:pPr marL="457200" lvl="0" indent="0" algn="l" rtl="0">
              <a:lnSpc>
                <a:spcPct val="150000"/>
              </a:lnSpc>
              <a:spcBef>
                <a:spcPts val="0"/>
              </a:spcBef>
              <a:spcAft>
                <a:spcPts val="0"/>
              </a:spcAft>
              <a:buNone/>
            </a:pPr>
            <a:endParaRPr sz="1600" dirty="0">
              <a:solidFill>
                <a:schemeClr val="lt1"/>
              </a:solidFill>
              <a:latin typeface="Calibri"/>
              <a:ea typeface="Calibri"/>
              <a:cs typeface="Calibri"/>
              <a:sym typeface="Calibri"/>
            </a:endParaRPr>
          </a:p>
          <a:p>
            <a:pPr marL="457200" lvl="0" indent="-330200" algn="l" rtl="0">
              <a:lnSpc>
                <a:spcPct val="150000"/>
              </a:lnSpc>
              <a:spcBef>
                <a:spcPts val="1000"/>
              </a:spcBef>
              <a:spcAft>
                <a:spcPts val="0"/>
              </a:spcAft>
              <a:buClr>
                <a:schemeClr val="lt1"/>
              </a:buClr>
              <a:buSzPts val="1600"/>
              <a:buChar char="●"/>
            </a:pPr>
            <a:r>
              <a:rPr lang="sv" sz="1600" dirty="0">
                <a:solidFill>
                  <a:schemeClr val="lt1"/>
                </a:solidFill>
                <a:latin typeface="Calibri"/>
                <a:ea typeface="Calibri"/>
                <a:cs typeface="Calibri"/>
                <a:sym typeface="Calibri"/>
              </a:rPr>
              <a:t>Viktigt att man meddelar närvaro så att vi ledarna kan planera för träningen.</a:t>
            </a:r>
            <a:endParaRPr sz="1600" dirty="0">
              <a:solidFill>
                <a:schemeClr val="lt1"/>
              </a:solidFill>
            </a:endParaRPr>
          </a:p>
        </p:txBody>
      </p:sp>
      <p:pic>
        <p:nvPicPr>
          <p:cNvPr id="202" name="Google Shape;202;p32"/>
          <p:cNvPicPr preferRelativeResize="0"/>
          <p:nvPr/>
        </p:nvPicPr>
        <p:blipFill>
          <a:blip r:embed="rId3">
            <a:alphaModFix/>
          </a:blip>
          <a:stretch>
            <a:fillRect/>
          </a:stretch>
        </p:blipFill>
        <p:spPr>
          <a:xfrm rot="-1137204">
            <a:off x="7668698" y="1723237"/>
            <a:ext cx="879976" cy="8741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3"/>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KOMMUNIKATION</a:t>
            </a:r>
            <a:endParaRPr sz="3200" b="1">
              <a:solidFill>
                <a:schemeClr val="lt1"/>
              </a:solidFill>
            </a:endParaRPr>
          </a:p>
        </p:txBody>
      </p:sp>
      <p:cxnSp>
        <p:nvCxnSpPr>
          <p:cNvPr id="208" name="Google Shape;208;p33"/>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212" name="Google Shape;212;p33"/>
          <p:cNvSpPr txBox="1"/>
          <p:nvPr/>
        </p:nvSpPr>
        <p:spPr>
          <a:xfrm>
            <a:off x="2605350" y="1126029"/>
            <a:ext cx="3933300" cy="3242909"/>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1500" b="1" dirty="0">
                <a:solidFill>
                  <a:schemeClr val="lt1"/>
                </a:solidFill>
                <a:latin typeface="Calibri"/>
                <a:ea typeface="Calibri"/>
                <a:cs typeface="Calibri"/>
                <a:sym typeface="Calibri"/>
              </a:rPr>
              <a:t>Flickor 2019/2020</a:t>
            </a:r>
            <a:endParaRPr sz="1500" dirty="0">
              <a:solidFill>
                <a:schemeClr val="lt1"/>
              </a:solidFill>
              <a:latin typeface="Calibri"/>
              <a:ea typeface="Calibri"/>
              <a:cs typeface="Calibri"/>
              <a:sym typeface="Calibri"/>
            </a:endParaRPr>
          </a:p>
          <a:p>
            <a:pPr marL="0" lvl="0" indent="0" algn="l" rtl="0">
              <a:lnSpc>
                <a:spcPct val="90000"/>
              </a:lnSpc>
              <a:spcBef>
                <a:spcPts val="1000"/>
              </a:spcBef>
              <a:spcAft>
                <a:spcPts val="0"/>
              </a:spcAft>
              <a:buNone/>
            </a:pPr>
            <a:r>
              <a:rPr lang="sv" sz="1500" b="1" dirty="0">
                <a:solidFill>
                  <a:schemeClr val="lt1"/>
                </a:solidFill>
                <a:latin typeface="Calibri"/>
                <a:ea typeface="Calibri"/>
                <a:cs typeface="Calibri"/>
                <a:sym typeface="Calibri"/>
              </a:rPr>
              <a:t>Hemsida</a:t>
            </a:r>
            <a:r>
              <a:rPr lang="sv" sz="1500" dirty="0">
                <a:solidFill>
                  <a:schemeClr val="lt1"/>
                </a:solidFill>
                <a:latin typeface="Calibri"/>
                <a:ea typeface="Calibri"/>
                <a:cs typeface="Calibri"/>
                <a:sym typeface="Calibri"/>
              </a:rPr>
              <a:t>: </a:t>
            </a:r>
            <a:r>
              <a:rPr lang="sv-SE" sz="1200" dirty="0">
                <a:solidFill>
                  <a:schemeClr val="accent1">
                    <a:lumMod val="40000"/>
                    <a:lumOff val="60000"/>
                  </a:schemeClr>
                </a:solidFill>
                <a:hlinkClick r:id="rId3">
                  <a:extLst>
                    <a:ext uri="{A12FA001-AC4F-418D-AE19-62706E023703}">
                      <ahyp:hlinkClr xmlns:ahyp="http://schemas.microsoft.com/office/drawing/2018/hyperlinkcolor" val="tx"/>
                    </a:ext>
                  </a:extLst>
                </a:hlinkClick>
              </a:rPr>
              <a:t>Gustavsbergs IF Fotbollsklubb - Fotbollsleken F19/20</a:t>
            </a:r>
            <a:endParaRPr sz="1200" dirty="0">
              <a:solidFill>
                <a:schemeClr val="accent1">
                  <a:lumMod val="40000"/>
                  <a:lumOff val="60000"/>
                </a:schemeClr>
              </a:solidFill>
              <a:latin typeface="Calibri"/>
              <a:ea typeface="Calibri"/>
              <a:cs typeface="Calibri"/>
              <a:sym typeface="Calibri"/>
            </a:endParaRPr>
          </a:p>
          <a:p>
            <a:pPr marL="0" lvl="0" indent="0" algn="l" rtl="0">
              <a:lnSpc>
                <a:spcPct val="90000"/>
              </a:lnSpc>
              <a:spcBef>
                <a:spcPts val="1000"/>
              </a:spcBef>
              <a:spcAft>
                <a:spcPts val="0"/>
              </a:spcAft>
              <a:buNone/>
            </a:pPr>
            <a:endParaRPr sz="1500" dirty="0">
              <a:solidFill>
                <a:schemeClr val="lt1"/>
              </a:solidFill>
              <a:latin typeface="Calibri"/>
              <a:ea typeface="Calibri"/>
              <a:cs typeface="Calibri"/>
              <a:sym typeface="Calibri"/>
            </a:endParaRPr>
          </a:p>
          <a:p>
            <a:pPr marL="0" lvl="0" indent="0" algn="l" rtl="0">
              <a:lnSpc>
                <a:spcPct val="90000"/>
              </a:lnSpc>
              <a:spcBef>
                <a:spcPts val="1000"/>
              </a:spcBef>
              <a:spcAft>
                <a:spcPts val="0"/>
              </a:spcAft>
              <a:buNone/>
            </a:pPr>
            <a:r>
              <a:rPr lang="sv" sz="1500" b="1" dirty="0">
                <a:solidFill>
                  <a:schemeClr val="lt1"/>
                </a:solidFill>
                <a:latin typeface="Calibri"/>
                <a:ea typeface="Calibri"/>
                <a:cs typeface="Calibri"/>
                <a:sym typeface="Calibri"/>
              </a:rPr>
              <a:t>Pojkar 2019</a:t>
            </a:r>
            <a:endParaRPr sz="1500" dirty="0">
              <a:solidFill>
                <a:schemeClr val="lt1"/>
              </a:solidFill>
              <a:latin typeface="Calibri"/>
              <a:ea typeface="Calibri"/>
              <a:cs typeface="Calibri"/>
              <a:sym typeface="Calibri"/>
            </a:endParaRPr>
          </a:p>
          <a:p>
            <a:pPr marL="0" lvl="0" indent="0" algn="l" rtl="0">
              <a:lnSpc>
                <a:spcPct val="90000"/>
              </a:lnSpc>
              <a:spcBef>
                <a:spcPts val="1000"/>
              </a:spcBef>
              <a:spcAft>
                <a:spcPts val="0"/>
              </a:spcAft>
              <a:buNone/>
            </a:pPr>
            <a:r>
              <a:rPr lang="sv" sz="1500" b="1" dirty="0">
                <a:solidFill>
                  <a:schemeClr val="lt1"/>
                </a:solidFill>
                <a:latin typeface="Calibri"/>
                <a:ea typeface="Calibri"/>
                <a:cs typeface="Calibri"/>
                <a:sym typeface="Calibri"/>
              </a:rPr>
              <a:t>Hemsida</a:t>
            </a:r>
            <a:r>
              <a:rPr lang="sv" sz="1500" dirty="0">
                <a:solidFill>
                  <a:schemeClr val="lt1"/>
                </a:solidFill>
                <a:latin typeface="Calibri"/>
                <a:ea typeface="Calibri"/>
                <a:cs typeface="Calibri"/>
                <a:sym typeface="Calibri"/>
              </a:rPr>
              <a:t>: </a:t>
            </a:r>
            <a:r>
              <a:rPr lang="sv-SE" sz="1200" dirty="0">
                <a:solidFill>
                  <a:schemeClr val="accent1">
                    <a:lumMod val="40000"/>
                    <a:lumOff val="60000"/>
                  </a:schemeClr>
                </a:solidFill>
                <a:hlinkClick r:id="rId4">
                  <a:extLst>
                    <a:ext uri="{A12FA001-AC4F-418D-AE19-62706E023703}">
                      <ahyp:hlinkClr xmlns:ahyp="http://schemas.microsoft.com/office/drawing/2018/hyperlinkcolor" val="tx"/>
                    </a:ext>
                  </a:extLst>
                </a:hlinkClick>
              </a:rPr>
              <a:t>Gustavsbergs IF Fotbollsklubb - Fotbollsleken P19</a:t>
            </a:r>
            <a:endParaRPr lang="sv" sz="1200" dirty="0">
              <a:solidFill>
                <a:schemeClr val="accent1">
                  <a:lumMod val="40000"/>
                  <a:lumOff val="60000"/>
                </a:schemeClr>
              </a:solidFill>
              <a:latin typeface="Calibri"/>
              <a:ea typeface="Calibri"/>
              <a:cs typeface="Calibri"/>
              <a:sym typeface="Calibri"/>
            </a:endParaRPr>
          </a:p>
          <a:p>
            <a:pPr marL="0" lvl="0" indent="0" algn="l" rtl="0">
              <a:lnSpc>
                <a:spcPct val="90000"/>
              </a:lnSpc>
              <a:spcBef>
                <a:spcPts val="1000"/>
              </a:spcBef>
              <a:spcAft>
                <a:spcPts val="0"/>
              </a:spcAft>
              <a:buNone/>
            </a:pPr>
            <a:endParaRPr lang="sv" sz="1500" dirty="0">
              <a:solidFill>
                <a:schemeClr val="lt1"/>
              </a:solidFill>
              <a:latin typeface="Calibri"/>
              <a:ea typeface="Calibri"/>
              <a:cs typeface="Calibri"/>
              <a:sym typeface="Calibri"/>
            </a:endParaRPr>
          </a:p>
          <a:p>
            <a:pPr marL="0" lvl="0" indent="0" algn="l" rtl="0">
              <a:lnSpc>
                <a:spcPct val="90000"/>
              </a:lnSpc>
              <a:spcBef>
                <a:spcPts val="1000"/>
              </a:spcBef>
              <a:spcAft>
                <a:spcPts val="0"/>
              </a:spcAft>
              <a:buNone/>
            </a:pPr>
            <a:r>
              <a:rPr lang="sv" sz="1500" b="1" dirty="0">
                <a:solidFill>
                  <a:schemeClr val="lt1"/>
                </a:solidFill>
                <a:latin typeface="Calibri"/>
                <a:ea typeface="Calibri"/>
                <a:cs typeface="Calibri"/>
                <a:sym typeface="Calibri"/>
              </a:rPr>
              <a:t>Pojkar 2020</a:t>
            </a:r>
          </a:p>
          <a:p>
            <a:pPr marL="0" lvl="0" indent="0" algn="l" rtl="0">
              <a:lnSpc>
                <a:spcPct val="90000"/>
              </a:lnSpc>
              <a:spcBef>
                <a:spcPts val="1000"/>
              </a:spcBef>
              <a:spcAft>
                <a:spcPts val="0"/>
              </a:spcAft>
              <a:buNone/>
            </a:pPr>
            <a:r>
              <a:rPr lang="sv" sz="1500" b="1" dirty="0">
                <a:solidFill>
                  <a:schemeClr val="lt1"/>
                </a:solidFill>
                <a:latin typeface="Calibri"/>
                <a:ea typeface="Calibri"/>
                <a:cs typeface="Calibri"/>
                <a:sym typeface="Calibri"/>
              </a:rPr>
              <a:t>Hemsida: </a:t>
            </a:r>
            <a:r>
              <a:rPr lang="sv-SE" sz="1200" dirty="0">
                <a:solidFill>
                  <a:schemeClr val="accent1">
                    <a:lumMod val="40000"/>
                    <a:lumOff val="60000"/>
                  </a:schemeClr>
                </a:solidFill>
                <a:hlinkClick r:id="rId5">
                  <a:extLst>
                    <a:ext uri="{A12FA001-AC4F-418D-AE19-62706E023703}">
                      <ahyp:hlinkClr xmlns:ahyp="http://schemas.microsoft.com/office/drawing/2018/hyperlinkcolor" val="tx"/>
                    </a:ext>
                  </a:extLst>
                </a:hlinkClick>
              </a:rPr>
              <a:t>Gustavsbergs IF Fotbollsklubb - Fotbollsleken P20</a:t>
            </a:r>
            <a:endParaRPr sz="1200" b="1" dirty="0">
              <a:solidFill>
                <a:schemeClr val="accent1">
                  <a:lumMod val="40000"/>
                  <a:lumOff val="6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4"/>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KOMMUNIKATION</a:t>
            </a:r>
            <a:endParaRPr sz="3200" b="1">
              <a:solidFill>
                <a:schemeClr val="lt1"/>
              </a:solidFill>
            </a:endParaRPr>
          </a:p>
        </p:txBody>
      </p:sp>
      <p:cxnSp>
        <p:nvCxnSpPr>
          <p:cNvPr id="218" name="Google Shape;218;p34"/>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pic>
        <p:nvPicPr>
          <p:cNvPr id="18" name="Bildobjekt 17" descr="En bild som visar text, skärmbild, Teckensnitt, logotyp&#10;&#10;AI-genererat innehåll kan vara felaktigt.">
            <a:hlinkClick r:id="rId3"/>
            <a:extLst>
              <a:ext uri="{FF2B5EF4-FFF2-40B4-BE49-F238E27FC236}">
                <a16:creationId xmlns:a16="http://schemas.microsoft.com/office/drawing/2014/main" id="{E09CE879-F3B9-6595-4183-82F90FD313B7}"/>
              </a:ext>
            </a:extLst>
          </p:cNvPr>
          <p:cNvPicPr>
            <a:picLocks noChangeAspect="1"/>
          </p:cNvPicPr>
          <p:nvPr/>
        </p:nvPicPr>
        <p:blipFill>
          <a:blip r:embed="rId4"/>
          <a:stretch>
            <a:fillRect/>
          </a:stretch>
        </p:blipFill>
        <p:spPr>
          <a:xfrm>
            <a:off x="420266" y="1591260"/>
            <a:ext cx="2531176" cy="3183314"/>
          </a:xfrm>
          <a:prstGeom prst="rect">
            <a:avLst/>
          </a:prstGeom>
        </p:spPr>
      </p:pic>
      <p:pic>
        <p:nvPicPr>
          <p:cNvPr id="19" name="Bildobjekt 18" descr="En bild som visar text, skärmbild, Teckensnitt, grafisk design&#10;&#10;AI-genererat innehåll kan vara felaktigt.">
            <a:hlinkClick r:id="rId5"/>
            <a:extLst>
              <a:ext uri="{FF2B5EF4-FFF2-40B4-BE49-F238E27FC236}">
                <a16:creationId xmlns:a16="http://schemas.microsoft.com/office/drawing/2014/main" id="{75686F69-F865-923F-EDF6-374E7D767269}"/>
              </a:ext>
            </a:extLst>
          </p:cNvPr>
          <p:cNvPicPr>
            <a:picLocks noChangeAspect="1"/>
          </p:cNvPicPr>
          <p:nvPr/>
        </p:nvPicPr>
        <p:blipFill>
          <a:blip r:embed="rId6"/>
          <a:stretch>
            <a:fillRect/>
          </a:stretch>
        </p:blipFill>
        <p:spPr>
          <a:xfrm>
            <a:off x="3290123" y="1607233"/>
            <a:ext cx="2522501" cy="3139358"/>
          </a:xfrm>
          <a:prstGeom prst="rect">
            <a:avLst/>
          </a:prstGeom>
        </p:spPr>
      </p:pic>
      <p:pic>
        <p:nvPicPr>
          <p:cNvPr id="20" name="Bildobjekt 19" descr="En bild som visar text, skärmbild, Teckensnitt, logotyp&#10;&#10;AI-genererat innehåll kan vara felaktigt.">
            <a:hlinkClick r:id="rId7"/>
            <a:extLst>
              <a:ext uri="{FF2B5EF4-FFF2-40B4-BE49-F238E27FC236}">
                <a16:creationId xmlns:a16="http://schemas.microsoft.com/office/drawing/2014/main" id="{4D6A0C8E-346B-4A37-AFCA-0DEEC50A950A}"/>
              </a:ext>
            </a:extLst>
          </p:cNvPr>
          <p:cNvPicPr>
            <a:picLocks noChangeAspect="1"/>
          </p:cNvPicPr>
          <p:nvPr/>
        </p:nvPicPr>
        <p:blipFill>
          <a:blip r:embed="rId8"/>
          <a:stretch>
            <a:fillRect/>
          </a:stretch>
        </p:blipFill>
        <p:spPr>
          <a:xfrm>
            <a:off x="6166592" y="1612033"/>
            <a:ext cx="2515890" cy="3150356"/>
          </a:xfrm>
          <a:prstGeom prst="rect">
            <a:avLst/>
          </a:prstGeom>
        </p:spPr>
      </p:pic>
      <p:sp>
        <p:nvSpPr>
          <p:cNvPr id="21" name="textruta 20">
            <a:extLst>
              <a:ext uri="{FF2B5EF4-FFF2-40B4-BE49-F238E27FC236}">
                <a16:creationId xmlns:a16="http://schemas.microsoft.com/office/drawing/2014/main" id="{59794994-1FC6-FDD9-1F3F-0D2B29F586D2}"/>
              </a:ext>
            </a:extLst>
          </p:cNvPr>
          <p:cNvSpPr txBox="1"/>
          <p:nvPr/>
        </p:nvSpPr>
        <p:spPr>
          <a:xfrm>
            <a:off x="2828235" y="883107"/>
            <a:ext cx="3446275" cy="307777"/>
          </a:xfrm>
          <a:prstGeom prst="rect">
            <a:avLst/>
          </a:prstGeom>
          <a:noFill/>
        </p:spPr>
        <p:txBody>
          <a:bodyPr wrap="square" rtlCol="0">
            <a:spAutoFit/>
          </a:bodyPr>
          <a:lstStyle/>
          <a:p>
            <a:r>
              <a:rPr lang="sv-SE" dirty="0" err="1">
                <a:solidFill>
                  <a:schemeClr val="bg1"/>
                </a:solidFill>
              </a:rPr>
              <a:t>WhatsAppgrupperna</a:t>
            </a:r>
            <a:r>
              <a:rPr lang="sv-SE" dirty="0">
                <a:solidFill>
                  <a:schemeClr val="bg1"/>
                </a:solidFill>
              </a:rPr>
              <a:t> för vårdnadshavare</a:t>
            </a:r>
          </a:p>
        </p:txBody>
      </p:sp>
      <p:sp>
        <p:nvSpPr>
          <p:cNvPr id="22" name="textruta 21">
            <a:extLst>
              <a:ext uri="{FF2B5EF4-FFF2-40B4-BE49-F238E27FC236}">
                <a16:creationId xmlns:a16="http://schemas.microsoft.com/office/drawing/2014/main" id="{76C3E79C-BD3A-86FB-C61C-D8F3CA60493A}"/>
              </a:ext>
            </a:extLst>
          </p:cNvPr>
          <p:cNvSpPr txBox="1"/>
          <p:nvPr/>
        </p:nvSpPr>
        <p:spPr>
          <a:xfrm>
            <a:off x="597976" y="1207130"/>
            <a:ext cx="2175756" cy="307777"/>
          </a:xfrm>
          <a:prstGeom prst="rect">
            <a:avLst/>
          </a:prstGeom>
          <a:noFill/>
        </p:spPr>
        <p:txBody>
          <a:bodyPr wrap="square" rtlCol="0">
            <a:spAutoFit/>
          </a:bodyPr>
          <a:lstStyle/>
          <a:p>
            <a:r>
              <a:rPr lang="sv-SE" dirty="0">
                <a:solidFill>
                  <a:schemeClr val="bg1"/>
                </a:solidFill>
              </a:rPr>
              <a:t>Flickor födda -20 och -19</a:t>
            </a:r>
          </a:p>
        </p:txBody>
      </p:sp>
      <p:sp>
        <p:nvSpPr>
          <p:cNvPr id="23" name="textruta 22">
            <a:extLst>
              <a:ext uri="{FF2B5EF4-FFF2-40B4-BE49-F238E27FC236}">
                <a16:creationId xmlns:a16="http://schemas.microsoft.com/office/drawing/2014/main" id="{7649F3E8-7F3A-75DA-A1BA-A4A2D5562C55}"/>
              </a:ext>
            </a:extLst>
          </p:cNvPr>
          <p:cNvSpPr txBox="1"/>
          <p:nvPr/>
        </p:nvSpPr>
        <p:spPr>
          <a:xfrm>
            <a:off x="3735217" y="1283483"/>
            <a:ext cx="1534765" cy="307777"/>
          </a:xfrm>
          <a:prstGeom prst="rect">
            <a:avLst/>
          </a:prstGeom>
          <a:noFill/>
        </p:spPr>
        <p:txBody>
          <a:bodyPr wrap="square" rtlCol="0">
            <a:spAutoFit/>
          </a:bodyPr>
          <a:lstStyle/>
          <a:p>
            <a:r>
              <a:rPr lang="sv-SE" dirty="0">
                <a:solidFill>
                  <a:schemeClr val="bg1"/>
                </a:solidFill>
              </a:rPr>
              <a:t>Pojkar födda -19</a:t>
            </a:r>
          </a:p>
        </p:txBody>
      </p:sp>
      <p:sp>
        <p:nvSpPr>
          <p:cNvPr id="24" name="textruta 23">
            <a:extLst>
              <a:ext uri="{FF2B5EF4-FFF2-40B4-BE49-F238E27FC236}">
                <a16:creationId xmlns:a16="http://schemas.microsoft.com/office/drawing/2014/main" id="{BA6E07D0-F9E0-1FD2-8017-C04859B33F27}"/>
              </a:ext>
            </a:extLst>
          </p:cNvPr>
          <p:cNvSpPr txBox="1"/>
          <p:nvPr/>
        </p:nvSpPr>
        <p:spPr>
          <a:xfrm>
            <a:off x="6596399" y="1299456"/>
            <a:ext cx="1534765" cy="307777"/>
          </a:xfrm>
          <a:prstGeom prst="rect">
            <a:avLst/>
          </a:prstGeom>
          <a:noFill/>
        </p:spPr>
        <p:txBody>
          <a:bodyPr wrap="square" rtlCol="0">
            <a:spAutoFit/>
          </a:bodyPr>
          <a:lstStyle/>
          <a:p>
            <a:r>
              <a:rPr lang="sv-SE" dirty="0">
                <a:solidFill>
                  <a:schemeClr val="bg1"/>
                </a:solidFill>
              </a:rPr>
              <a:t>Pojkar födda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SUMMERING</a:t>
            </a:r>
            <a:endParaRPr sz="3200" b="1">
              <a:solidFill>
                <a:schemeClr val="lt1"/>
              </a:solidFill>
            </a:endParaRPr>
          </a:p>
        </p:txBody>
      </p:sp>
      <p:cxnSp>
        <p:nvCxnSpPr>
          <p:cNvPr id="233" name="Google Shape;233;p36"/>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234" name="Google Shape;234;p36"/>
          <p:cNvSpPr txBox="1"/>
          <p:nvPr/>
        </p:nvSpPr>
        <p:spPr>
          <a:xfrm>
            <a:off x="735800" y="926300"/>
            <a:ext cx="7533600" cy="3150832"/>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500"/>
              </a:spcBef>
              <a:spcAft>
                <a:spcPts val="0"/>
              </a:spcAft>
              <a:buClr>
                <a:schemeClr val="lt1"/>
              </a:buClr>
              <a:buSzPts val="1500"/>
              <a:buChar char="●"/>
            </a:pPr>
            <a:r>
              <a:rPr lang="sv" sz="1500" dirty="0">
                <a:solidFill>
                  <a:schemeClr val="lt1"/>
                </a:solidFill>
                <a:latin typeface="Calibri"/>
                <a:ea typeface="Calibri"/>
                <a:cs typeface="Calibri"/>
                <a:sym typeface="Calibri"/>
              </a:rPr>
              <a:t>Fotbollsleken för flickorna (F19/20) börjar söndag 27/4 kl: 09.30. </a:t>
            </a:r>
            <a:endParaRPr sz="1500" dirty="0">
              <a:solidFill>
                <a:schemeClr val="lt1"/>
              </a:solidFill>
              <a:latin typeface="Calibri"/>
              <a:ea typeface="Calibri"/>
              <a:cs typeface="Calibri"/>
              <a:sym typeface="Calibri"/>
            </a:endParaRPr>
          </a:p>
          <a:p>
            <a:pPr marL="457200" lvl="0" indent="0" algn="l" rtl="0">
              <a:lnSpc>
                <a:spcPct val="115000"/>
              </a:lnSpc>
              <a:spcBef>
                <a:spcPts val="500"/>
              </a:spcBef>
              <a:spcAft>
                <a:spcPts val="0"/>
              </a:spcAft>
              <a:buNone/>
            </a:pPr>
            <a:endParaRPr sz="1500" dirty="0">
              <a:solidFill>
                <a:schemeClr val="lt1"/>
              </a:solidFill>
              <a:latin typeface="Calibri"/>
              <a:ea typeface="Calibri"/>
              <a:cs typeface="Calibri"/>
              <a:sym typeface="Calibri"/>
            </a:endParaRPr>
          </a:p>
          <a:p>
            <a:pPr marL="457200" lvl="0" indent="-323850" algn="l" rtl="0">
              <a:lnSpc>
                <a:spcPct val="115000"/>
              </a:lnSpc>
              <a:spcBef>
                <a:spcPts val="500"/>
              </a:spcBef>
              <a:spcAft>
                <a:spcPts val="0"/>
              </a:spcAft>
              <a:buClr>
                <a:schemeClr val="lt1"/>
              </a:buClr>
              <a:buSzPts val="1500"/>
              <a:buChar char="●"/>
            </a:pPr>
            <a:r>
              <a:rPr lang="sv" sz="1500" dirty="0">
                <a:solidFill>
                  <a:schemeClr val="lt1"/>
                </a:solidFill>
                <a:latin typeface="Calibri"/>
                <a:ea typeface="Calibri"/>
                <a:cs typeface="Calibri"/>
                <a:sym typeface="Calibri"/>
              </a:rPr>
              <a:t>Fotbollsleken för pojkar (P19) börjar lördag 26/4 kl: 09.30.</a:t>
            </a:r>
          </a:p>
          <a:p>
            <a:pPr marL="133350" lvl="0" algn="l" rtl="0">
              <a:lnSpc>
                <a:spcPct val="115000"/>
              </a:lnSpc>
              <a:spcBef>
                <a:spcPts val="500"/>
              </a:spcBef>
              <a:spcAft>
                <a:spcPts val="0"/>
              </a:spcAft>
              <a:buClr>
                <a:schemeClr val="lt1"/>
              </a:buClr>
              <a:buSzPts val="1500"/>
            </a:pPr>
            <a:endParaRPr lang="sv" sz="1500" dirty="0">
              <a:solidFill>
                <a:schemeClr val="lt1"/>
              </a:solidFill>
              <a:latin typeface="Calibri"/>
              <a:ea typeface="Calibri"/>
              <a:cs typeface="Calibri"/>
              <a:sym typeface="Calibri"/>
            </a:endParaRPr>
          </a:p>
          <a:p>
            <a:pPr marL="457200" lvl="0" indent="-323850" algn="l" rtl="0">
              <a:lnSpc>
                <a:spcPct val="115000"/>
              </a:lnSpc>
              <a:spcBef>
                <a:spcPts val="500"/>
              </a:spcBef>
              <a:spcAft>
                <a:spcPts val="0"/>
              </a:spcAft>
              <a:buClr>
                <a:schemeClr val="lt1"/>
              </a:buClr>
              <a:buSzPts val="1500"/>
              <a:buChar char="●"/>
            </a:pPr>
            <a:r>
              <a:rPr lang="sv" sz="1500" dirty="0">
                <a:solidFill>
                  <a:schemeClr val="lt1"/>
                </a:solidFill>
                <a:latin typeface="Calibri"/>
                <a:ea typeface="Calibri"/>
                <a:cs typeface="Calibri"/>
                <a:sym typeface="Calibri"/>
              </a:rPr>
              <a:t>Fotbollsleken för pojkar (P20) börjar lördag 26/4 kl: 10.45. </a:t>
            </a:r>
            <a:endParaRPr sz="1500" dirty="0">
              <a:solidFill>
                <a:schemeClr val="lt1"/>
              </a:solidFill>
              <a:latin typeface="Calibri"/>
              <a:ea typeface="Calibri"/>
              <a:cs typeface="Calibri"/>
              <a:sym typeface="Calibri"/>
            </a:endParaRPr>
          </a:p>
          <a:p>
            <a:pPr marL="457200" lvl="0" indent="0" algn="l" rtl="0">
              <a:lnSpc>
                <a:spcPct val="115000"/>
              </a:lnSpc>
              <a:spcBef>
                <a:spcPts val="500"/>
              </a:spcBef>
              <a:spcAft>
                <a:spcPts val="0"/>
              </a:spcAft>
              <a:buNone/>
            </a:pPr>
            <a:endParaRPr sz="1500" dirty="0">
              <a:solidFill>
                <a:schemeClr val="lt1"/>
              </a:solidFill>
              <a:latin typeface="Calibri"/>
              <a:ea typeface="Calibri"/>
              <a:cs typeface="Calibri"/>
              <a:sym typeface="Calibri"/>
            </a:endParaRPr>
          </a:p>
          <a:p>
            <a:pPr marL="457200" lvl="0" indent="-323850" algn="l" rtl="0">
              <a:lnSpc>
                <a:spcPct val="115000"/>
              </a:lnSpc>
              <a:spcBef>
                <a:spcPts val="500"/>
              </a:spcBef>
              <a:spcAft>
                <a:spcPts val="0"/>
              </a:spcAft>
              <a:buClr>
                <a:schemeClr val="lt1"/>
              </a:buClr>
              <a:buSzPts val="1500"/>
              <a:buChar char="●"/>
            </a:pPr>
            <a:r>
              <a:rPr lang="sv" sz="1500" dirty="0">
                <a:solidFill>
                  <a:schemeClr val="lt1"/>
                </a:solidFill>
                <a:latin typeface="Calibri"/>
                <a:ea typeface="Calibri"/>
                <a:cs typeface="Calibri"/>
                <a:sym typeface="Calibri"/>
              </a:rPr>
              <a:t>All form av engagemang från vårdnadshavare välkomnas men vi behöver ledare. </a:t>
            </a:r>
            <a:endParaRPr sz="1500" dirty="0">
              <a:solidFill>
                <a:schemeClr val="lt1"/>
              </a:solidFill>
              <a:latin typeface="Calibri"/>
              <a:ea typeface="Calibri"/>
              <a:cs typeface="Calibri"/>
              <a:sym typeface="Calibri"/>
            </a:endParaRPr>
          </a:p>
          <a:p>
            <a:pPr marL="457200" lvl="0" indent="0" algn="l" rtl="0">
              <a:lnSpc>
                <a:spcPct val="115000"/>
              </a:lnSpc>
              <a:spcBef>
                <a:spcPts val="500"/>
              </a:spcBef>
              <a:spcAft>
                <a:spcPts val="0"/>
              </a:spcAft>
              <a:buNone/>
            </a:pPr>
            <a:endParaRPr sz="1500" dirty="0">
              <a:solidFill>
                <a:schemeClr val="lt1"/>
              </a:solidFill>
              <a:latin typeface="Calibri"/>
              <a:ea typeface="Calibri"/>
              <a:cs typeface="Calibri"/>
              <a:sym typeface="Calibri"/>
            </a:endParaRPr>
          </a:p>
          <a:p>
            <a:pPr marL="457200" lvl="0" indent="-323850" algn="l" rtl="0">
              <a:lnSpc>
                <a:spcPct val="115000"/>
              </a:lnSpc>
              <a:spcBef>
                <a:spcPts val="500"/>
              </a:spcBef>
              <a:spcAft>
                <a:spcPts val="0"/>
              </a:spcAft>
              <a:buClr>
                <a:schemeClr val="lt1"/>
              </a:buClr>
              <a:buSzPts val="1500"/>
              <a:buChar char="●"/>
            </a:pPr>
            <a:r>
              <a:rPr lang="sv" sz="1500" dirty="0">
                <a:solidFill>
                  <a:schemeClr val="lt1"/>
                </a:solidFill>
                <a:latin typeface="Calibri"/>
                <a:ea typeface="Calibri"/>
                <a:cs typeface="Calibri"/>
                <a:sym typeface="Calibri"/>
              </a:rPr>
              <a:t>Gå med i SportAdmin och WhatsAppgruppen för att ta del av information. </a:t>
            </a:r>
            <a:endParaRPr sz="1500" dirty="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5"/>
          <p:cNvSpPr txBox="1"/>
          <p:nvPr/>
        </p:nvSpPr>
        <p:spPr>
          <a:xfrm>
            <a:off x="1524000" y="1828350"/>
            <a:ext cx="6096000" cy="1486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9400" b="1">
                <a:solidFill>
                  <a:schemeClr val="lt1"/>
                </a:solidFill>
              </a:rPr>
              <a:t>FRÅGOR?</a:t>
            </a:r>
            <a:endParaRPr sz="9400" b="1">
              <a:solidFill>
                <a:schemeClr val="lt1"/>
              </a:solidFill>
            </a:endParaRPr>
          </a:p>
        </p:txBody>
      </p:sp>
      <p:sp>
        <p:nvSpPr>
          <p:cNvPr id="2" name="Google Shape;254;p39">
            <a:extLst>
              <a:ext uri="{FF2B5EF4-FFF2-40B4-BE49-F238E27FC236}">
                <a16:creationId xmlns:a16="http://schemas.microsoft.com/office/drawing/2014/main" id="{5E3D0B03-1BAF-0184-54B7-36A251BA2140}"/>
              </a:ext>
            </a:extLst>
          </p:cNvPr>
          <p:cNvSpPr txBox="1"/>
          <p:nvPr/>
        </p:nvSpPr>
        <p:spPr>
          <a:xfrm>
            <a:off x="1885718" y="3348470"/>
            <a:ext cx="5152391" cy="126185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 b="1" dirty="0">
                <a:solidFill>
                  <a:schemeClr val="lt1"/>
                </a:solidFill>
              </a:rPr>
              <a:t>Gustavsbergs IF Fotboll</a:t>
            </a:r>
            <a:endParaRPr dirty="0">
              <a:solidFill>
                <a:schemeClr val="lt1"/>
              </a:solidFill>
            </a:endParaRPr>
          </a:p>
          <a:p>
            <a:pPr marL="0" lvl="0" indent="0" algn="ctr" rtl="0">
              <a:spcBef>
                <a:spcPts val="0"/>
              </a:spcBef>
              <a:spcAft>
                <a:spcPts val="0"/>
              </a:spcAft>
              <a:buNone/>
            </a:pPr>
            <a:r>
              <a:rPr lang="sv-SE" u="sng" dirty="0">
                <a:solidFill>
                  <a:srgbClr val="C9DAF8"/>
                </a:solidFill>
              </a:rPr>
              <a:t>kansliet@giffk</a:t>
            </a:r>
            <a:r>
              <a:rPr lang="sv-SE" u="sng" dirty="0">
                <a:solidFill>
                  <a:srgbClr val="C9DAF8"/>
                </a:solidFill>
                <a:hlinkClick r:id="rId3"/>
              </a:rPr>
              <a:t>.</a:t>
            </a:r>
            <a:r>
              <a:rPr lang="sv-SE" u="sng" dirty="0">
                <a:solidFill>
                  <a:srgbClr val="C9DAF8"/>
                </a:solidFill>
              </a:rPr>
              <a:t>com</a:t>
            </a:r>
            <a:endParaRPr dirty="0">
              <a:solidFill>
                <a:srgbClr val="C9DAF8"/>
              </a:solidFill>
            </a:endParaRPr>
          </a:p>
          <a:p>
            <a:pPr marL="0" lvl="0" indent="0" algn="ctr" rtl="0">
              <a:spcBef>
                <a:spcPts val="0"/>
              </a:spcBef>
              <a:spcAft>
                <a:spcPts val="0"/>
              </a:spcAft>
              <a:buNone/>
            </a:pPr>
            <a:r>
              <a:rPr lang="sv" dirty="0">
                <a:solidFill>
                  <a:schemeClr val="lt1"/>
                </a:solidFill>
              </a:rPr>
              <a:t>INSTAGRAM: </a:t>
            </a:r>
            <a:r>
              <a:rPr lang="sv" u="sng" dirty="0">
                <a:solidFill>
                  <a:srgbClr val="C9DAF8"/>
                </a:solidFill>
                <a:hlinkClick r:id="rId4">
                  <a:extLst>
                    <a:ext uri="{A12FA001-AC4F-418D-AE19-62706E023703}">
                      <ahyp:hlinkClr xmlns:ahyp="http://schemas.microsoft.com/office/drawing/2018/hyperlinkcolor" val="tx"/>
                    </a:ext>
                  </a:extLst>
                </a:hlinkClick>
              </a:rPr>
              <a:t>@gif.fk.officiell</a:t>
            </a:r>
            <a:endParaRPr dirty="0">
              <a:solidFill>
                <a:srgbClr val="C9DAF8"/>
              </a:solidFill>
            </a:endParaRPr>
          </a:p>
          <a:p>
            <a:pPr marL="0" lvl="0" indent="0" algn="ctr" rtl="0">
              <a:spcBef>
                <a:spcPts val="0"/>
              </a:spcBef>
              <a:spcAft>
                <a:spcPts val="0"/>
              </a:spcAft>
              <a:buNone/>
            </a:pPr>
            <a:r>
              <a:rPr lang="sv" dirty="0">
                <a:solidFill>
                  <a:schemeClr val="lt1"/>
                </a:solidFill>
              </a:rPr>
              <a:t>FACEBOOK: </a:t>
            </a:r>
            <a:r>
              <a:rPr lang="sv" u="sng" dirty="0">
                <a:solidFill>
                  <a:srgbClr val="C9DAF8"/>
                </a:solidFill>
                <a:hlinkClick r:id="rId5">
                  <a:extLst>
                    <a:ext uri="{A12FA001-AC4F-418D-AE19-62706E023703}">
                      <ahyp:hlinkClr xmlns:ahyp="http://schemas.microsoft.com/office/drawing/2018/hyperlinkcolor" val="tx"/>
                    </a:ext>
                  </a:extLst>
                </a:hlinkClick>
              </a:rPr>
              <a:t>@Gustavsbergs IF Fotboll</a:t>
            </a:r>
            <a:endParaRPr dirty="0">
              <a:solidFill>
                <a:srgbClr val="C9DAF8"/>
              </a:solidFill>
            </a:endParaRPr>
          </a:p>
          <a:p>
            <a:pPr marL="0" lvl="0" indent="0" algn="ctr" rtl="0">
              <a:spcBef>
                <a:spcPts val="0"/>
              </a:spcBef>
              <a:spcAft>
                <a:spcPts val="0"/>
              </a:spcAft>
              <a:buNone/>
            </a:pPr>
            <a:r>
              <a:rPr lang="sv-SE" dirty="0">
                <a:solidFill>
                  <a:schemeClr val="accent1">
                    <a:lumMod val="40000"/>
                    <a:lumOff val="60000"/>
                  </a:schemeClr>
                </a:solidFill>
                <a:hlinkClick r:id="rId6">
                  <a:extLst>
                    <a:ext uri="{A12FA001-AC4F-418D-AE19-62706E023703}">
                      <ahyp:hlinkClr xmlns:ahyp="http://schemas.microsoft.com/office/drawing/2018/hyperlinkcolor" val="tx"/>
                    </a:ext>
                  </a:extLst>
                </a:hlinkClick>
              </a:rPr>
              <a:t>https://gustavsbergsiffk.web.sportadmin.se/start/?ID=539811</a:t>
            </a:r>
            <a:endParaRPr dirty="0">
              <a:solidFill>
                <a:schemeClr val="accent1">
                  <a:lumMod val="40000"/>
                  <a:lumOff val="6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7"/>
          <p:cNvSpPr txBox="1"/>
          <p:nvPr/>
        </p:nvSpPr>
        <p:spPr>
          <a:xfrm>
            <a:off x="735800" y="146650"/>
            <a:ext cx="75336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SNABBT INTROMÖTE FÖR LEDARE</a:t>
            </a:r>
            <a:endParaRPr sz="3200" b="1">
              <a:solidFill>
                <a:schemeClr val="lt1"/>
              </a:solidFill>
            </a:endParaRPr>
          </a:p>
        </p:txBody>
      </p:sp>
      <p:cxnSp>
        <p:nvCxnSpPr>
          <p:cNvPr id="240" name="Google Shape;240;p37"/>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sp>
        <p:nvSpPr>
          <p:cNvPr id="241" name="Google Shape;241;p37"/>
          <p:cNvSpPr txBox="1"/>
          <p:nvPr/>
        </p:nvSpPr>
        <p:spPr>
          <a:xfrm>
            <a:off x="735800" y="926325"/>
            <a:ext cx="7279200" cy="2621200"/>
          </a:xfrm>
          <a:prstGeom prst="rect">
            <a:avLst/>
          </a:prstGeom>
          <a:noFill/>
          <a:ln>
            <a:noFill/>
          </a:ln>
        </p:spPr>
        <p:txBody>
          <a:bodyPr spcFirstLastPara="1" wrap="square" lIns="91425" tIns="91425" rIns="91425" bIns="91425" anchor="t" anchorCtr="0">
            <a:spAutoFit/>
          </a:bodyPr>
          <a:lstStyle/>
          <a:p>
            <a:pPr marL="457200" lvl="0" indent="-323850" algn="l" rtl="0">
              <a:lnSpc>
                <a:spcPct val="200000"/>
              </a:lnSpc>
              <a:spcBef>
                <a:spcPts val="1000"/>
              </a:spcBef>
              <a:spcAft>
                <a:spcPts val="0"/>
              </a:spcAft>
              <a:buClr>
                <a:schemeClr val="lt1"/>
              </a:buClr>
              <a:buSzPts val="1500"/>
              <a:buChar char="●"/>
            </a:pPr>
            <a:r>
              <a:rPr lang="sv" sz="1500" dirty="0">
                <a:solidFill>
                  <a:schemeClr val="lt1"/>
                </a:solidFill>
                <a:latin typeface="Calibri"/>
                <a:ea typeface="Calibri"/>
                <a:cs typeface="Calibri"/>
                <a:sym typeface="Calibri"/>
              </a:rPr>
              <a:t>Gå med i WhatsApp grupp</a:t>
            </a:r>
            <a:endParaRPr sz="1500" dirty="0">
              <a:solidFill>
                <a:schemeClr val="lt1"/>
              </a:solidFill>
              <a:latin typeface="Calibri"/>
              <a:ea typeface="Calibri"/>
              <a:cs typeface="Calibri"/>
              <a:sym typeface="Calibri"/>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Svara på frågor</a:t>
            </a:r>
            <a:endParaRPr sz="1500" dirty="0">
              <a:solidFill>
                <a:schemeClr val="lt1"/>
              </a:solidFill>
              <a:latin typeface="Calibri"/>
              <a:ea typeface="Calibri"/>
              <a:cs typeface="Calibri"/>
              <a:sym typeface="Calibri"/>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Beställa utdrag från belastningsregistret </a:t>
            </a:r>
            <a:endParaRPr sz="1500" dirty="0">
              <a:solidFill>
                <a:schemeClr val="lt1"/>
              </a:solidFill>
              <a:latin typeface="Calibri"/>
              <a:ea typeface="Calibri"/>
              <a:cs typeface="Calibri"/>
              <a:sym typeface="Calibri"/>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Eventuellt prata lite planering och roller</a:t>
            </a:r>
            <a:endParaRPr sz="1500" dirty="0">
              <a:solidFill>
                <a:schemeClr val="lt1"/>
              </a:solidFill>
              <a:latin typeface="Calibri"/>
              <a:ea typeface="Calibri"/>
              <a:cs typeface="Calibri"/>
              <a:sym typeface="Calibri"/>
            </a:endParaRPr>
          </a:p>
          <a:p>
            <a:pPr marL="457200" lvl="0" indent="-323850" algn="l" rtl="0">
              <a:lnSpc>
                <a:spcPct val="200000"/>
              </a:lnSpc>
              <a:spcBef>
                <a:spcPts val="0"/>
              </a:spcBef>
              <a:spcAft>
                <a:spcPts val="0"/>
              </a:spcAft>
              <a:buClr>
                <a:schemeClr val="lt1"/>
              </a:buClr>
              <a:buSzPts val="1500"/>
              <a:buChar char="●"/>
            </a:pPr>
            <a:r>
              <a:rPr lang="sv" sz="1500" dirty="0">
                <a:solidFill>
                  <a:schemeClr val="lt1"/>
                </a:solidFill>
                <a:latin typeface="Calibri"/>
                <a:ea typeface="Calibri"/>
                <a:cs typeface="Calibri"/>
                <a:sym typeface="Calibri"/>
              </a:rPr>
              <a:t>Bestämma ledarmöte (Teams eller IRL)</a:t>
            </a:r>
            <a:endParaRPr sz="1500" dirty="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8"/>
          <p:cNvSpPr txBox="1"/>
          <p:nvPr/>
        </p:nvSpPr>
        <p:spPr>
          <a:xfrm>
            <a:off x="1454600" y="146650"/>
            <a:ext cx="6096000" cy="627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sv" sz="3200" b="1">
                <a:solidFill>
                  <a:schemeClr val="lt1"/>
                </a:solidFill>
              </a:rPr>
              <a:t>KOMMUNIKATION (LEDARE)</a:t>
            </a:r>
            <a:endParaRPr sz="3200" b="1">
              <a:solidFill>
                <a:schemeClr val="lt1"/>
              </a:solidFill>
            </a:endParaRPr>
          </a:p>
        </p:txBody>
      </p:sp>
      <p:cxnSp>
        <p:nvCxnSpPr>
          <p:cNvPr id="247" name="Google Shape;247;p38"/>
          <p:cNvCxnSpPr/>
          <p:nvPr/>
        </p:nvCxnSpPr>
        <p:spPr>
          <a:xfrm>
            <a:off x="735806" y="774562"/>
            <a:ext cx="7533600" cy="0"/>
          </a:xfrm>
          <a:prstGeom prst="straightConnector1">
            <a:avLst/>
          </a:prstGeom>
          <a:noFill/>
          <a:ln w="25400" cap="flat" cmpd="sng">
            <a:solidFill>
              <a:schemeClr val="lt1"/>
            </a:solidFill>
            <a:prstDash val="solid"/>
            <a:miter lim="800000"/>
            <a:headEnd type="none" w="sm" len="sm"/>
            <a:tailEnd type="none" w="sm" len="sm"/>
          </a:ln>
        </p:spPr>
      </p:cxnSp>
      <p:pic>
        <p:nvPicPr>
          <p:cNvPr id="8" name="Bildobjekt 7" descr="En bild som visar text, skärmbild, Teckensnitt, cirkel&#10;&#10;AI-genererat innehåll kan vara felaktigt.">
            <a:hlinkClick r:id="rId3"/>
            <a:extLst>
              <a:ext uri="{FF2B5EF4-FFF2-40B4-BE49-F238E27FC236}">
                <a16:creationId xmlns:a16="http://schemas.microsoft.com/office/drawing/2014/main" id="{A6A6FC08-0B6F-961B-CC71-3924F57FC7C8}"/>
              </a:ext>
            </a:extLst>
          </p:cNvPr>
          <p:cNvPicPr>
            <a:picLocks noChangeAspect="1"/>
          </p:cNvPicPr>
          <p:nvPr/>
        </p:nvPicPr>
        <p:blipFill>
          <a:blip r:embed="rId4"/>
          <a:stretch>
            <a:fillRect/>
          </a:stretch>
        </p:blipFill>
        <p:spPr>
          <a:xfrm>
            <a:off x="735806" y="1507611"/>
            <a:ext cx="2266300" cy="2867512"/>
          </a:xfrm>
          <a:prstGeom prst="rect">
            <a:avLst/>
          </a:prstGeom>
        </p:spPr>
      </p:pic>
      <p:pic>
        <p:nvPicPr>
          <p:cNvPr id="9" name="Bildobjekt 8" descr="En bild som visar text, skärmbild, Teckensnitt, grafisk design&#10;&#10;AI-genererat innehåll kan vara felaktigt.">
            <a:hlinkClick r:id="rId5"/>
            <a:extLst>
              <a:ext uri="{FF2B5EF4-FFF2-40B4-BE49-F238E27FC236}">
                <a16:creationId xmlns:a16="http://schemas.microsoft.com/office/drawing/2014/main" id="{4CF01AD8-9C9E-E54E-117B-25D61E0AF5F0}"/>
              </a:ext>
            </a:extLst>
          </p:cNvPr>
          <p:cNvPicPr>
            <a:picLocks noChangeAspect="1"/>
          </p:cNvPicPr>
          <p:nvPr/>
        </p:nvPicPr>
        <p:blipFill>
          <a:blip r:embed="rId6"/>
          <a:stretch>
            <a:fillRect/>
          </a:stretch>
        </p:blipFill>
        <p:spPr>
          <a:xfrm>
            <a:off x="3544999" y="1511927"/>
            <a:ext cx="2266300" cy="2827927"/>
          </a:xfrm>
          <a:prstGeom prst="rect">
            <a:avLst/>
          </a:prstGeom>
        </p:spPr>
      </p:pic>
      <p:pic>
        <p:nvPicPr>
          <p:cNvPr id="10" name="Bildobjekt 9" descr="En bild som visar text, skärmbild, Teckensnitt, mönster&#10;&#10;AI-genererat innehåll kan vara felaktigt.">
            <a:hlinkClick r:id="rId7"/>
            <a:extLst>
              <a:ext uri="{FF2B5EF4-FFF2-40B4-BE49-F238E27FC236}">
                <a16:creationId xmlns:a16="http://schemas.microsoft.com/office/drawing/2014/main" id="{13C35F53-8960-4712-EA4B-3A1FFBF26109}"/>
              </a:ext>
            </a:extLst>
          </p:cNvPr>
          <p:cNvPicPr>
            <a:picLocks noChangeAspect="1"/>
          </p:cNvPicPr>
          <p:nvPr/>
        </p:nvPicPr>
        <p:blipFill>
          <a:blip r:embed="rId8"/>
          <a:stretch>
            <a:fillRect/>
          </a:stretch>
        </p:blipFill>
        <p:spPr>
          <a:xfrm>
            <a:off x="6417450" y="1513796"/>
            <a:ext cx="2266300" cy="2855142"/>
          </a:xfrm>
          <a:prstGeom prst="rect">
            <a:avLst/>
          </a:prstGeom>
        </p:spPr>
      </p:pic>
      <p:sp>
        <p:nvSpPr>
          <p:cNvPr id="11" name="textruta 10">
            <a:extLst>
              <a:ext uri="{FF2B5EF4-FFF2-40B4-BE49-F238E27FC236}">
                <a16:creationId xmlns:a16="http://schemas.microsoft.com/office/drawing/2014/main" id="{0DDC1D66-C553-BF7B-0843-0863F68D2C51}"/>
              </a:ext>
            </a:extLst>
          </p:cNvPr>
          <p:cNvSpPr txBox="1"/>
          <p:nvPr/>
        </p:nvSpPr>
        <p:spPr>
          <a:xfrm>
            <a:off x="2720317" y="894728"/>
            <a:ext cx="3697133" cy="307777"/>
          </a:xfrm>
          <a:prstGeom prst="rect">
            <a:avLst/>
          </a:prstGeom>
          <a:noFill/>
        </p:spPr>
        <p:txBody>
          <a:bodyPr wrap="square" rtlCol="0">
            <a:spAutoFit/>
          </a:bodyPr>
          <a:lstStyle/>
          <a:p>
            <a:r>
              <a:rPr lang="sv-SE" dirty="0">
                <a:solidFill>
                  <a:schemeClr val="bg1"/>
                </a:solidFill>
              </a:rPr>
              <a:t>BARA FÖR DIG SOM VILL VARA LEDARE!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9"/>
          <p:cNvSpPr txBox="1"/>
          <p:nvPr/>
        </p:nvSpPr>
        <p:spPr>
          <a:xfrm>
            <a:off x="1885718" y="3348470"/>
            <a:ext cx="5152391" cy="126185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 b="1" dirty="0">
                <a:solidFill>
                  <a:schemeClr val="lt1"/>
                </a:solidFill>
              </a:rPr>
              <a:t>Gustavsbergs IF Fotboll</a:t>
            </a:r>
            <a:endParaRPr dirty="0">
              <a:solidFill>
                <a:schemeClr val="lt1"/>
              </a:solidFill>
            </a:endParaRPr>
          </a:p>
          <a:p>
            <a:pPr marL="0" lvl="0" indent="0" algn="ctr" rtl="0">
              <a:spcBef>
                <a:spcPts val="0"/>
              </a:spcBef>
              <a:spcAft>
                <a:spcPts val="0"/>
              </a:spcAft>
              <a:buNone/>
            </a:pPr>
            <a:r>
              <a:rPr lang="sv-SE" u="sng" dirty="0">
                <a:solidFill>
                  <a:srgbClr val="C9DAF8"/>
                </a:solidFill>
              </a:rPr>
              <a:t>kansliet@giffk</a:t>
            </a:r>
            <a:r>
              <a:rPr lang="sv-SE" u="sng" dirty="0">
                <a:solidFill>
                  <a:srgbClr val="C9DAF8"/>
                </a:solidFill>
                <a:hlinkClick r:id="rId3"/>
              </a:rPr>
              <a:t>.</a:t>
            </a:r>
            <a:r>
              <a:rPr lang="sv-SE" u="sng" dirty="0">
                <a:solidFill>
                  <a:srgbClr val="C9DAF8"/>
                </a:solidFill>
              </a:rPr>
              <a:t>com</a:t>
            </a:r>
            <a:endParaRPr dirty="0">
              <a:solidFill>
                <a:srgbClr val="C9DAF8"/>
              </a:solidFill>
            </a:endParaRPr>
          </a:p>
          <a:p>
            <a:pPr marL="0" lvl="0" indent="0" algn="ctr" rtl="0">
              <a:spcBef>
                <a:spcPts val="0"/>
              </a:spcBef>
              <a:spcAft>
                <a:spcPts val="0"/>
              </a:spcAft>
              <a:buNone/>
            </a:pPr>
            <a:r>
              <a:rPr lang="sv" dirty="0">
                <a:solidFill>
                  <a:schemeClr val="lt1"/>
                </a:solidFill>
              </a:rPr>
              <a:t>INSTAGRAM: </a:t>
            </a:r>
            <a:r>
              <a:rPr lang="sv" u="sng" dirty="0">
                <a:solidFill>
                  <a:srgbClr val="C9DAF8"/>
                </a:solidFill>
                <a:hlinkClick r:id="rId4">
                  <a:extLst>
                    <a:ext uri="{A12FA001-AC4F-418D-AE19-62706E023703}">
                      <ahyp:hlinkClr xmlns:ahyp="http://schemas.microsoft.com/office/drawing/2018/hyperlinkcolor" val="tx"/>
                    </a:ext>
                  </a:extLst>
                </a:hlinkClick>
              </a:rPr>
              <a:t>@gif.fk.officiell</a:t>
            </a:r>
            <a:endParaRPr dirty="0">
              <a:solidFill>
                <a:srgbClr val="C9DAF8"/>
              </a:solidFill>
            </a:endParaRPr>
          </a:p>
          <a:p>
            <a:pPr marL="0" lvl="0" indent="0" algn="ctr" rtl="0">
              <a:spcBef>
                <a:spcPts val="0"/>
              </a:spcBef>
              <a:spcAft>
                <a:spcPts val="0"/>
              </a:spcAft>
              <a:buNone/>
            </a:pPr>
            <a:r>
              <a:rPr lang="sv" dirty="0">
                <a:solidFill>
                  <a:schemeClr val="lt1"/>
                </a:solidFill>
              </a:rPr>
              <a:t>FACEBOOK: </a:t>
            </a:r>
            <a:r>
              <a:rPr lang="sv" u="sng" dirty="0">
                <a:solidFill>
                  <a:srgbClr val="C9DAF8"/>
                </a:solidFill>
                <a:hlinkClick r:id="rId5">
                  <a:extLst>
                    <a:ext uri="{A12FA001-AC4F-418D-AE19-62706E023703}">
                      <ahyp:hlinkClr xmlns:ahyp="http://schemas.microsoft.com/office/drawing/2018/hyperlinkcolor" val="tx"/>
                    </a:ext>
                  </a:extLst>
                </a:hlinkClick>
              </a:rPr>
              <a:t>@Gustavsbergs IF Fotboll</a:t>
            </a:r>
            <a:endParaRPr dirty="0">
              <a:solidFill>
                <a:srgbClr val="C9DAF8"/>
              </a:solidFill>
            </a:endParaRPr>
          </a:p>
          <a:p>
            <a:pPr marL="0" lvl="0" indent="0" algn="ctr" rtl="0">
              <a:spcBef>
                <a:spcPts val="0"/>
              </a:spcBef>
              <a:spcAft>
                <a:spcPts val="0"/>
              </a:spcAft>
              <a:buNone/>
            </a:pPr>
            <a:r>
              <a:rPr lang="sv-SE" dirty="0">
                <a:solidFill>
                  <a:schemeClr val="accent1">
                    <a:lumMod val="40000"/>
                    <a:lumOff val="60000"/>
                  </a:schemeClr>
                </a:solidFill>
                <a:hlinkClick r:id="rId6">
                  <a:extLst>
                    <a:ext uri="{A12FA001-AC4F-418D-AE19-62706E023703}">
                      <ahyp:hlinkClr xmlns:ahyp="http://schemas.microsoft.com/office/drawing/2018/hyperlinkcolor" val="tx"/>
                    </a:ext>
                  </a:extLst>
                </a:hlinkClick>
              </a:rPr>
              <a:t>https://gustavsbergsiffk.web.sportadmin.se/start/?ID=539811</a:t>
            </a:r>
            <a:endParaRPr dirty="0">
              <a:solidFill>
                <a:schemeClr val="accent1">
                  <a:lumMod val="40000"/>
                  <a:lumOff val="60000"/>
                </a:schemeClr>
              </a:solidFill>
            </a:endParaRPr>
          </a:p>
        </p:txBody>
      </p:sp>
      <p:sp>
        <p:nvSpPr>
          <p:cNvPr id="255" name="Google Shape;255;p39"/>
          <p:cNvSpPr txBox="1"/>
          <p:nvPr/>
        </p:nvSpPr>
        <p:spPr>
          <a:xfrm>
            <a:off x="1524000" y="1292575"/>
            <a:ext cx="6096000" cy="14868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sv" sz="9400" b="1">
                <a:solidFill>
                  <a:schemeClr val="lt1"/>
                </a:solidFill>
              </a:rPr>
              <a:t>FRÅGOR?</a:t>
            </a:r>
            <a:endParaRPr sz="9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TaxCatchAll xmlns="27693c82-40e7-489c-bd0d-bf6aa2bb678f" xsi:nil="true"/>
    <PublishingStartDate xmlns="http://schemas.microsoft.com/sharepoint/v3" xsi:nil="true"/>
    <lcf76f155ced4ddcb4097134ff3c332f xmlns="80b2c48b-24d5-46a4-adc9-10a2aaf35b0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71047DF7ABE7746A4D594BB6C90DBB1" ma:contentTypeVersion="14" ma:contentTypeDescription="Skapa ett nytt dokument." ma:contentTypeScope="" ma:versionID="ffa06728a95ca668cd05eaa5cfdba77b">
  <xsd:schema xmlns:xsd="http://www.w3.org/2001/XMLSchema" xmlns:xs="http://www.w3.org/2001/XMLSchema" xmlns:p="http://schemas.microsoft.com/office/2006/metadata/properties" xmlns:ns1="http://schemas.microsoft.com/sharepoint/v3" xmlns:ns2="80b2c48b-24d5-46a4-adc9-10a2aaf35b04" xmlns:ns3="27693c82-40e7-489c-bd0d-bf6aa2bb678f" targetNamespace="http://schemas.microsoft.com/office/2006/metadata/properties" ma:root="true" ma:fieldsID="4affbbf2d381d685c6899d35614c9b2d" ns1:_="" ns2:_="" ns3:_="">
    <xsd:import namespace="http://schemas.microsoft.com/sharepoint/v3"/>
    <xsd:import namespace="80b2c48b-24d5-46a4-adc9-10a2aaf35b04"/>
    <xsd:import namespace="27693c82-40e7-489c-bd0d-bf6aa2bb678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1:PublishingStartDate" minOccurs="0"/>
                <xsd:element ref="ns1:PublishingExpirationDat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0" nillable="true" ma:displayName="Schemalagt startdatum" ma:description="Schemalagt startdatum är en webbplatskolumn som skapas via publiceringsfunktionen. Den används för att ange datum och tid för när sidan ska visas för besökare på webbplatsen för första gången." ma:internalName="PublishingStartDate">
      <xsd:simpleType>
        <xsd:restriction base="dms:Unknown"/>
      </xsd:simpleType>
    </xsd:element>
    <xsd:element name="PublishingExpirationDate" ma:index="21" nillable="true" ma:displayName="Schemalagt slutdatum" ma:description="Schemalagt slutdatum är en webbplatskolumn som skapas via publiceringsfunktionen. Den används för att ange datum och tid för när sidan inte längre ska visas för besökare på webbplatsen."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0b2c48b-24d5-46a4-adc9-10a2aaf35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bdc881a1-9d42-4d74-b228-07471383399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7693c82-40e7-489c-bd0d-bf6aa2bb678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0cf1fc-d799-4814-8b6a-c271a6f31c9e}" ma:internalName="TaxCatchAll" ma:showField="CatchAllData" ma:web="27693c82-40e7-489c-bd0d-bf6aa2bb67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CA900B-F1FF-43BD-955E-ED4FF988D87F}">
  <ds:schemaRefs>
    <ds:schemaRef ds:uri="http://schemas.microsoft.com/sharepoint/v3/contenttype/forms"/>
  </ds:schemaRefs>
</ds:datastoreItem>
</file>

<file path=customXml/itemProps2.xml><?xml version="1.0" encoding="utf-8"?>
<ds:datastoreItem xmlns:ds="http://schemas.openxmlformats.org/officeDocument/2006/customXml" ds:itemID="{A9DE5D4D-7F66-48E4-87A6-855F2160DADF}">
  <ds:schemaRefs>
    <ds:schemaRef ds:uri="http://schemas.microsoft.com/office/infopath/2007/PartnerControls"/>
    <ds:schemaRef ds:uri="http://purl.org/dc/terms/"/>
    <ds:schemaRef ds:uri="http://purl.org/dc/dcmitype/"/>
    <ds:schemaRef ds:uri="http://schemas.microsoft.com/office/2006/metadata/properties"/>
    <ds:schemaRef ds:uri="http://purl.org/dc/elements/1.1/"/>
    <ds:schemaRef ds:uri="http://schemas.microsoft.com/office/2006/documentManagement/types"/>
    <ds:schemaRef ds:uri="http://www.w3.org/XML/1998/namespace"/>
    <ds:schemaRef ds:uri="27693c82-40e7-489c-bd0d-bf6aa2bb678f"/>
    <ds:schemaRef ds:uri="http://schemas.openxmlformats.org/package/2006/metadata/core-properties"/>
    <ds:schemaRef ds:uri="80b2c48b-24d5-46a4-adc9-10a2aaf35b04"/>
    <ds:schemaRef ds:uri="http://schemas.microsoft.com/sharepoint/v3"/>
  </ds:schemaRefs>
</ds:datastoreItem>
</file>

<file path=customXml/itemProps3.xml><?xml version="1.0" encoding="utf-8"?>
<ds:datastoreItem xmlns:ds="http://schemas.openxmlformats.org/officeDocument/2006/customXml" ds:itemID="{98EBE83F-35AE-46FA-BB70-6E284C4D51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0b2c48b-24d5-46a4-adc9-10a2aaf35b04"/>
    <ds:schemaRef ds:uri="27693c82-40e7-489c-bd0d-bf6aa2bb67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11920</TotalTime>
  <Words>1236</Words>
  <Application>Microsoft Office PowerPoint</Application>
  <PresentationFormat>Bildspel på skärmen (16:9)</PresentationFormat>
  <Paragraphs>178</Paragraphs>
  <Slides>25</Slides>
  <Notes>23</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25</vt:i4>
      </vt:variant>
    </vt:vector>
  </HeadingPairs>
  <TitlesOfParts>
    <vt:vector size="29" baseType="lpstr">
      <vt:lpstr>Arial</vt:lpstr>
      <vt:lpstr>Calibri</vt:lpstr>
      <vt:lpstr>Open Sans</vt:lpstr>
      <vt:lpstr>Simple Light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Frida Törnqvist</cp:lastModifiedBy>
  <cp:revision>5</cp:revision>
  <dcterms:modified xsi:type="dcterms:W3CDTF">2025-04-02T10:37:27Z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0x010100071047DF7ABE7746A4D594BB6C90DBB1</vt:lpwstr>
  </property>
  <property fmtid="{D5CDD505-2E9C-101B-9397-08002B2CF9AE}" pid="3" name="MediaServiceImageTags">
    <vt:lpwstr/>
  </property>
</Properties>
</file>