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6" r:id="rId3"/>
    <p:sldId id="257" r:id="rId4"/>
    <p:sldId id="263" r:id="rId5"/>
    <p:sldId id="260" r:id="rId6"/>
    <p:sldId id="262" r:id="rId7"/>
    <p:sldId id="277" r:id="rId8"/>
    <p:sldId id="266" r:id="rId9"/>
    <p:sldId id="270" r:id="rId10"/>
    <p:sldId id="261" r:id="rId11"/>
    <p:sldId id="271" r:id="rId12"/>
    <p:sldId id="259" r:id="rId13"/>
    <p:sldId id="264" r:id="rId14"/>
    <p:sldId id="272" r:id="rId15"/>
    <p:sldId id="258" r:id="rId16"/>
    <p:sldId id="273" r:id="rId17"/>
    <p:sldId id="276" r:id="rId18"/>
    <p:sldId id="275" r:id="rId19"/>
    <p:sldId id="268" r:id="rId20"/>
    <p:sldId id="267" r:id="rId2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65527" autoAdjust="0"/>
  </p:normalViewPr>
  <p:slideViewPr>
    <p:cSldViewPr snapToGrid="0">
      <p:cViewPr varScale="1">
        <p:scale>
          <a:sx n="33" d="100"/>
          <a:sy n="33" d="100"/>
        </p:scale>
        <p:origin x="1988" y="2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per Öman" userId="1ccb2244-a174-46b7-8f34-0005868f1aa4" providerId="ADAL" clId="{DA731421-85C5-4AD0-A4DC-22D6400E9D7F}"/>
    <pc:docChg chg="undo custSel addSld delSld modSld sldOrd">
      <pc:chgData name="Jesper Öman" userId="1ccb2244-a174-46b7-8f34-0005868f1aa4" providerId="ADAL" clId="{DA731421-85C5-4AD0-A4DC-22D6400E9D7F}" dt="2026-05-08T07:27:57.603" v="1184" actId="20577"/>
      <pc:docMkLst>
        <pc:docMk/>
      </pc:docMkLst>
      <pc:sldChg chg="addSp delSp modSp mod">
        <pc:chgData name="Jesper Öman" userId="1ccb2244-a174-46b7-8f34-0005868f1aa4" providerId="ADAL" clId="{DA731421-85C5-4AD0-A4DC-22D6400E9D7F}" dt="2026-05-04T08:09:19.123" v="330" actId="255"/>
        <pc:sldMkLst>
          <pc:docMk/>
          <pc:sldMk cId="1998267340" sldId="256"/>
        </pc:sldMkLst>
        <pc:spChg chg="mod">
          <ac:chgData name="Jesper Öman" userId="1ccb2244-a174-46b7-8f34-0005868f1aa4" providerId="ADAL" clId="{DA731421-85C5-4AD0-A4DC-22D6400E9D7F}" dt="2026-05-04T08:09:19.123" v="330" actId="255"/>
          <ac:spMkLst>
            <pc:docMk/>
            <pc:sldMk cId="1998267340" sldId="256"/>
            <ac:spMk id="3" creationId="{E978FE8C-EE74-0F85-202E-4B4BA85BD81D}"/>
          </ac:spMkLst>
        </pc:spChg>
        <pc:picChg chg="add mod ord">
          <ac:chgData name="Jesper Öman" userId="1ccb2244-a174-46b7-8f34-0005868f1aa4" providerId="ADAL" clId="{DA731421-85C5-4AD0-A4DC-22D6400E9D7F}" dt="2026-05-04T08:08:27.514" v="298" actId="1035"/>
          <ac:picMkLst>
            <pc:docMk/>
            <pc:sldMk cId="1998267340" sldId="256"/>
            <ac:picMk id="4" creationId="{0F1531FD-DACD-528F-921B-E52CFEB2CDE1}"/>
          </ac:picMkLst>
        </pc:picChg>
      </pc:sldChg>
      <pc:sldChg chg="modSp mod">
        <pc:chgData name="Jesper Öman" userId="1ccb2244-a174-46b7-8f34-0005868f1aa4" providerId="ADAL" clId="{DA731421-85C5-4AD0-A4DC-22D6400E9D7F}" dt="2026-05-08T07:27:25.544" v="1156" actId="20577"/>
        <pc:sldMkLst>
          <pc:docMk/>
          <pc:sldMk cId="3524896272" sldId="257"/>
        </pc:sldMkLst>
        <pc:spChg chg="mod">
          <ac:chgData name="Jesper Öman" userId="1ccb2244-a174-46b7-8f34-0005868f1aa4" providerId="ADAL" clId="{DA731421-85C5-4AD0-A4DC-22D6400E9D7F}" dt="2026-05-07T08:05:34.796" v="854" actId="20577"/>
          <ac:spMkLst>
            <pc:docMk/>
            <pc:sldMk cId="3524896272" sldId="257"/>
            <ac:spMk id="2" creationId="{C20DBCC3-6728-F7DA-FD58-CACFA759806A}"/>
          </ac:spMkLst>
        </pc:spChg>
        <pc:spChg chg="mod">
          <ac:chgData name="Jesper Öman" userId="1ccb2244-a174-46b7-8f34-0005868f1aa4" providerId="ADAL" clId="{DA731421-85C5-4AD0-A4DC-22D6400E9D7F}" dt="2026-05-08T07:27:25.544" v="1156" actId="20577"/>
          <ac:spMkLst>
            <pc:docMk/>
            <pc:sldMk cId="3524896272" sldId="257"/>
            <ac:spMk id="3" creationId="{BEAC4252-D1C3-E986-D587-84627AA7B196}"/>
          </ac:spMkLst>
        </pc:spChg>
      </pc:sldChg>
      <pc:sldChg chg="modSp add mod setBg">
        <pc:chgData name="Jesper Öman" userId="1ccb2244-a174-46b7-8f34-0005868f1aa4" providerId="ADAL" clId="{DA731421-85C5-4AD0-A4DC-22D6400E9D7F}" dt="2026-05-07T15:52:06.513" v="965" actId="20577"/>
        <pc:sldMkLst>
          <pc:docMk/>
          <pc:sldMk cId="3947465671" sldId="258"/>
        </pc:sldMkLst>
        <pc:spChg chg="mod">
          <ac:chgData name="Jesper Öman" userId="1ccb2244-a174-46b7-8f34-0005868f1aa4" providerId="ADAL" clId="{DA731421-85C5-4AD0-A4DC-22D6400E9D7F}" dt="2026-05-07T15:52:06.513" v="965" actId="20577"/>
          <ac:spMkLst>
            <pc:docMk/>
            <pc:sldMk cId="3947465671" sldId="258"/>
            <ac:spMk id="6" creationId="{5AA4A39C-5C2D-4923-9727-07123D00DC5A}"/>
          </ac:spMkLst>
        </pc:spChg>
      </pc:sldChg>
      <pc:sldChg chg="add setBg">
        <pc:chgData name="Jesper Öman" userId="1ccb2244-a174-46b7-8f34-0005868f1aa4" providerId="ADAL" clId="{DA731421-85C5-4AD0-A4DC-22D6400E9D7F}" dt="2026-05-04T08:19:21.560" v="575"/>
        <pc:sldMkLst>
          <pc:docMk/>
          <pc:sldMk cId="4183349291" sldId="259"/>
        </pc:sldMkLst>
      </pc:sldChg>
      <pc:sldChg chg="modNotesTx">
        <pc:chgData name="Jesper Öman" userId="1ccb2244-a174-46b7-8f34-0005868f1aa4" providerId="ADAL" clId="{DA731421-85C5-4AD0-A4DC-22D6400E9D7F}" dt="2026-05-04T08:23:22.865" v="628" actId="20577"/>
        <pc:sldMkLst>
          <pc:docMk/>
          <pc:sldMk cId="2807702116" sldId="260"/>
        </pc:sldMkLst>
      </pc:sldChg>
      <pc:sldChg chg="add setBg">
        <pc:chgData name="Jesper Öman" userId="1ccb2244-a174-46b7-8f34-0005868f1aa4" providerId="ADAL" clId="{DA731421-85C5-4AD0-A4DC-22D6400E9D7F}" dt="2026-05-04T08:19:09.104" v="573"/>
        <pc:sldMkLst>
          <pc:docMk/>
          <pc:sldMk cId="2303468663" sldId="261"/>
        </pc:sldMkLst>
      </pc:sldChg>
      <pc:sldChg chg="modSp mod modNotesTx">
        <pc:chgData name="Jesper Öman" userId="1ccb2244-a174-46b7-8f34-0005868f1aa4" providerId="ADAL" clId="{DA731421-85C5-4AD0-A4DC-22D6400E9D7F}" dt="2026-05-08T07:27:57.603" v="1184" actId="20577"/>
        <pc:sldMkLst>
          <pc:docMk/>
          <pc:sldMk cId="530912978" sldId="262"/>
        </pc:sldMkLst>
        <pc:spChg chg="mod">
          <ac:chgData name="Jesper Öman" userId="1ccb2244-a174-46b7-8f34-0005868f1aa4" providerId="ADAL" clId="{DA731421-85C5-4AD0-A4DC-22D6400E9D7F}" dt="2026-05-08T07:27:57.603" v="1184" actId="20577"/>
          <ac:spMkLst>
            <pc:docMk/>
            <pc:sldMk cId="530912978" sldId="262"/>
            <ac:spMk id="3" creationId="{49CC6388-44FA-A2C1-A549-626DB209534D}"/>
          </ac:spMkLst>
        </pc:spChg>
      </pc:sldChg>
      <pc:sldChg chg="modSp mod ord modNotesTx">
        <pc:chgData name="Jesper Öman" userId="1ccb2244-a174-46b7-8f34-0005868f1aa4" providerId="ADAL" clId="{DA731421-85C5-4AD0-A4DC-22D6400E9D7F}" dt="2026-05-04T08:11:11.989" v="387" actId="20577"/>
        <pc:sldMkLst>
          <pc:docMk/>
          <pc:sldMk cId="3416930624" sldId="263"/>
        </pc:sldMkLst>
        <pc:spChg chg="mod">
          <ac:chgData name="Jesper Öman" userId="1ccb2244-a174-46b7-8f34-0005868f1aa4" providerId="ADAL" clId="{DA731421-85C5-4AD0-A4DC-22D6400E9D7F}" dt="2026-05-04T08:10:01.643" v="347" actId="1036"/>
          <ac:spMkLst>
            <pc:docMk/>
            <pc:sldMk cId="3416930624" sldId="263"/>
            <ac:spMk id="2" creationId="{137056DA-FD43-23E2-6F33-010AB32D0796}"/>
          </ac:spMkLst>
        </pc:spChg>
        <pc:spChg chg="mod">
          <ac:chgData name="Jesper Öman" userId="1ccb2244-a174-46b7-8f34-0005868f1aa4" providerId="ADAL" clId="{DA731421-85C5-4AD0-A4DC-22D6400E9D7F}" dt="2026-05-03T17:24:03.612" v="276" actId="20577"/>
          <ac:spMkLst>
            <pc:docMk/>
            <pc:sldMk cId="3416930624" sldId="263"/>
            <ac:spMk id="3" creationId="{49CC6388-44FA-A2C1-A549-626DB209534D}"/>
          </ac:spMkLst>
        </pc:spChg>
      </pc:sldChg>
      <pc:sldChg chg="modSp add mod setBg">
        <pc:chgData name="Jesper Öman" userId="1ccb2244-a174-46b7-8f34-0005868f1aa4" providerId="ADAL" clId="{DA731421-85C5-4AD0-A4DC-22D6400E9D7F}" dt="2026-05-07T15:51:31.862" v="954" actId="20577"/>
        <pc:sldMkLst>
          <pc:docMk/>
          <pc:sldMk cId="4168066483" sldId="264"/>
        </pc:sldMkLst>
        <pc:spChg chg="mod">
          <ac:chgData name="Jesper Öman" userId="1ccb2244-a174-46b7-8f34-0005868f1aa4" providerId="ADAL" clId="{DA731421-85C5-4AD0-A4DC-22D6400E9D7F}" dt="2026-05-07T15:51:31.862" v="954" actId="20577"/>
          <ac:spMkLst>
            <pc:docMk/>
            <pc:sldMk cId="4168066483" sldId="264"/>
            <ac:spMk id="3" creationId="{0D4F3E67-4CA0-5585-2E59-08575F32ED6A}"/>
          </ac:spMkLst>
        </pc:spChg>
      </pc:sldChg>
      <pc:sldChg chg="addSp delSp modSp mod modNotesTx">
        <pc:chgData name="Jesper Öman" userId="1ccb2244-a174-46b7-8f34-0005868f1aa4" providerId="ADAL" clId="{DA731421-85C5-4AD0-A4DC-22D6400E9D7F}" dt="2026-05-07T08:04:50.440" v="837" actId="20577"/>
        <pc:sldMkLst>
          <pc:docMk/>
          <pc:sldMk cId="1570497601" sldId="266"/>
        </pc:sldMkLst>
        <pc:spChg chg="mod">
          <ac:chgData name="Jesper Öman" userId="1ccb2244-a174-46b7-8f34-0005868f1aa4" providerId="ADAL" clId="{DA731421-85C5-4AD0-A4DC-22D6400E9D7F}" dt="2026-05-04T08:13:37.223" v="566" actId="255"/>
          <ac:spMkLst>
            <pc:docMk/>
            <pc:sldMk cId="1570497601" sldId="266"/>
            <ac:spMk id="2" creationId="{137056DA-FD43-23E2-6F33-010AB32D0796}"/>
          </ac:spMkLst>
        </pc:spChg>
      </pc:sldChg>
      <pc:sldChg chg="addSp delSp modSp add mod">
        <pc:chgData name="Jesper Öman" userId="1ccb2244-a174-46b7-8f34-0005868f1aa4" providerId="ADAL" clId="{DA731421-85C5-4AD0-A4DC-22D6400E9D7F}" dt="2026-05-04T08:21:55.663" v="592" actId="255"/>
        <pc:sldMkLst>
          <pc:docMk/>
          <pc:sldMk cId="3463759175" sldId="268"/>
        </pc:sldMkLst>
        <pc:spChg chg="mod">
          <ac:chgData name="Jesper Öman" userId="1ccb2244-a174-46b7-8f34-0005868f1aa4" providerId="ADAL" clId="{DA731421-85C5-4AD0-A4DC-22D6400E9D7F}" dt="2026-05-04T08:21:55.663" v="592" actId="255"/>
          <ac:spMkLst>
            <pc:docMk/>
            <pc:sldMk cId="3463759175" sldId="268"/>
            <ac:spMk id="2" creationId="{CA08E836-F5EF-6E33-9061-91CE96E2B08E}"/>
          </ac:spMkLst>
        </pc:spChg>
      </pc:sldChg>
      <pc:sldChg chg="add setBg">
        <pc:chgData name="Jesper Öman" userId="1ccb2244-a174-46b7-8f34-0005868f1aa4" providerId="ADAL" clId="{DA731421-85C5-4AD0-A4DC-22D6400E9D7F}" dt="2026-05-04T08:19:06.741" v="572"/>
        <pc:sldMkLst>
          <pc:docMk/>
          <pc:sldMk cId="1796183338" sldId="270"/>
        </pc:sldMkLst>
      </pc:sldChg>
      <pc:sldChg chg="add setBg">
        <pc:chgData name="Jesper Öman" userId="1ccb2244-a174-46b7-8f34-0005868f1aa4" providerId="ADAL" clId="{DA731421-85C5-4AD0-A4DC-22D6400E9D7F}" dt="2026-05-04T08:19:10.682" v="574"/>
        <pc:sldMkLst>
          <pc:docMk/>
          <pc:sldMk cId="113041778" sldId="271"/>
        </pc:sldMkLst>
      </pc:sldChg>
      <pc:sldChg chg="add setBg">
        <pc:chgData name="Jesper Öman" userId="1ccb2244-a174-46b7-8f34-0005868f1aa4" providerId="ADAL" clId="{DA731421-85C5-4AD0-A4DC-22D6400E9D7F}" dt="2026-05-04T08:19:29.329" v="577"/>
        <pc:sldMkLst>
          <pc:docMk/>
          <pc:sldMk cId="3749124209" sldId="272"/>
        </pc:sldMkLst>
      </pc:sldChg>
      <pc:sldChg chg="modSp add mod setBg">
        <pc:chgData name="Jesper Öman" userId="1ccb2244-a174-46b7-8f34-0005868f1aa4" providerId="ADAL" clId="{DA731421-85C5-4AD0-A4DC-22D6400E9D7F}" dt="2026-05-07T15:53:29.012" v="1126" actId="20577"/>
        <pc:sldMkLst>
          <pc:docMk/>
          <pc:sldMk cId="1969121715" sldId="273"/>
        </pc:sldMkLst>
        <pc:spChg chg="mod">
          <ac:chgData name="Jesper Öman" userId="1ccb2244-a174-46b7-8f34-0005868f1aa4" providerId="ADAL" clId="{DA731421-85C5-4AD0-A4DC-22D6400E9D7F}" dt="2026-05-07T15:53:29.012" v="1126" actId="20577"/>
          <ac:spMkLst>
            <pc:docMk/>
            <pc:sldMk cId="1969121715" sldId="273"/>
            <ac:spMk id="3" creationId="{B5470A08-9D9A-CE8C-6E24-9D454992C80D}"/>
          </ac:spMkLst>
        </pc:spChg>
      </pc:sldChg>
      <pc:sldChg chg="add setBg">
        <pc:chgData name="Jesper Öman" userId="1ccb2244-a174-46b7-8f34-0005868f1aa4" providerId="ADAL" clId="{DA731421-85C5-4AD0-A4DC-22D6400E9D7F}" dt="2026-05-04T08:19:52.315" v="581"/>
        <pc:sldMkLst>
          <pc:docMk/>
          <pc:sldMk cId="2791731750" sldId="275"/>
        </pc:sldMkLst>
      </pc:sldChg>
      <pc:sldChg chg="modSp add mod">
        <pc:chgData name="Jesper Öman" userId="1ccb2244-a174-46b7-8f34-0005868f1aa4" providerId="ADAL" clId="{DA731421-85C5-4AD0-A4DC-22D6400E9D7F}" dt="2026-05-07T15:53:51.867" v="1154" actId="5793"/>
        <pc:sldMkLst>
          <pc:docMk/>
          <pc:sldMk cId="2571802943" sldId="276"/>
        </pc:sldMkLst>
        <pc:spChg chg="mod">
          <ac:chgData name="Jesper Öman" userId="1ccb2244-a174-46b7-8f34-0005868f1aa4" providerId="ADAL" clId="{DA731421-85C5-4AD0-A4DC-22D6400E9D7F}" dt="2026-05-07T15:53:47.239" v="1139" actId="5793"/>
          <ac:spMkLst>
            <pc:docMk/>
            <pc:sldMk cId="2571802943" sldId="276"/>
            <ac:spMk id="7" creationId="{A1C0F3B1-2133-E70E-4181-A35255B141AC}"/>
          </ac:spMkLst>
        </pc:spChg>
        <pc:spChg chg="mod">
          <ac:chgData name="Jesper Öman" userId="1ccb2244-a174-46b7-8f34-0005868f1aa4" providerId="ADAL" clId="{DA731421-85C5-4AD0-A4DC-22D6400E9D7F}" dt="2026-05-07T15:53:51.867" v="1154" actId="5793"/>
          <ac:spMkLst>
            <pc:docMk/>
            <pc:sldMk cId="2571802943" sldId="276"/>
            <ac:spMk id="8" creationId="{A896C531-4FC8-971D-79B5-C86A56286052}"/>
          </ac:spMkLst>
        </pc:spChg>
      </pc:sldChg>
      <pc:sldChg chg="add ord">
        <pc:chgData name="Jesper Öman" userId="1ccb2244-a174-46b7-8f34-0005868f1aa4" providerId="ADAL" clId="{DA731421-85C5-4AD0-A4DC-22D6400E9D7F}" dt="2026-05-07T08:06:19.321" v="885"/>
        <pc:sldMkLst>
          <pc:docMk/>
          <pc:sldMk cId="422523757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3EF33-1E0A-4381-BF8B-F5B2142E42D8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95616-5BA3-4646-A92F-AC52D3D9991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7503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 kommer dela upp passen mellan oss och ha lite olika specialiteter.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95616-5BA3-4646-A92F-AC52D3D9991D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0343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 kommer köra tre testtillfällen:</a:t>
            </a:r>
          </a:p>
          <a:p>
            <a:r>
              <a:rPr lang="sv-SE" dirty="0"/>
              <a:t>Vi har gjort de första, sedan blir det innan vi går på egen träning samt när vi återsamlas.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95616-5BA3-4646-A92F-AC52D3D9991D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4598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Samma mängd som ifjol, men med ökad intensitet.</a:t>
            </a:r>
          </a:p>
          <a:p>
            <a:endParaRPr lang="sv-SE" dirty="0"/>
          </a:p>
          <a:p>
            <a:r>
              <a:rPr lang="sv-SE" dirty="0"/>
              <a:t>Ok, att spela fotboll, men vi vill att man närvarar på </a:t>
            </a:r>
            <a:r>
              <a:rPr lang="sv-SE" b="1" dirty="0"/>
              <a:t>minst 50% allt enligt föreningens policy!</a:t>
            </a:r>
          </a:p>
          <a:p>
            <a:r>
              <a:rPr lang="sv-SE" dirty="0"/>
              <a:t>Dialog sker med mig eller Johnny/Simon.</a:t>
            </a:r>
          </a:p>
          <a:p>
            <a:endParaRPr lang="sv-SE" dirty="0"/>
          </a:p>
          <a:p>
            <a:r>
              <a:rPr lang="sv-SE" dirty="0"/>
              <a:t>Frånvaro meddelas mig eller Johnny.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95616-5BA3-4646-A92F-AC52D3D9991D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0239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Det kommer bli en rejäl ökning från fjolåret.</a:t>
            </a:r>
          </a:p>
          <a:p>
            <a:r>
              <a:rPr lang="sv-SE" dirty="0"/>
              <a:t>Dels för att ge killarna bättre förutsättningar inför säsongen, men även för framtiden.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95616-5BA3-4646-A92F-AC52D3D9991D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6468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5A1FA-1B62-5894-25B9-2BE108BE8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BA77D4A-3E1E-C70A-8D5F-2B63A382F1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05D9197-A3B5-F7E0-643D-792F82934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 kommer dela upp passen mellan oss och ha lite olika specialiteter.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81683F6-8402-5347-7715-FF00402931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95616-5BA3-4646-A92F-AC52D3D9991D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9816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Kort information om serieupplägg:</a:t>
            </a:r>
          </a:p>
          <a:p>
            <a:pPr marL="171450" indent="-171450">
              <a:buFontTx/>
              <a:buChar char="-"/>
            </a:pPr>
            <a:r>
              <a:rPr lang="sv-SE" dirty="0"/>
              <a:t>Historik</a:t>
            </a:r>
          </a:p>
          <a:p>
            <a:pPr marL="171450" indent="-171450">
              <a:buFontTx/>
              <a:buChar char="-"/>
            </a:pPr>
            <a:r>
              <a:rPr lang="sv-SE" dirty="0"/>
              <a:t>Förändring</a:t>
            </a:r>
          </a:p>
          <a:p>
            <a:pPr marL="628650" lvl="1" indent="-171450">
              <a:buFontTx/>
              <a:buChar char="-"/>
            </a:pPr>
            <a:r>
              <a:rPr lang="sv-SE" dirty="0"/>
              <a:t>U15 förvinner och slås ihop med U16 div 1</a:t>
            </a:r>
          </a:p>
          <a:p>
            <a:pPr marL="628650" lvl="1" indent="-171450">
              <a:buFontTx/>
              <a:buChar char="-"/>
            </a:pPr>
            <a:r>
              <a:rPr lang="sv-SE" dirty="0"/>
              <a:t>U16 Regional görs om och utökas</a:t>
            </a:r>
          </a:p>
          <a:p>
            <a:endParaRPr lang="sv-SE" dirty="0"/>
          </a:p>
          <a:p>
            <a:r>
              <a:rPr lang="sv-SE" dirty="0"/>
              <a:t>Planen är att vi kommer spela i U16 Regional.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95616-5BA3-4646-A92F-AC52D3D9991D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9070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BB32B-1894-08E9-9028-E67B3885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9151124-2DC5-796F-A92D-58B55710AB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53B0205-D751-1FA8-D7AF-377914878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D1B28BB-9236-73BB-4997-B0DCAA3469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95616-5BA3-4646-A92F-AC52D3D9991D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6424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95616-5BA3-4646-A92F-AC52D3D9991D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7817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FBFC1B-509A-8BC7-581D-4812ECB4FA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F90EB1A-6450-E91E-AE5A-E45308562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35071D3-E993-F4B3-747D-CD239049A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0C02C-5716-41FB-A006-3E0BE740A9B9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ED30B1-0C8D-CC82-3C2D-A15C282C8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2B3F985-CA30-1B38-B3CE-3909AB0C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AB317-BCB4-4BD1-B470-3CC57D463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7003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3B00B9-C501-B3F9-01C3-5506DD419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A18231-182E-F102-E4A4-D26D66E90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3B56003-46E3-118E-C969-E55C7D1AC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0C02C-5716-41FB-A006-3E0BE740A9B9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772AAD-864F-19E3-BEC3-982C9C59B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134593-4864-06AF-0BCF-856914047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AB317-BCB4-4BD1-B470-3CC57D463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294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09D43-05A5-BCF7-92A9-E07CAB314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9F5D93B-0555-1CDD-1286-58A843509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A1044AB-91E2-D024-9B44-F37FE36D9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0C02C-5716-41FB-A006-3E0BE740A9B9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2C7C3AB-3D69-C761-F602-A6C50F228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170D3F3-B44A-0900-6DA1-927EFCC3C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AB317-BCB4-4BD1-B470-3CC57D463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0157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80338A-CFB9-310E-25DB-54211B073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7176DF-3884-9322-D0AA-F498D4B509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1E156B5-F40B-847D-6A8C-B055AF613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5CC17C7-0181-A39A-1975-7D3EFA21F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0C02C-5716-41FB-A006-3E0BE740A9B9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7D582F0-C083-0EFE-0590-0CA54F45B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8116A2A-9E6D-09DC-61C8-170A07BAA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AB317-BCB4-4BD1-B470-3CC57D463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8087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A6D28-9775-B4E6-E182-87A99A354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26D2A2-3029-18AF-0E72-C75F6E2E2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7F51E25-6CBC-D385-9A82-4C3B1499D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266D40C-1C3B-06AF-7824-FD95F7506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0F35955-328E-F556-9A5C-AE8016B75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1509F40-F23C-AD7D-E678-E57CD5F31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0C02C-5716-41FB-A006-3E0BE740A9B9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3EA9450-4ECB-0D96-E498-84543F8CF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AF198FA-DB4C-9174-E148-957CD9B42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AB317-BCB4-4BD1-B470-3CC57D463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9633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6FF720-A98A-E28D-053A-27C94B00C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23D6D4B-E4DE-8299-F5BD-131B82A55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0C02C-5716-41FB-A006-3E0BE740A9B9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5AE187F-88AE-1FA6-0415-09269BE56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E932B5B-72F7-0082-308C-1AEC750F4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AB317-BCB4-4BD1-B470-3CC57D463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965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D5DE71B-245C-F6D7-93E1-BFF3EA37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0C02C-5716-41FB-A006-3E0BE740A9B9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9FAE96D-DB5C-91EE-BF32-807FB4A30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1FA359F-1A44-ED5F-899E-93166F6E3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AB317-BCB4-4BD1-B470-3CC57D463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329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A36B98-498C-6869-ED85-122A65881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5D2C82-C0D0-C539-C7A8-8F5C4797E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5ECE894-FF55-18EB-4193-701F5A1447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8EA2019-FB9F-AD2D-5315-96C9783A7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0C02C-5716-41FB-A006-3E0BE740A9B9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BB1717A-F6EF-542F-BD3E-29365D3D3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5471802-DB9C-5BD5-146A-2015B6F32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AB317-BCB4-4BD1-B470-3CC57D463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2948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6F2746-789F-C91A-513B-C2F1CF2F1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2AB22E2-58CC-107F-AD6A-F80CEBD64A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25A722B-600C-A83F-5ED4-84BC2BBFF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8AD57FC-E475-8A3F-52A1-B9D0DF839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0C02C-5716-41FB-A006-3E0BE740A9B9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00A1ACD-0BB6-66FB-DF04-CE9E3D645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9D11D47-F929-981D-766B-4B4B136C9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AB317-BCB4-4BD1-B470-3CC57D463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6765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D5B84-CB1F-0144-A52E-C50D253B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13F94AA-CA84-0446-BCA2-53174C22C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12736D6-68F2-6F2E-CC3E-F9C89054E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0C02C-5716-41FB-A006-3E0BE740A9B9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9E4D97C-CB8A-74DB-DB66-F2F23B7F4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A6AF5E-5251-A7BC-07EB-45F15EC82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AB317-BCB4-4BD1-B470-3CC57D463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1793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DD76175-3D17-E6A0-A087-31ED725AFD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1084D32-07F2-2A68-6143-FF31B2148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EAEB238-9798-4C7D-1BE3-03A3E3A86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0C02C-5716-41FB-A006-3E0BE740A9B9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9042D99-6B8F-673A-DC15-8F91F2216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647116B-B606-FB63-E686-0F36CC95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AB317-BCB4-4BD1-B470-3CC57D463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2238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F3F7AF-C30A-01D5-1674-284692212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8702DE3-E396-3AF6-911B-9CA6EB76B1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6EF73E8-BE2E-5613-5304-ECB4E7D650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F62433C-1F22-EB4A-512B-5C652E9D2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8745A3-0614-493B-A115-39ABD284AB96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2026-05-08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9BA2255-D303-1E05-75E5-84358E39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1CD0B25-27F3-3BB9-718D-2B3C95429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346555-7A09-4175-8516-6BB4AA312C3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85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5609D07-4A2D-AC57-0A5C-96683B056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642D040-4B91-5687-39E5-C0DC0C419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C87D63-1F08-FE56-18D0-7171B120A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0C02C-5716-41FB-A006-3E0BE740A9B9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26677D1-E174-6632-2C71-F2C3C1FEB7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FB79B3-A448-E4F4-0690-00C5CE93A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AB317-BCB4-4BD1-B470-3CC57D463D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1576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C4EE55B-0C88-2D53-BB34-6A81216FF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94A9964-B419-2541-1E11-4F4655406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464DF7A-01FF-693C-E12D-F3C03F2D4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8745A3-0614-493B-A115-39ABD284AB96}" type="datetimeFigureOut">
              <a:rPr lang="sv-SE" smtClean="0"/>
              <a:t>2026-05-08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D5EBDF8-48E5-0130-38E1-C018362BD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A4EF44-3EC4-25B5-2FF3-186BA7CEE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346555-7A09-4175-8516-6BB4AA312C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4071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wehockey.se/media/u55fgzge/faststaelld-u16p-struktur-26-27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hockey-player-puck-hockey-player-1496359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n.wikipedia.org/wiki/Norrland" TargetMode="Externa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symbol, emblem, clipart, logotyp">
            <a:extLst>
              <a:ext uri="{FF2B5EF4-FFF2-40B4-BE49-F238E27FC236}">
                <a16:creationId xmlns:a16="http://schemas.microsoft.com/office/drawing/2014/main" id="{0F1531FD-DACD-528F-921B-E52CFEB2C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59" y="351067"/>
            <a:ext cx="8934481" cy="4533352"/>
          </a:xfrm>
          <a:prstGeom prst="rect">
            <a:avLst/>
          </a:prstGeom>
        </p:spPr>
      </p:pic>
      <p:sp>
        <p:nvSpPr>
          <p:cNvPr id="3" name="Underrubrik 2">
            <a:extLst>
              <a:ext uri="{FF2B5EF4-FFF2-40B4-BE49-F238E27FC236}">
                <a16:creationId xmlns:a16="http://schemas.microsoft.com/office/drawing/2014/main" id="{E978FE8C-EE74-0F85-202E-4B4BA85BD8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47792"/>
            <a:ext cx="9144000" cy="1346200"/>
          </a:xfrm>
        </p:spPr>
        <p:txBody>
          <a:bodyPr>
            <a:normAutofit/>
          </a:bodyPr>
          <a:lstStyle/>
          <a:p>
            <a:r>
              <a:rPr lang="sv-SE" sz="5400" dirty="0">
                <a:solidFill>
                  <a:schemeClr val="bg1"/>
                </a:solidFill>
              </a:rPr>
              <a:t>U16 försäsongen 2026 - 2027</a:t>
            </a:r>
          </a:p>
        </p:txBody>
      </p:sp>
    </p:spTree>
    <p:extLst>
      <p:ext uri="{BB962C8B-B14F-4D97-AF65-F5344CB8AC3E}">
        <p14:creationId xmlns:p14="http://schemas.microsoft.com/office/powerpoint/2010/main" val="1998267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0DBCC3-6728-F7DA-FD58-CACFA7598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80" y="365125"/>
            <a:ext cx="10612120" cy="1325563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AC4252-D1C3-E986-D587-84627AA7B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680" y="1955655"/>
            <a:ext cx="10612120" cy="3367127"/>
          </a:xfrm>
        </p:spPr>
        <p:txBody>
          <a:bodyPr/>
          <a:lstStyle/>
          <a:p>
            <a:pPr>
              <a:buFontTx/>
              <a:buChar char="-"/>
            </a:pPr>
            <a:r>
              <a:rPr lang="sv-SE" dirty="0">
                <a:solidFill>
                  <a:schemeClr val="bg1"/>
                </a:solidFill>
              </a:rPr>
              <a:t>Upplägg försäsongsträning</a:t>
            </a:r>
          </a:p>
          <a:p>
            <a:pPr>
              <a:buFontTx/>
              <a:buChar char="-"/>
            </a:pPr>
            <a:r>
              <a:rPr lang="sv-SE" dirty="0">
                <a:solidFill>
                  <a:schemeClr val="bg1"/>
                </a:solidFill>
              </a:rPr>
              <a:t>Serieupplägg 26/27</a:t>
            </a:r>
          </a:p>
          <a:p>
            <a:pPr>
              <a:buFontTx/>
              <a:buChar char="-"/>
            </a:pPr>
            <a:r>
              <a:rPr lang="sv-SE" dirty="0">
                <a:solidFill>
                  <a:schemeClr val="bg1"/>
                </a:solidFill>
              </a:rPr>
              <a:t>Förmodad ekonomi U16</a:t>
            </a:r>
          </a:p>
          <a:p>
            <a:pPr>
              <a:buFontTx/>
              <a:buChar char="-"/>
            </a:pPr>
            <a:r>
              <a:rPr lang="sv-SE" dirty="0">
                <a:solidFill>
                  <a:schemeClr val="bg1"/>
                </a:solidFill>
              </a:rPr>
              <a:t>Övriga frågor</a:t>
            </a:r>
          </a:p>
          <a:p>
            <a:pPr>
              <a:buFontTx/>
              <a:buChar char="-"/>
            </a:pPr>
            <a:endParaRPr lang="sv-SE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896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0FD202-4D02-0779-BAFA-0722EE3E7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7056DA-FD43-23E2-6F33-010AB32D0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005"/>
            <a:ext cx="10515600" cy="1325563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Träningsupplägg försäsong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9CC6388-44FA-A2C1-A549-626DB2095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680" y="2005516"/>
            <a:ext cx="10612120" cy="3196071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3 maj tom 25 juni </a:t>
            </a:r>
            <a:r>
              <a:rPr lang="sv-SE" b="1" dirty="0">
                <a:solidFill>
                  <a:schemeClr val="bg1"/>
                </a:solidFill>
              </a:rPr>
              <a:t>gemensam träning</a:t>
            </a:r>
          </a:p>
          <a:p>
            <a:pPr marL="0" indent="0">
              <a:buNone/>
            </a:pPr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26 juni tom 1 augusti </a:t>
            </a:r>
            <a:r>
              <a:rPr lang="sv-SE" b="1" dirty="0">
                <a:solidFill>
                  <a:schemeClr val="bg1"/>
                </a:solidFill>
              </a:rPr>
              <a:t>egen träning </a:t>
            </a:r>
            <a:r>
              <a:rPr lang="sv-SE" dirty="0">
                <a:solidFill>
                  <a:schemeClr val="bg1"/>
                </a:solidFill>
              </a:rPr>
              <a:t>(killarna kommer få program att följa)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2 augusti tom när vi går på is </a:t>
            </a:r>
            <a:r>
              <a:rPr lang="sv-SE" b="1" dirty="0">
                <a:solidFill>
                  <a:schemeClr val="bg1"/>
                </a:solidFill>
              </a:rPr>
              <a:t>gemensam träning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930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0FD202-4D02-0779-BAFA-0722EE3E7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7056DA-FD43-23E2-6F33-010AB32D0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595"/>
            <a:ext cx="10515600" cy="1325563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Träningsupplägg försäsong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9CC6388-44FA-A2C1-A549-626DB2095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680" y="1885590"/>
            <a:ext cx="10612120" cy="4572000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8 pass i veckan fördelat på 4 dagar</a:t>
            </a:r>
          </a:p>
          <a:p>
            <a:pPr marL="0" indent="0">
              <a:buNone/>
            </a:pPr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Varav: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2 pass kondition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2 pass styrka/smidighet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2 pass skottramp/teknik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2 pass bollspel</a:t>
            </a: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702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0FD202-4D02-0779-BAFA-0722EE3E7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7056DA-FD43-23E2-6F33-010AB32D0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85"/>
            <a:ext cx="10515600" cy="1325563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Träningsupplägg försäsong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9CC6388-44FA-A2C1-A549-626DB2095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680" y="1330960"/>
            <a:ext cx="10612120" cy="4572000"/>
          </a:xfrm>
        </p:spPr>
        <p:txBody>
          <a:bodyPr/>
          <a:lstStyle/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Måndagar		kl.18.00 – 20.00 Kondition och skottramp/bollspel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Tisdagar  		Vila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Onsdagar		kl.18.00 – 20.00 </a:t>
            </a:r>
            <a:r>
              <a:rPr lang="sv-SE" dirty="0" err="1">
                <a:solidFill>
                  <a:schemeClr val="bg1"/>
                </a:solidFill>
              </a:rPr>
              <a:t>Styrke</a:t>
            </a:r>
            <a:r>
              <a:rPr lang="sv-SE" dirty="0">
                <a:solidFill>
                  <a:schemeClr val="bg1"/>
                </a:solidFill>
              </a:rPr>
              <a:t> och inlineshockey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Torsdagar		kl.18.00 – 20.00 Kondition och skottramp/bollspel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Fredagar		Vila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Lördagar		Vila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Söndagar		kl.18.00 </a:t>
            </a:r>
            <a:r>
              <a:rPr lang="sv-SE">
                <a:solidFill>
                  <a:schemeClr val="bg1"/>
                </a:solidFill>
              </a:rPr>
              <a:t>– 20.00 </a:t>
            </a:r>
            <a:r>
              <a:rPr lang="sv-SE" dirty="0" err="1">
                <a:solidFill>
                  <a:schemeClr val="bg1"/>
                </a:solidFill>
              </a:rPr>
              <a:t>Styrke</a:t>
            </a:r>
            <a:r>
              <a:rPr lang="sv-SE" dirty="0">
                <a:solidFill>
                  <a:schemeClr val="bg1"/>
                </a:solidFill>
              </a:rPr>
              <a:t> och inlineshockey</a:t>
            </a: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912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03C9EF-E109-0456-630C-B66EBD06F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6F25-82CC-942C-2719-34C20EBF4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80" y="365125"/>
            <a:ext cx="10612120" cy="1325563"/>
          </a:xfrm>
        </p:spPr>
        <p:txBody>
          <a:bodyPr/>
          <a:lstStyle/>
          <a:p>
            <a:r>
              <a:rPr lang="sv-SE" b="1" dirty="0" err="1">
                <a:solidFill>
                  <a:schemeClr val="bg1"/>
                </a:solidFill>
              </a:rPr>
              <a:t>Fystränare</a:t>
            </a:r>
            <a:r>
              <a:rPr lang="sv-SE" b="1" dirty="0">
                <a:solidFill>
                  <a:schemeClr val="bg1"/>
                </a:solidFill>
              </a:rPr>
              <a:t> i sommar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B71763B-D7CE-D2A8-FDB9-E4D90861C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680" y="1819470"/>
            <a:ext cx="10612120" cy="3367127"/>
          </a:xfrm>
        </p:spPr>
        <p:txBody>
          <a:bodyPr/>
          <a:lstStyle/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Jesper Öhman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Johnny  Hörnsten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Simon Johansson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Maria Öhman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Ebba </a:t>
            </a:r>
            <a:r>
              <a:rPr lang="sv-SE" dirty="0" err="1">
                <a:solidFill>
                  <a:schemeClr val="bg1"/>
                </a:solidFill>
              </a:rPr>
              <a:t>Bakteman</a:t>
            </a:r>
            <a:endParaRPr lang="sv-SE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Magnus Karlsson</a:t>
            </a:r>
          </a:p>
        </p:txBody>
      </p:sp>
    </p:spTree>
    <p:extLst>
      <p:ext uri="{BB962C8B-B14F-4D97-AF65-F5344CB8AC3E}">
        <p14:creationId xmlns:p14="http://schemas.microsoft.com/office/powerpoint/2010/main" val="422523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0FD202-4D02-0779-BAFA-0722EE3E7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7056DA-FD43-23E2-6F33-010AB32D0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88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sz="8000" b="1" dirty="0">
                <a:solidFill>
                  <a:schemeClr val="bg1"/>
                </a:solidFill>
              </a:rPr>
              <a:t>Serieupplägg 2026/2027</a:t>
            </a:r>
          </a:p>
        </p:txBody>
      </p:sp>
    </p:spTree>
    <p:extLst>
      <p:ext uri="{BB962C8B-B14F-4D97-AF65-F5344CB8AC3E}">
        <p14:creationId xmlns:p14="http://schemas.microsoft.com/office/powerpoint/2010/main" val="1570497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1111B3A-8EEA-472F-3C7B-9ADF3F74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U16P Region Norr 2026-2027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2E969AAE-2247-3481-72B1-A814A75640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428" y="1098697"/>
            <a:ext cx="7225748" cy="466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83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A27B8E1-BDBC-F0B1-B387-FD3151D3A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U16P Region Norr 2026-2027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F356D8CF-147E-CFCC-ECE2-5EC4D96564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428" y="1053536"/>
            <a:ext cx="7225748" cy="475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68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EB6CFBC-B05F-405B-2747-890FA8749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U16P Region Norr 2026-2027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FB762AFA-0C47-5B96-2DE2-67BC7A2DC0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428" y="1252243"/>
            <a:ext cx="7225748" cy="435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1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81A769A-6FE3-8282-5B15-5DDFEDAFD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>
                <a:solidFill>
                  <a:srgbClr val="FFFFFF"/>
                </a:solidFill>
              </a:rPr>
              <a:t>Läs mer här: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EF41FB-7E02-8FC7-CFBD-5FF20F4A7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sv-SE" sz="2000">
                <a:hlinkClick r:id="rId2"/>
              </a:rPr>
              <a:t>faststaelld-u16p-struktur-26-27.pdf</a:t>
            </a:r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418334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6B5652-C661-4C58-B937-F0F490F7F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936867-6407-43FB-9DE6-1B0879D0C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D0B258-678B-4A8C-894F-848AF24A1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8D58395-74AF-401A-AF2F-76B6FCF71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F003F3F-F118-41D2-AA3F-74DB0D197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F1CB7BD-FB89-FA03-B465-5DF960C6A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825" y="457201"/>
            <a:ext cx="2844800" cy="3588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Förväntade lag som också kan komma att spela U16 reg: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4F3E67-4CA0-5585-2E59-08575F32ED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49245" y="669363"/>
            <a:ext cx="3290579" cy="553421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700" dirty="0"/>
              <a:t>Skellefteå AIK</a:t>
            </a:r>
          </a:p>
          <a:p>
            <a:r>
              <a:rPr lang="en-US" sz="1700" dirty="0" err="1"/>
              <a:t>Björklöven</a:t>
            </a:r>
            <a:endParaRPr lang="en-US" sz="1700" dirty="0"/>
          </a:p>
          <a:p>
            <a:r>
              <a:rPr lang="en-US" sz="1700" dirty="0" err="1"/>
              <a:t>Piteå</a:t>
            </a:r>
            <a:endParaRPr lang="en-US" sz="1700" dirty="0"/>
          </a:p>
          <a:p>
            <a:r>
              <a:rPr lang="en-US" sz="1700" dirty="0" err="1"/>
              <a:t>Timrå</a:t>
            </a:r>
            <a:endParaRPr lang="en-US" sz="1700" dirty="0"/>
          </a:p>
          <a:p>
            <a:r>
              <a:rPr lang="en-US" sz="1700" dirty="0" err="1"/>
              <a:t>Östersund</a:t>
            </a:r>
            <a:endParaRPr lang="en-US" sz="1700" dirty="0"/>
          </a:p>
          <a:p>
            <a:r>
              <a:rPr lang="en-US" sz="1700" dirty="0"/>
              <a:t>Modo</a:t>
            </a:r>
          </a:p>
          <a:p>
            <a:r>
              <a:rPr lang="en-US" sz="1700" dirty="0" err="1"/>
              <a:t>Sunderbyn</a:t>
            </a:r>
            <a:r>
              <a:rPr lang="en-US" sz="1700" dirty="0"/>
              <a:t>?</a:t>
            </a:r>
          </a:p>
          <a:p>
            <a:r>
              <a:rPr lang="en-US" sz="1700" dirty="0"/>
              <a:t>Sundsvall</a:t>
            </a:r>
          </a:p>
          <a:p>
            <a:r>
              <a:rPr lang="en-US" sz="1700" dirty="0"/>
              <a:t>Haparanda</a:t>
            </a:r>
          </a:p>
          <a:p>
            <a:r>
              <a:rPr lang="en-US" sz="1700" dirty="0"/>
              <a:t>Teg</a:t>
            </a:r>
          </a:p>
          <a:p>
            <a:r>
              <a:rPr lang="en-US" sz="1700" dirty="0"/>
              <a:t>ÖSK (Örnsköldsvik)</a:t>
            </a:r>
          </a:p>
          <a:p>
            <a:r>
              <a:rPr lang="en-US" sz="1700" dirty="0"/>
              <a:t>Kalix</a:t>
            </a:r>
          </a:p>
          <a:p>
            <a:r>
              <a:rPr lang="en-US" sz="1700" dirty="0" err="1"/>
              <a:t>Luleå</a:t>
            </a:r>
            <a:endParaRPr lang="en-US" sz="1700" dirty="0"/>
          </a:p>
          <a:p>
            <a:r>
              <a:rPr lang="en-US" sz="1700" dirty="0" err="1"/>
              <a:t>Clemensnäs</a:t>
            </a:r>
            <a:endParaRPr lang="en-US" sz="1700" dirty="0"/>
          </a:p>
          <a:p>
            <a:r>
              <a:rPr lang="en-US" sz="1700" dirty="0"/>
              <a:t>= 14 lag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C1E3A50F-63B3-7257-9D74-8DAD0827C5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89024" y="900555"/>
            <a:ext cx="2381255" cy="2381255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263E2330-DB20-81FF-14A0-0F961AC69D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352700" y="3589863"/>
            <a:ext cx="1053903" cy="239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066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E61F65E-1882-A08C-F800-7A86B138F7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" r="6579" b="1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9C753D9E-5DA1-F8B9-D918-BF9D336900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sv-SE" sz="6600">
                <a:solidFill>
                  <a:schemeClr val="bg1"/>
                </a:solidFill>
              </a:rPr>
              <a:t>Förmodad ekonomi </a:t>
            </a:r>
            <a:br>
              <a:rPr lang="sv-SE" sz="6600">
                <a:solidFill>
                  <a:schemeClr val="bg1"/>
                </a:solidFill>
              </a:rPr>
            </a:br>
            <a:r>
              <a:rPr lang="sv-SE" sz="6600">
                <a:solidFill>
                  <a:schemeClr val="bg1"/>
                </a:solidFill>
              </a:rPr>
              <a:t>CHC U16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398FCC2-103A-C83D-2DC6-8332F6405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Räknat efter bästa förmåga på hur J18 </a:t>
            </a:r>
            <a:r>
              <a:rPr lang="sv-SE" dirty="0" err="1">
                <a:solidFill>
                  <a:schemeClr val="bg1"/>
                </a:solidFill>
              </a:rPr>
              <a:t>reg</a:t>
            </a:r>
            <a:r>
              <a:rPr lang="sv-SE" dirty="0">
                <a:solidFill>
                  <a:schemeClr val="bg1"/>
                </a:solidFill>
              </a:rPr>
              <a:t> säsongen 25/26 sett ut samt hur U15 säsongen har sett ut.</a:t>
            </a:r>
          </a:p>
        </p:txBody>
      </p:sp>
      <p:sp>
        <p:nvSpPr>
          <p:cNvPr id="23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2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EB289AE3-8927-B884-EACD-F9C12DFE1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u="sng" dirty="0">
                <a:solidFill>
                  <a:srgbClr val="FFFFFF"/>
                </a:solidFill>
              </a:rPr>
              <a:t>Förklaringar till J18 </a:t>
            </a:r>
            <a:r>
              <a:rPr lang="sv-SE" sz="4000" u="sng" dirty="0" err="1">
                <a:solidFill>
                  <a:srgbClr val="FFFFFF"/>
                </a:solidFill>
              </a:rPr>
              <a:t>reg</a:t>
            </a:r>
            <a:r>
              <a:rPr lang="sv-SE" sz="4000" u="sng" dirty="0">
                <a:solidFill>
                  <a:srgbClr val="FFFFFF"/>
                </a:solidFill>
              </a:rPr>
              <a:t> säsongen 25/26</a:t>
            </a:r>
            <a:br>
              <a:rPr lang="sv-SE" sz="4000" u="sng" dirty="0">
                <a:solidFill>
                  <a:srgbClr val="FFFFFF"/>
                </a:solidFill>
              </a:rPr>
            </a:br>
            <a:endParaRPr lang="sv-SE" sz="4000" dirty="0">
              <a:solidFill>
                <a:srgbClr val="FFFFFF"/>
              </a:solidFill>
            </a:endParaRP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AA4A39C-5C2D-4923-9727-07123D00D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1900" b="1" dirty="0"/>
              <a:t>Deras seriespel som rimligtvis blir lik vårt serie och en förklaring till stora poster i budget:</a:t>
            </a:r>
          </a:p>
          <a:p>
            <a:r>
              <a:rPr lang="sv-SE" sz="1900" b="1" dirty="0"/>
              <a:t>12 lag </a:t>
            </a:r>
            <a:r>
              <a:rPr lang="sv-SE" sz="1900" dirty="0"/>
              <a:t>i serien på höstterminen (Björklöven, Modo, Skellefteå AIK, Timrå, Luleå, Vännäs, Östersund, Sundsvall, Sunderby, Örnsköldsvik, Piteå= enkelmöten), CHC Slutade på placering 8 på Ht25 och spelade alltså </a:t>
            </a:r>
            <a:r>
              <a:rPr lang="sv-SE" sz="1900" b="1" dirty="0"/>
              <a:t>fortsättningsserien</a:t>
            </a:r>
            <a:r>
              <a:rPr lang="sv-SE" sz="1900" dirty="0"/>
              <a:t> på vårterminen med </a:t>
            </a:r>
            <a:r>
              <a:rPr lang="sv-SE" sz="1900" b="1" dirty="0"/>
              <a:t>8 lag </a:t>
            </a:r>
            <a:r>
              <a:rPr lang="sv-SE" sz="1900" dirty="0"/>
              <a:t>(Vännäs, Sunderbyn, Sundsvall, Lejon, Örnsköldsvik, Umeå Hockey klubb, Piteå)</a:t>
            </a:r>
          </a:p>
          <a:p>
            <a:r>
              <a:rPr lang="sv-SE" sz="1900" dirty="0"/>
              <a:t> 3 hotellövernattningar; Möten mot Timrå och Ö-vik, Östersund och Sundsvall, Ö-vik och Sundsvall.</a:t>
            </a:r>
          </a:p>
          <a:p>
            <a:r>
              <a:rPr lang="sv-SE" sz="1900" dirty="0"/>
              <a:t>Sammanlagt 12 </a:t>
            </a:r>
            <a:r>
              <a:rPr lang="sv-SE" sz="1900" dirty="0" err="1"/>
              <a:t>st</a:t>
            </a:r>
            <a:r>
              <a:rPr lang="sv-SE" sz="1900" dirty="0"/>
              <a:t> bortamatcher under säsongen och 3 hotellövernattningar; där de spelare som spelade bortamatcherna delade på kostnaden för övernattningen via separata inbetalningar, ca 1500 kr/match. </a:t>
            </a:r>
          </a:p>
          <a:p>
            <a:r>
              <a:rPr lang="sv-SE" sz="1900" dirty="0"/>
              <a:t>Viktigt att tydliggöra att de körde minibussar för 2500 kr/buss (9 platser)*3= 7500 kr  till deras bortamatcher som ledare/medföljande föräldrar körde. </a:t>
            </a:r>
          </a:p>
        </p:txBody>
      </p:sp>
    </p:spTree>
    <p:extLst>
      <p:ext uri="{BB962C8B-B14F-4D97-AF65-F5344CB8AC3E}">
        <p14:creationId xmlns:p14="http://schemas.microsoft.com/office/powerpoint/2010/main" val="3947465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4282B8F-9671-4DBC-B21A-699AC796A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9688296" cy="1642969"/>
          </a:xfrm>
        </p:spPr>
        <p:txBody>
          <a:bodyPr anchor="b">
            <a:normAutofit/>
          </a:bodyPr>
          <a:lstStyle/>
          <a:p>
            <a:r>
              <a:rPr lang="sv-SE" sz="4000" dirty="0"/>
              <a:t>Visa deras budget bredvid ”min” budget.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5470A08-9D9A-CE8C-6E24-9D454992C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2418409"/>
            <a:ext cx="9688296" cy="34543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Växla till Excell!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Notera: 30 000 kr ska ”överlämnas till J18 i slutet av säsongen vilket jag lagt in på kostnader.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Har även lagt in 18 000 på intäkter då vi har med det från tidigare säsonger.</a:t>
            </a:r>
          </a:p>
          <a:p>
            <a:pPr marL="0" indent="0">
              <a:buNone/>
            </a:pPr>
            <a:r>
              <a:rPr lang="sv-SE" sz="2000" dirty="0"/>
              <a:t> </a:t>
            </a:r>
          </a:p>
          <a:p>
            <a:pPr marL="0" indent="0">
              <a:buNone/>
            </a:pPr>
            <a:r>
              <a:rPr lang="sv-SE" sz="2000" dirty="0"/>
              <a:t>MEN….det är helt omöjligt att egentligen räkna ut en budget fullt ut förrän vi vet hur serien kommer se ut, och hur många bortamatcher det blir.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21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D495F14B-753B-1147-AAD5-2E0D4F01A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10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Likheter mellan vårt U16 denna säsongen och J18 </a:t>
            </a:r>
            <a:r>
              <a:rPr lang="sv-SE" sz="4100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reg</a:t>
            </a:r>
            <a:r>
              <a:rPr lang="sv-SE" sz="410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förra säsongen:</a:t>
            </a:r>
            <a:endParaRPr lang="sv-SE" sz="4100" dirty="0">
              <a:solidFill>
                <a:srgbClr val="FFFFFF"/>
              </a:solidFill>
            </a:endParaRP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1C0F3B1-2133-E70E-4181-A35255B141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u="sng" dirty="0">
                <a:solidFill>
                  <a:srgbClr val="FFFFFF"/>
                </a:solidFill>
              </a:rPr>
              <a:t>U16</a:t>
            </a:r>
          </a:p>
          <a:p>
            <a:r>
              <a:rPr lang="sv-SE" sz="2400" dirty="0">
                <a:solidFill>
                  <a:srgbClr val="FFFFFF"/>
                </a:solidFill>
              </a:rPr>
              <a:t>23 spelare</a:t>
            </a:r>
          </a:p>
          <a:p>
            <a:r>
              <a:rPr lang="sv-SE" sz="2400" dirty="0">
                <a:solidFill>
                  <a:srgbClr val="FFFFFF"/>
                </a:solidFill>
              </a:rPr>
              <a:t>Sommarträningsavgift 1500 kr</a:t>
            </a:r>
          </a:p>
          <a:p>
            <a:r>
              <a:rPr lang="sv-SE" sz="2400" dirty="0">
                <a:solidFill>
                  <a:srgbClr val="FFFFFF"/>
                </a:solidFill>
              </a:rPr>
              <a:t>12, 14, 16 lag i serien, sedan fortsättningsserie ? </a:t>
            </a:r>
            <a:r>
              <a:rPr lang="sv-SE" sz="2400" dirty="0" err="1">
                <a:solidFill>
                  <a:srgbClr val="FFFFFF"/>
                </a:solidFill>
              </a:rPr>
              <a:t>st</a:t>
            </a:r>
            <a:r>
              <a:rPr lang="sv-SE" sz="2400" dirty="0">
                <a:solidFill>
                  <a:srgbClr val="FFFFFF"/>
                </a:solidFill>
              </a:rPr>
              <a:t> lag.</a:t>
            </a:r>
          </a:p>
          <a:p>
            <a:r>
              <a:rPr lang="sv-SE" sz="2400" dirty="0">
                <a:solidFill>
                  <a:srgbClr val="FFFFFF"/>
                </a:solidFill>
              </a:rPr>
              <a:t>1500 Kr spelare/spelare/bortamatch</a:t>
            </a:r>
          </a:p>
          <a:p>
            <a:r>
              <a:rPr lang="sv-SE" sz="2400" dirty="0">
                <a:solidFill>
                  <a:srgbClr val="FFFFFF"/>
                </a:solidFill>
              </a:rPr>
              <a:t>13 000 kr som deltagaravgift</a:t>
            </a:r>
          </a:p>
          <a:p>
            <a:pPr marL="0" indent="0">
              <a:buNone/>
            </a:pPr>
            <a:endParaRPr lang="sv-SE" sz="2400" dirty="0">
              <a:solidFill>
                <a:srgbClr val="FFFFFF"/>
              </a:solidFill>
            </a:endParaRPr>
          </a:p>
          <a:p>
            <a:endParaRPr lang="sv-SE" sz="24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sv-SE" sz="2400" u="sng" dirty="0">
              <a:solidFill>
                <a:srgbClr val="FFFFFF"/>
              </a:solidFill>
            </a:endParaRP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A896C531-4FC8-971D-79B5-C86A5628605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u="sng" dirty="0">
                <a:solidFill>
                  <a:srgbClr val="FFFFFF"/>
                </a:solidFill>
              </a:rPr>
              <a:t>J18 </a:t>
            </a:r>
            <a:r>
              <a:rPr lang="sv-SE" sz="2400" u="sng" dirty="0" err="1">
                <a:solidFill>
                  <a:srgbClr val="FFFFFF"/>
                </a:solidFill>
              </a:rPr>
              <a:t>reg</a:t>
            </a:r>
            <a:endParaRPr lang="sv-SE" sz="2400" u="sng" dirty="0">
              <a:solidFill>
                <a:srgbClr val="FFFFFF"/>
              </a:solidFill>
            </a:endParaRPr>
          </a:p>
          <a:p>
            <a:r>
              <a:rPr lang="sv-SE" sz="2400" dirty="0">
                <a:solidFill>
                  <a:srgbClr val="FFFFFF"/>
                </a:solidFill>
              </a:rPr>
              <a:t>23 spelare</a:t>
            </a:r>
          </a:p>
          <a:p>
            <a:r>
              <a:rPr lang="sv-SE" sz="2400" dirty="0">
                <a:solidFill>
                  <a:srgbClr val="FFFFFF"/>
                </a:solidFill>
              </a:rPr>
              <a:t>Sommarträningsavgift 2000 kr</a:t>
            </a:r>
          </a:p>
          <a:p>
            <a:r>
              <a:rPr lang="sv-SE" sz="2400" dirty="0">
                <a:solidFill>
                  <a:srgbClr val="FFFFFF"/>
                </a:solidFill>
              </a:rPr>
              <a:t>12 lag i serien HT (Enkelmöten) och fortsättningsserien 8 </a:t>
            </a:r>
            <a:r>
              <a:rPr lang="sv-SE" sz="2400" dirty="0" err="1">
                <a:solidFill>
                  <a:srgbClr val="FFFFFF"/>
                </a:solidFill>
              </a:rPr>
              <a:t>st</a:t>
            </a:r>
            <a:r>
              <a:rPr lang="sv-SE" sz="2400" dirty="0">
                <a:solidFill>
                  <a:srgbClr val="FFFFFF"/>
                </a:solidFill>
              </a:rPr>
              <a:t> VT (dubbelmöten) gav ca 12 bortamatcher som kostade pengar.</a:t>
            </a:r>
          </a:p>
          <a:p>
            <a:r>
              <a:rPr lang="sv-SE" sz="2400" dirty="0">
                <a:solidFill>
                  <a:srgbClr val="FFFFFF"/>
                </a:solidFill>
              </a:rPr>
              <a:t>Ca 1500 kr/spelare/bortamatch</a:t>
            </a:r>
          </a:p>
          <a:p>
            <a:r>
              <a:rPr lang="sv-SE" sz="2400" dirty="0">
                <a:solidFill>
                  <a:srgbClr val="FFFFFF"/>
                </a:solidFill>
              </a:rPr>
              <a:t>13 000 kr som deltagaravgift </a:t>
            </a:r>
          </a:p>
          <a:p>
            <a:pPr marL="0" indent="0">
              <a:buNone/>
            </a:pPr>
            <a:endParaRPr lang="sv-SE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802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7BBE700-842F-C758-7CFC-62C85A11A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Sammanfattningsvis ekonomi per spelare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AB9EC6-3AEE-67ED-76EA-7071821E7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 err="1"/>
              <a:t>Deltagaravg</a:t>
            </a:r>
            <a:r>
              <a:rPr lang="sv-SE" sz="2000" dirty="0"/>
              <a:t>: 13 000:-</a:t>
            </a:r>
          </a:p>
          <a:p>
            <a:r>
              <a:rPr lang="sv-SE" sz="2000" dirty="0"/>
              <a:t>Medlemsavgift: enskilt 300:- eller familjemedlemskap 550 kr</a:t>
            </a:r>
          </a:p>
          <a:p>
            <a:r>
              <a:rPr lang="sv-SE" sz="2000" dirty="0"/>
              <a:t>Juniorstöd 150:-    - Går till att stötta juniorlagen.</a:t>
            </a:r>
          </a:p>
          <a:p>
            <a:r>
              <a:rPr lang="sv-SE" sz="2000" dirty="0"/>
              <a:t>1500 kr/hotellövernattning vid bortamatch.</a:t>
            </a:r>
          </a:p>
          <a:p>
            <a:r>
              <a:rPr lang="sv-SE" sz="2000" dirty="0"/>
              <a:t>Medverka vid eventuella </a:t>
            </a:r>
            <a:r>
              <a:rPr lang="sv-SE" sz="2000" dirty="0" err="1"/>
              <a:t>lagjobb</a:t>
            </a:r>
            <a:r>
              <a:rPr lang="sv-SE" sz="2000" dirty="0"/>
              <a:t> och sälj bra vid våra försäljningstillfällen.</a:t>
            </a:r>
          </a:p>
          <a:p>
            <a:pPr marL="0" indent="0">
              <a:buNone/>
            </a:pPr>
            <a:r>
              <a:rPr lang="sv-SE" sz="2000" u="sng" dirty="0"/>
              <a:t>Övrigt:</a:t>
            </a:r>
          </a:p>
          <a:p>
            <a:r>
              <a:rPr lang="sv-SE" sz="2000" dirty="0"/>
              <a:t>Mer än gärna fixa sponsorer till laget. Tex en bortaresa.</a:t>
            </a:r>
          </a:p>
          <a:p>
            <a:r>
              <a:rPr lang="sv-SE" sz="2000" dirty="0"/>
              <a:t>Kontakta Camilla vid kännedom om </a:t>
            </a:r>
            <a:r>
              <a:rPr lang="sv-SE" sz="2000" dirty="0" err="1"/>
              <a:t>ev</a:t>
            </a:r>
            <a:r>
              <a:rPr lang="sv-SE" sz="2000" dirty="0"/>
              <a:t> </a:t>
            </a:r>
            <a:r>
              <a:rPr lang="sv-SE" sz="2000" dirty="0" err="1"/>
              <a:t>lagjobb</a:t>
            </a:r>
            <a:r>
              <a:rPr lang="sv-SE" sz="2000" dirty="0"/>
              <a:t>.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791731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A299DE-CC45-CA0D-BE4E-AF3DABAF9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08E836-F5EF-6E33-9061-91CE96E2B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sz="7200" b="1" dirty="0">
                <a:solidFill>
                  <a:schemeClr val="bg1"/>
                </a:solidFill>
              </a:rPr>
              <a:t>Nytt föräldramöte i augusti</a:t>
            </a:r>
          </a:p>
        </p:txBody>
      </p:sp>
    </p:spTree>
    <p:extLst>
      <p:ext uri="{BB962C8B-B14F-4D97-AF65-F5344CB8AC3E}">
        <p14:creationId xmlns:p14="http://schemas.microsoft.com/office/powerpoint/2010/main" val="3463759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0FD202-4D02-0779-BAFA-0722EE3E7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7056DA-FD43-23E2-6F33-010AB32D0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314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sz="8000" b="1" dirty="0">
                <a:solidFill>
                  <a:schemeClr val="bg1"/>
                </a:solidFill>
              </a:rPr>
              <a:t>Frågor?</a:t>
            </a:r>
          </a:p>
        </p:txBody>
      </p:sp>
    </p:spTree>
    <p:extLst>
      <p:ext uri="{BB962C8B-B14F-4D97-AF65-F5344CB8AC3E}">
        <p14:creationId xmlns:p14="http://schemas.microsoft.com/office/powerpoint/2010/main" val="518315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807</Words>
  <Application>Microsoft Office PowerPoint</Application>
  <PresentationFormat>Bredbild</PresentationFormat>
  <Paragraphs>129</Paragraphs>
  <Slides>19</Slides>
  <Notes>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Calibri Light</vt:lpstr>
      <vt:lpstr>Office-tema</vt:lpstr>
      <vt:lpstr>1_Office-tema</vt:lpstr>
      <vt:lpstr>PowerPoint-presentation</vt:lpstr>
      <vt:lpstr>Agenda</vt:lpstr>
      <vt:lpstr>Träningsupplägg försäsong</vt:lpstr>
      <vt:lpstr>Träningsupplägg försäsong</vt:lpstr>
      <vt:lpstr>Träningsupplägg försäsong</vt:lpstr>
      <vt:lpstr>Fystränare i sommar</vt:lpstr>
      <vt:lpstr>Serieupplägg 2026/2027</vt:lpstr>
      <vt:lpstr>U16P Region Norr 2026-2027</vt:lpstr>
      <vt:lpstr>U16P Region Norr 2026-2027</vt:lpstr>
      <vt:lpstr>U16P Region Norr 2026-2027</vt:lpstr>
      <vt:lpstr>Läs mer här:</vt:lpstr>
      <vt:lpstr>Förväntade lag som också kan komma att spela U16 reg:</vt:lpstr>
      <vt:lpstr>Förmodad ekonomi  CHC U16</vt:lpstr>
      <vt:lpstr>Förklaringar till J18 reg säsongen 25/26 </vt:lpstr>
      <vt:lpstr>Visa deras budget bredvid ”min” budget.</vt:lpstr>
      <vt:lpstr>Likheter mellan vårt U16 denna säsongen och J18 reg förra säsongen:</vt:lpstr>
      <vt:lpstr>Sammanfattningsvis ekonomi per spelare</vt:lpstr>
      <vt:lpstr>Nytt föräldramöte i augusti</vt:lpstr>
      <vt:lpstr>Frågor?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Clemensnäs HC U14</dc:title>
  <dc:creator>Jesper Öman</dc:creator>
  <cp:lastModifiedBy>Jesper Öman</cp:lastModifiedBy>
  <cp:revision>2</cp:revision>
  <dcterms:created xsi:type="dcterms:W3CDTF">2024-04-10T13:55:12Z</dcterms:created>
  <dcterms:modified xsi:type="dcterms:W3CDTF">2026-05-08T07:28:00Z</dcterms:modified>
</cp:coreProperties>
</file>