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6" r:id="rId1"/>
  </p:sldMasterIdLst>
  <p:notesMasterIdLst>
    <p:notesMasterId r:id="rId6"/>
  </p:notesMasterIdLst>
  <p:sldIdLst>
    <p:sldId id="257" r:id="rId2"/>
    <p:sldId id="258" r:id="rId3"/>
    <p:sldId id="259" r:id="rId4"/>
    <p:sldId id="260" r:id="rId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3" d="100"/>
          <a:sy n="73" d="100"/>
        </p:scale>
        <p:origin x="52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13DE83-552E-4399-AF41-F997354F70AD}" type="datetimeFigureOut">
              <a:rPr lang="sv-SE" smtClean="0"/>
              <a:pPr/>
              <a:t>2016-09-05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25C6D5-272A-42B7-A551-41DE321BAECC}" type="slidenum">
              <a:rPr lang="sv-SE" smtClean="0"/>
              <a:pPr/>
              <a:t>‹#›</a:t>
            </a:fld>
            <a:endParaRPr lang="sv-SE"/>
          </a:p>
        </p:txBody>
      </p:sp>
    </p:spTree>
    <p:extLst>
      <p:ext uri="{BB962C8B-B14F-4D97-AF65-F5344CB8AC3E}">
        <p14:creationId xmlns:p14="http://schemas.microsoft.com/office/powerpoint/2010/main" val="2089743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3A25C6D5-272A-42B7-A551-41DE321BAECC}" type="slidenum">
              <a:rPr lang="sv-SE" smtClean="0"/>
              <a:pPr/>
              <a:t>1</a:t>
            </a:fld>
            <a:endParaRPr lang="sv-SE"/>
          </a:p>
        </p:txBody>
      </p:sp>
    </p:spTree>
    <p:extLst>
      <p:ext uri="{BB962C8B-B14F-4D97-AF65-F5344CB8AC3E}">
        <p14:creationId xmlns:p14="http://schemas.microsoft.com/office/powerpoint/2010/main" val="1660042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sv-SE" smtClean="0"/>
              <a:t>Klicka här för att ändra format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4B3E9C7-50FA-4208-959C-FC375A7F87CE}"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3825755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106643FE-267C-4DC1-90D6-F77E85B20F32}"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1947692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sv-SE" smtClean="0"/>
              <a:t>Klicka här för att ändra format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6199AA3B-A2B5-4555-A716-1D715A303B00}"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46244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226B7C23-13BC-4E29-BD0E-B81FA7F90BE3}" type="datetime1">
              <a:rPr lang="sv-SE" smtClean="0"/>
              <a:pPr/>
              <a:t>2016-09-05</a:t>
            </a:fld>
            <a:endParaRPr lang="sv-SE"/>
          </a:p>
        </p:txBody>
      </p:sp>
      <p:sp>
        <p:nvSpPr>
          <p:cNvPr id="6" name="Footer Placeholder 5"/>
          <p:cNvSpPr>
            <a:spLocks noGrp="1"/>
          </p:cNvSpPr>
          <p:nvPr>
            <p:ph type="ftr" sz="quarter" idx="11"/>
          </p:nvPr>
        </p:nvSpPr>
        <p:spPr/>
        <p:txBody>
          <a:bodyPr/>
          <a:lstStyle/>
          <a:p>
            <a:r>
              <a:rPr lang="sv-SE" smtClean="0"/>
              <a:t>8.4.2vhk/ungdom/usmorganisation</a:t>
            </a:r>
            <a:endParaRPr lang="sv-SE"/>
          </a:p>
        </p:txBody>
      </p:sp>
      <p:sp>
        <p:nvSpPr>
          <p:cNvPr id="7" name="Slide Number Placeholder 6"/>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4215278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smtClean="0"/>
              <a:t>Klicka här för att ändra format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6C6BE603-C9EA-4E20-B8FA-02C307DFAC64}" type="datetime1">
              <a:rPr lang="sv-SE" smtClean="0"/>
              <a:pPr/>
              <a:t>2016-09-05</a:t>
            </a:fld>
            <a:endParaRPr lang="sv-SE"/>
          </a:p>
        </p:txBody>
      </p:sp>
      <p:sp>
        <p:nvSpPr>
          <p:cNvPr id="8" name="Footer Placeholder 7"/>
          <p:cNvSpPr>
            <a:spLocks noGrp="1"/>
          </p:cNvSpPr>
          <p:nvPr>
            <p:ph type="ftr" sz="quarter" idx="11"/>
          </p:nvPr>
        </p:nvSpPr>
        <p:spPr/>
        <p:txBody>
          <a:bodyPr/>
          <a:lstStyle/>
          <a:p>
            <a:r>
              <a:rPr lang="sv-SE" smtClean="0"/>
              <a:t>8.4.2vhk/ungdom/usmorganisation</a:t>
            </a:r>
            <a:endParaRPr lang="sv-SE"/>
          </a:p>
        </p:txBody>
      </p:sp>
      <p:sp>
        <p:nvSpPr>
          <p:cNvPr id="9" name="Slide Number Placeholder 8"/>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1108965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1FF86925-0383-45AF-B016-BECD089025FD}" type="datetime1">
              <a:rPr lang="sv-SE" smtClean="0"/>
              <a:pPr/>
              <a:t>2016-09-05</a:t>
            </a:fld>
            <a:endParaRPr lang="sv-SE"/>
          </a:p>
        </p:txBody>
      </p:sp>
      <p:sp>
        <p:nvSpPr>
          <p:cNvPr id="4" name="Footer Placeholder 3"/>
          <p:cNvSpPr>
            <a:spLocks noGrp="1"/>
          </p:cNvSpPr>
          <p:nvPr>
            <p:ph type="ftr" sz="quarter" idx="11"/>
          </p:nvPr>
        </p:nvSpPr>
        <p:spPr/>
        <p:txBody>
          <a:bodyPr/>
          <a:lstStyle/>
          <a:p>
            <a:r>
              <a:rPr lang="sv-SE" smtClean="0"/>
              <a:t>8.4.2vhk/ungdom/usmorganisation</a:t>
            </a:r>
            <a:endParaRPr lang="sv-SE"/>
          </a:p>
        </p:txBody>
      </p:sp>
      <p:sp>
        <p:nvSpPr>
          <p:cNvPr id="5" name="Slide Number Placeholder 4"/>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287089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ECE06-32F7-401C-91B9-83315F17D62E}" type="datetime1">
              <a:rPr lang="sv-SE" smtClean="0"/>
              <a:pPr/>
              <a:t>2016-09-05</a:t>
            </a:fld>
            <a:endParaRPr lang="sv-SE"/>
          </a:p>
        </p:txBody>
      </p:sp>
      <p:sp>
        <p:nvSpPr>
          <p:cNvPr id="3" name="Footer Placeholder 2"/>
          <p:cNvSpPr>
            <a:spLocks noGrp="1"/>
          </p:cNvSpPr>
          <p:nvPr>
            <p:ph type="ftr" sz="quarter" idx="11"/>
          </p:nvPr>
        </p:nvSpPr>
        <p:spPr/>
        <p:txBody>
          <a:bodyPr/>
          <a:lstStyle/>
          <a:p>
            <a:r>
              <a:rPr lang="sv-SE" smtClean="0"/>
              <a:t>8.4.2vhk/ungdom/usmorganisation</a:t>
            </a:r>
            <a:endParaRPr lang="sv-SE"/>
          </a:p>
        </p:txBody>
      </p:sp>
      <p:sp>
        <p:nvSpPr>
          <p:cNvPr id="4" name="Slide Number Placeholder 3"/>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3404751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sv-SE" smtClean="0"/>
              <a:t>Klicka här för att ändra format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6F560D52-8832-4E50-99B5-945151C4AE3B}" type="datetime1">
              <a:rPr lang="sv-SE" smtClean="0"/>
              <a:pPr/>
              <a:t>2016-09-05</a:t>
            </a:fld>
            <a:endParaRPr lang="sv-SE"/>
          </a:p>
        </p:txBody>
      </p:sp>
      <p:sp>
        <p:nvSpPr>
          <p:cNvPr id="6" name="Footer Placeholder 5"/>
          <p:cNvSpPr>
            <a:spLocks noGrp="1"/>
          </p:cNvSpPr>
          <p:nvPr>
            <p:ph type="ftr" sz="quarter" idx="11"/>
          </p:nvPr>
        </p:nvSpPr>
        <p:spPr/>
        <p:txBody>
          <a:bodyPr/>
          <a:lstStyle/>
          <a:p>
            <a:r>
              <a:rPr lang="sv-SE" smtClean="0"/>
              <a:t>8.4.2vhk/ungdom/usmorganisation</a:t>
            </a:r>
            <a:endParaRPr lang="sv-SE"/>
          </a:p>
        </p:txBody>
      </p:sp>
      <p:sp>
        <p:nvSpPr>
          <p:cNvPr id="7" name="Slide Number Placeholder 6"/>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190205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smtClean="0"/>
              <a:t>Klicka på ikonen för att lägga till en bild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7F14435D-5F87-4407-BF93-817814C9DCAF}" type="datetime1">
              <a:rPr lang="sv-SE" smtClean="0"/>
              <a:pPr/>
              <a:t>2016-09-05</a:t>
            </a:fld>
            <a:endParaRPr lang="sv-SE"/>
          </a:p>
        </p:txBody>
      </p:sp>
      <p:sp>
        <p:nvSpPr>
          <p:cNvPr id="6" name="Footer Placeholder 5"/>
          <p:cNvSpPr>
            <a:spLocks noGrp="1"/>
          </p:cNvSpPr>
          <p:nvPr>
            <p:ph type="ftr" sz="quarter" idx="11"/>
          </p:nvPr>
        </p:nvSpPr>
        <p:spPr/>
        <p:txBody>
          <a:bodyPr/>
          <a:lstStyle/>
          <a:p>
            <a:r>
              <a:rPr lang="sv-SE" smtClean="0"/>
              <a:t>8.4.2vhk/ungdom/usmorganisation</a:t>
            </a:r>
            <a:endParaRPr lang="sv-SE"/>
          </a:p>
        </p:txBody>
      </p:sp>
      <p:sp>
        <p:nvSpPr>
          <p:cNvPr id="7" name="Slide Number Placeholder 6"/>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3751189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sv-SE" smtClean="0"/>
              <a:t>Klicka här för att ändra format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188623A5-E632-4F88-B4EB-03CB614A858F}"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18251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v-SE" smtClean="0"/>
              <a:t>Klicka här för att ändra format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smtClean="0"/>
              <a:t>Klicka här för att ändra format på bakgrundstexten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12FCB1C-1273-4BEE-A8C7-7F8C6C6B8D85}"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70496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sv-SE" smtClean="0"/>
              <a:t>Klicka här för att ändra format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D0119000-891B-42D3-8B60-1B97AAD928A5}"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3522061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v-SE" smtClean="0"/>
              <a:t>Klicka här för att ändra format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smtClean="0"/>
              <a:t>Klicka här för att ändra format på bakgrundstexten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A74269AD-431C-48B4-9E8D-A7C130D1FCCA}"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05634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sv-SE" smtClean="0"/>
              <a:t>Klicka här för att ändra format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smtClean="0"/>
              <a:t>Klicka här för att ändra format på bakgrundstexten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C3F09BD1-94E9-45A1-94BD-AA2F5EF31B9C}"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2380370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AF1E3D6D-B7ED-4B3C-82BD-959D1739FB04}"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1510397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BCC9EC2-144F-4F4B-8B24-2B1E3C92E0EA}" type="datetime1">
              <a:rPr lang="sv-SE" smtClean="0"/>
              <a:pPr/>
              <a:t>2016-09-05</a:t>
            </a:fld>
            <a:endParaRPr lang="sv-SE"/>
          </a:p>
        </p:txBody>
      </p:sp>
      <p:sp>
        <p:nvSpPr>
          <p:cNvPr id="5" name="Footer Placeholder 4"/>
          <p:cNvSpPr>
            <a:spLocks noGrp="1"/>
          </p:cNvSpPr>
          <p:nvPr>
            <p:ph type="ftr" sz="quarter" idx="11"/>
          </p:nvPr>
        </p:nvSpPr>
        <p:spPr/>
        <p:txBody>
          <a:bodyPr/>
          <a:lstStyle/>
          <a:p>
            <a:r>
              <a:rPr lang="sv-SE" smtClean="0"/>
              <a:t>8.4.2vhk/ungdom/usmorganisation</a:t>
            </a:r>
            <a:endParaRPr lang="sv-SE"/>
          </a:p>
        </p:txBody>
      </p:sp>
      <p:sp>
        <p:nvSpPr>
          <p:cNvPr id="6" name="Slide Number Placeholder 5"/>
          <p:cNvSpPr>
            <a:spLocks noGrp="1"/>
          </p:cNvSpPr>
          <p:nvPr>
            <p:ph type="sldNum" sz="quarter" idx="12"/>
          </p:nvPr>
        </p:nvSpPr>
        <p:spPr/>
        <p:txBody>
          <a:bodyPr/>
          <a:lstStyle/>
          <a:p>
            <a:fld id="{8BE978E8-6B68-481C-8562-2C318FDB7254}" type="slidenum">
              <a:rPr lang="sv-SE" smtClean="0"/>
              <a:pPr/>
              <a:t>‹#›</a:t>
            </a:fld>
            <a:endParaRPr lang="sv-SE"/>
          </a:p>
        </p:txBody>
      </p:sp>
    </p:spTree>
    <p:extLst>
      <p:ext uri="{BB962C8B-B14F-4D97-AF65-F5344CB8AC3E}">
        <p14:creationId xmlns:p14="http://schemas.microsoft.com/office/powerpoint/2010/main" val="1602287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8309473-DA29-4BC5-BD58-235CA6423666}" type="datetime1">
              <a:rPr lang="sv-SE" smtClean="0"/>
              <a:pPr/>
              <a:t>2016-09-05</a:t>
            </a:fld>
            <a:endParaRPr lang="sv-S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sv-SE" smtClean="0"/>
              <a:t>8.4.2vhk/ungdom/usmorganisation</a:t>
            </a:r>
            <a:endParaRPr lang="sv-S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BE978E8-6B68-481C-8562-2C318FDB7254}" type="slidenum">
              <a:rPr lang="sv-SE" smtClean="0"/>
              <a:pPr/>
              <a:t>‹#›</a:t>
            </a:fld>
            <a:endParaRPr lang="sv-SE"/>
          </a:p>
        </p:txBody>
      </p:sp>
    </p:spTree>
    <p:extLst>
      <p:ext uri="{BB962C8B-B14F-4D97-AF65-F5344CB8AC3E}">
        <p14:creationId xmlns:p14="http://schemas.microsoft.com/office/powerpoint/2010/main" val="1911937027"/>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svenskhandboll.se/imagevaultfiles/id_18203/cf_31/usm_16-17_t-vlingsreglemente.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venskhandboll.se/imagevaultfiles/id_18203/cf_31/usm_16-17_t-vlingsreglemente.pdf" TargetMode="External"/><Relationship Id="rId2" Type="http://schemas.openxmlformats.org/officeDocument/2006/relationships/hyperlink" Target="http://213.180.74.118/admin/fairplay.aspx" TargetMode="Externa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hyperlink" Target="mailto:nicklas.brunlof@handboll.rf.se" TargetMode="External"/><Relationship Id="rId4" Type="http://schemas.openxmlformats.org/officeDocument/2006/relationships/hyperlink" Target="http://www.svenskhandboll.se/USM/Tranarlicen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nicklas.brunlof@handboll.rf.se" TargetMode="External"/><Relationship Id="rId2" Type="http://schemas.openxmlformats.org/officeDocument/2006/relationships/hyperlink" Target="mailto:ralf.lundberg@handboll.rf.se"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838200" y="149973"/>
            <a:ext cx="10515600" cy="495486"/>
          </a:xfrm>
        </p:spPr>
        <p:txBody>
          <a:bodyPr>
            <a:normAutofit fontScale="90000"/>
          </a:bodyPr>
          <a:lstStyle/>
          <a:p>
            <a:pPr algn="ctr"/>
            <a:r>
              <a:rPr lang="sv-SE" sz="3600" b="1" dirty="0" smtClean="0"/>
              <a:t>Checklista för tävlingsledare USM</a:t>
            </a:r>
            <a:endParaRPr lang="sv-SE" sz="3600" b="1" dirty="0"/>
          </a:p>
        </p:txBody>
      </p:sp>
      <p:sp>
        <p:nvSpPr>
          <p:cNvPr id="4" name="Rectangle 1"/>
          <p:cNvSpPr>
            <a:spLocks noGrp="1" noChangeArrowheads="1"/>
          </p:cNvSpPr>
          <p:nvPr>
            <p:ph idx="1"/>
          </p:nvPr>
        </p:nvSpPr>
        <p:spPr bwMode="auto">
          <a:xfrm>
            <a:off x="537883" y="369452"/>
            <a:ext cx="10940526" cy="6463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00050" lvl="1" indent="0" defTabSz="914400" fontAlgn="base">
              <a:spcBef>
                <a:spcPct val="0"/>
              </a:spcBef>
              <a:spcAft>
                <a:spcPct val="0"/>
              </a:spcAft>
              <a:buClrTx/>
              <a:buSzTx/>
              <a:buFontTx/>
              <a:buNone/>
            </a:pPr>
            <a:r>
              <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Kansli</a:t>
            </a:r>
            <a:endParaRPr kumimoji="0" lang="en-US"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endParaRP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Hänvisar lagen övernattningsmöjligheter</a:t>
            </a:r>
            <a:r>
              <a:rPr kumimoji="0" lang="sv-SE" altLang="sv-SE" sz="1200" b="0" i="0" u="none" strike="noStrike" cap="none" normalizeH="0" dirty="0" smtClean="0">
                <a:ln>
                  <a:noFill/>
                </a:ln>
                <a:effectLst/>
                <a:latin typeface="Verdana" panose="020B0604030504040204" pitchFamily="34" charset="0"/>
                <a:ea typeface="Verdana" panose="020B0604030504040204" pitchFamily="34" charset="0"/>
                <a:cs typeface="Verdana" panose="020B0604030504040204" pitchFamily="34" charset="0"/>
              </a:rPr>
              <a:t> i närheten av Vinslöv</a:t>
            </a: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 </a:t>
            </a: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Beställer matchens lirar tröjor</a:t>
            </a: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Skickar inbjudan till lagen</a:t>
            </a: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Bokar upp hallen med kommunen</a:t>
            </a: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Erbjuder mat</a:t>
            </a:r>
            <a:r>
              <a:rPr kumimoji="0" lang="sv-SE" altLang="sv-SE" sz="1200" b="0" i="0" u="none" strike="noStrike" cap="none" normalizeH="0" dirty="0" smtClean="0">
                <a:ln>
                  <a:noFill/>
                </a:ln>
                <a:effectLst/>
                <a:latin typeface="Verdana" panose="020B0604030504040204" pitchFamily="34" charset="0"/>
                <a:ea typeface="Verdana" panose="020B0604030504040204" pitchFamily="34" charset="0"/>
                <a:cs typeface="Verdana" panose="020B0604030504040204" pitchFamily="34" charset="0"/>
              </a:rPr>
              <a:t> under helgen till gästande lag. Detta erbjuds i inbjudan för lagen att beställa</a:t>
            </a: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a:t>
            </a:r>
          </a:p>
          <a:p>
            <a:pPr fontAlgn="base">
              <a:lnSpc>
                <a:spcPct val="100000"/>
              </a:lnSpc>
              <a:spcBef>
                <a:spcPct val="0"/>
              </a:spcBef>
              <a:spcAft>
                <a:spcPct val="0"/>
              </a:spcAft>
              <a:buFont typeface="Wingdings" panose="05000000000000000000" pitchFamily="2" charset="2"/>
              <a:buChar char="§"/>
            </a:pPr>
            <a:r>
              <a:rPr kumimoji="0" lang="sv-SE" altLang="sv-SE" sz="1200" i="0"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Tillsätter matchfunktionärer som domare och sekretariat.</a:t>
            </a:r>
          </a:p>
          <a:p>
            <a:pPr fontAlgn="base">
              <a:lnSpc>
                <a:spcPct val="100000"/>
              </a:lnSpc>
              <a:spcBef>
                <a:spcPct val="0"/>
              </a:spcBef>
              <a:spcAft>
                <a:spcPct val="0"/>
              </a:spcAft>
              <a:buFont typeface="Wingdings" panose="05000000000000000000" pitchFamily="2" charset="2"/>
              <a:buChar char="§"/>
            </a:pPr>
            <a:r>
              <a:rPr lang="sv-SE" altLang="sv-SE" sz="1200" dirty="0" smtClean="0">
                <a:latin typeface="Verdana" panose="020B0604030504040204" pitchFamily="34" charset="0"/>
                <a:ea typeface="Verdana" panose="020B0604030504040204" pitchFamily="34" charset="0"/>
                <a:cs typeface="Verdana" panose="020B0604030504040204" pitchFamily="34" charset="0"/>
              </a:rPr>
              <a:t>Producerar programblad inför helgen med laguppställningar enligt USM Mall.</a:t>
            </a:r>
          </a:p>
          <a:p>
            <a:pPr fontAlgn="base">
              <a:lnSpc>
                <a:spcPct val="100000"/>
              </a:lnSpc>
              <a:spcBef>
                <a:spcPct val="0"/>
              </a:spcBef>
              <a:spcAft>
                <a:spcPct val="0"/>
              </a:spcAft>
              <a:buFont typeface="Wingdings" panose="05000000000000000000" pitchFamily="2" charset="2"/>
              <a:buChar char="§"/>
            </a:pPr>
            <a:r>
              <a:rPr kumimoji="0" lang="sv-SE" altLang="sv-SE" sz="1200" i="0"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Kontaktar matchspeaker för</a:t>
            </a:r>
            <a:r>
              <a:rPr kumimoji="0" lang="sv-SE" altLang="sv-SE" sz="1200" i="0" strike="noStrike" cap="none" normalizeH="0" dirty="0" smtClean="0">
                <a:ln>
                  <a:noFill/>
                </a:ln>
                <a:effectLst/>
                <a:latin typeface="Verdana" panose="020B0604030504040204" pitchFamily="34" charset="0"/>
                <a:ea typeface="Verdana" panose="020B0604030504040204" pitchFamily="34" charset="0"/>
                <a:cs typeface="Verdana" panose="020B0604030504040204" pitchFamily="34" charset="0"/>
              </a:rPr>
              <a:t> evenemanget.</a:t>
            </a:r>
          </a:p>
          <a:p>
            <a:pPr fontAlgn="base">
              <a:lnSpc>
                <a:spcPct val="100000"/>
              </a:lnSpc>
              <a:spcBef>
                <a:spcPct val="0"/>
              </a:spcBef>
              <a:spcAft>
                <a:spcPct val="0"/>
              </a:spcAft>
              <a:buFont typeface="Wingdings" panose="05000000000000000000" pitchFamily="2" charset="2"/>
              <a:buChar char="§"/>
            </a:pPr>
            <a:r>
              <a:rPr lang="sv-SE" altLang="sv-SE" sz="1200" dirty="0" smtClean="0">
                <a:latin typeface="Verdana" panose="020B0604030504040204" pitchFamily="34" charset="0"/>
                <a:ea typeface="Verdana" panose="020B0604030504040204" pitchFamily="34" charset="0"/>
                <a:cs typeface="Verdana" panose="020B0604030504040204" pitchFamily="34" charset="0"/>
              </a:rPr>
              <a:t>Bifogar i inbjudan om de förberedelser som lagen skall göra för liverapportering i live </a:t>
            </a:r>
            <a:r>
              <a:rPr lang="sv-SE" altLang="sv-SE" sz="1200" dirty="0" smtClean="0">
                <a:latin typeface="Verdana" panose="020B0604030504040204" pitchFamily="34" charset="0"/>
                <a:ea typeface="Verdana" panose="020B0604030504040204" pitchFamily="34" charset="0"/>
                <a:cs typeface="Verdana" panose="020B0604030504040204" pitchFamily="34" charset="0"/>
              </a:rPr>
              <a:t>score med hjälp av EMP</a:t>
            </a:r>
            <a:endParaRPr kumimoji="0" lang="sv-SE" altLang="sv-SE" sz="1200" i="0"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endParaRPr>
          </a:p>
          <a:p>
            <a:pPr marL="400050" lvl="1" indent="0" defTabSz="914400" fontAlgn="base">
              <a:spcBef>
                <a:spcPct val="0"/>
              </a:spcBef>
              <a:spcAft>
                <a:spcPct val="0"/>
              </a:spcAft>
              <a:buClrTx/>
              <a:buSzTx/>
              <a:buNone/>
            </a:pPr>
            <a:endPar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endParaRPr>
          </a:p>
          <a:p>
            <a:pPr marL="400050" lvl="1" indent="0" defTabSz="914400" fontAlgn="base">
              <a:spcBef>
                <a:spcPct val="0"/>
              </a:spcBef>
              <a:spcAft>
                <a:spcPct val="0"/>
              </a:spcAft>
              <a:buClrTx/>
              <a:buSzTx/>
              <a:buNone/>
            </a:pPr>
            <a:r>
              <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Arrangerande lag – Laget som spelar USM med hjälp av </a:t>
            </a:r>
            <a:r>
              <a:rPr lang="sv-SE" altLang="sv-SE" sz="1400" b="1" u="sng" dirty="0" smtClean="0">
                <a:latin typeface="Verdana" panose="020B0604030504040204" pitchFamily="34" charset="0"/>
                <a:ea typeface="Verdana" panose="020B0604030504040204" pitchFamily="34" charset="0"/>
                <a:cs typeface="Verdana" panose="020B0604030504040204" pitchFamily="34" charset="0"/>
              </a:rPr>
              <a:t>åldersgruppen </a:t>
            </a:r>
            <a:r>
              <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under spelande lag</a:t>
            </a: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Bemannar kiosk och ev. grill  </a:t>
            </a:r>
          </a:p>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Tillsätter tävlingsledare</a:t>
            </a:r>
          </a:p>
          <a:p>
            <a:pPr fontAlgn="base">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Kollar av att omklädningsrum, toaletter och läktare är städat och iordningställda.</a:t>
            </a:r>
          </a:p>
          <a:p>
            <a:pPr marL="400050" lvl="1" indent="0" eaLnBrk="0" fontAlgn="base" hangingPunct="0">
              <a:spcBef>
                <a:spcPct val="0"/>
              </a:spcBef>
              <a:spcAft>
                <a:spcPct val="0"/>
              </a:spcAft>
              <a:buNone/>
            </a:pPr>
            <a:endPar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endParaRPr>
          </a:p>
          <a:p>
            <a:pPr marL="400050" lvl="1" indent="0" eaLnBrk="0" fontAlgn="base" hangingPunct="0">
              <a:spcBef>
                <a:spcPct val="0"/>
              </a:spcBef>
              <a:spcAft>
                <a:spcPct val="0"/>
              </a:spcAft>
              <a:buNone/>
            </a:pPr>
            <a:r>
              <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Tävlingsledare:</a:t>
            </a:r>
          </a:p>
          <a:p>
            <a:pPr fontAlgn="base">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Välkomnar lagen vid ankomst och talar om var de kan vända sig vid problem.</a:t>
            </a:r>
          </a:p>
          <a:p>
            <a:pPr fontAlgn="base">
              <a:spcBef>
                <a:spcPct val="0"/>
              </a:spcBef>
              <a:spcAft>
                <a:spcPct val="0"/>
              </a:spcAft>
              <a:buFont typeface="Wingdings" panose="05000000000000000000" pitchFamily="2" charset="2"/>
              <a:buChar char="§"/>
            </a:pPr>
            <a:r>
              <a:rPr lang="sv-SE" altLang="sv-SE" sz="1200" dirty="0">
                <a:latin typeface="Verdana" panose="020B0604030504040204" pitchFamily="34" charset="0"/>
                <a:ea typeface="Verdana" panose="020B0604030504040204" pitchFamily="34" charset="0"/>
                <a:cs typeface="Verdana" panose="020B0604030504040204" pitchFamily="34" charset="0"/>
              </a:rPr>
              <a:t>Kontrollerar om och hur liverapportering </a:t>
            </a:r>
            <a:r>
              <a:rPr lang="sv-SE" altLang="sv-SE" sz="1200" dirty="0" smtClean="0">
                <a:latin typeface="Verdana" panose="020B0604030504040204" pitchFamily="34" charset="0"/>
                <a:ea typeface="Verdana" panose="020B0604030504040204" pitchFamily="34" charset="0"/>
                <a:cs typeface="Verdana" panose="020B0604030504040204" pitchFamily="34" charset="0"/>
              </a:rPr>
              <a:t>sker. Att lagen gjort alla förberedelser för EMP.</a:t>
            </a:r>
            <a:endParaRPr lang="sv-SE" altLang="sv-SE" sz="1200" dirty="0" smtClean="0">
              <a:latin typeface="Verdana" panose="020B0604030504040204" pitchFamily="34" charset="0"/>
              <a:ea typeface="Verdana" panose="020B0604030504040204" pitchFamily="34" charset="0"/>
              <a:cs typeface="Verdana" panose="020B0604030504040204" pitchFamily="34" charset="0"/>
            </a:endParaRPr>
          </a:p>
          <a:p>
            <a:pPr fontAlgn="base">
              <a:spcBef>
                <a:spcPct val="0"/>
              </a:spcBef>
              <a:spcAft>
                <a:spcPct val="0"/>
              </a:spcAft>
              <a:buFont typeface="Wingdings" panose="05000000000000000000" pitchFamily="2" charset="2"/>
              <a:buChar char="§"/>
            </a:pPr>
            <a:r>
              <a:rPr lang="sv-SE" altLang="sv-SE" sz="1200" dirty="0" smtClean="0">
                <a:latin typeface="Verdana" panose="020B0604030504040204" pitchFamily="34" charset="0"/>
                <a:ea typeface="Verdana" panose="020B0604030504040204" pitchFamily="34" charset="0"/>
                <a:cs typeface="Verdana" panose="020B0604030504040204" pitchFamily="34" charset="0"/>
              </a:rPr>
              <a:t>Vid liverapportering följ SHFs regler</a:t>
            </a:r>
            <a:endParaRPr lang="sv-SE" altLang="sv-SE" sz="1200" dirty="0">
              <a:latin typeface="Verdana" panose="020B0604030504040204" pitchFamily="34" charset="0"/>
              <a:ea typeface="Verdana" panose="020B0604030504040204" pitchFamily="34" charset="0"/>
              <a:cs typeface="Verdana" panose="020B0604030504040204" pitchFamily="34" charset="0"/>
            </a:endParaRPr>
          </a:p>
          <a:p>
            <a:pPr fontAlgn="base">
              <a:lnSpc>
                <a:spcPct val="100000"/>
              </a:lnSpc>
              <a:spcBef>
                <a:spcPct val="0"/>
              </a:spcBef>
              <a:spcAft>
                <a:spcPct val="0"/>
              </a:spcAft>
              <a:buFont typeface="Wingdings" panose="05000000000000000000" pitchFamily="2" charset="2"/>
              <a:buChar char="§"/>
            </a:pPr>
            <a:r>
              <a:rPr lang="sv-SE" altLang="sv-SE" sz="1200" dirty="0" smtClean="0">
                <a:latin typeface="Verdana" panose="020B0604030504040204" pitchFamily="34" charset="0"/>
                <a:ea typeface="Verdana" panose="020B0604030504040204" pitchFamily="34" charset="0"/>
                <a:cs typeface="Verdana" panose="020B0604030504040204" pitchFamily="34" charset="0"/>
              </a:rPr>
              <a:t>Förser lagen med laguppställningar och tar kopior för speaker när dessa är klara.</a:t>
            </a:r>
            <a:endPar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endParaRPr>
          </a:p>
          <a:p>
            <a:pPr fontAlgn="base">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Rapporterar in </a:t>
            </a: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resultat.</a:t>
            </a:r>
            <a:r>
              <a:rPr kumimoji="0" lang="sv-SE" altLang="sv-SE" sz="1200" b="0" i="0" u="none" strike="noStrike" cap="none" normalizeH="0" dirty="0" smtClean="0">
                <a:ln>
                  <a:noFill/>
                </a:ln>
                <a:effectLst/>
                <a:latin typeface="Verdana" panose="020B0604030504040204" pitchFamily="34" charset="0"/>
                <a:ea typeface="Verdana" panose="020B0604030504040204" pitchFamily="34" charset="0"/>
                <a:cs typeface="Verdana" panose="020B0604030504040204" pitchFamily="34" charset="0"/>
              </a:rPr>
              <a:t> Det sker direkt med EMP men om det inte fungerar via TA systemet</a:t>
            </a: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a:t>
            </a:r>
            <a:endPar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endParaRPr>
          </a:p>
          <a:p>
            <a:pPr fontAlgn="base">
              <a:lnSpc>
                <a:spcPct val="100000"/>
              </a:lnSpc>
              <a:spcBef>
                <a:spcPct val="0"/>
              </a:spcBef>
              <a:spcAft>
                <a:spcPct val="0"/>
              </a:spcAft>
              <a:buFont typeface="Wingdings" panose="05000000000000000000" pitchFamily="2" charset="2"/>
              <a:buChar char="§"/>
            </a:pPr>
            <a:r>
              <a:rPr lang="sv-SE" altLang="sv-SE" sz="1200" dirty="0" smtClean="0">
                <a:latin typeface="Verdana" panose="020B0604030504040204" pitchFamily="34" charset="0"/>
                <a:ea typeface="Verdana" panose="020B0604030504040204" pitchFamily="34" charset="0"/>
                <a:cs typeface="Verdana" panose="020B0604030504040204" pitchFamily="34" charset="0"/>
              </a:rPr>
              <a:t>Sammanställer alla matchrapporter och sänder in dem till SHF efter helgen. (Om inte liverapportering)</a:t>
            </a:r>
          </a:p>
          <a:p>
            <a:pPr lvl="0" fontAlgn="base">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Fördelar omklädningsrum och märker upp med lagnamn.</a:t>
            </a:r>
          </a:p>
          <a:p>
            <a:pPr lvl="0" fontAlgn="base">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Tillsätter person/er att utse matchens lirare</a:t>
            </a:r>
          </a:p>
          <a:p>
            <a:pPr lvl="0" fontAlgn="base">
              <a:lnSpc>
                <a:spcPct val="100000"/>
              </a:lnSpc>
              <a:spcBef>
                <a:spcPct val="0"/>
              </a:spcBef>
              <a:spcAft>
                <a:spcPct val="0"/>
              </a:spcAft>
              <a:buFont typeface="Wingdings" panose="05000000000000000000" pitchFamily="2" charset="2"/>
              <a:buChar char="§"/>
            </a:pPr>
            <a:r>
              <a:rPr lang="sv-SE" altLang="sv-SE" sz="1200" dirty="0" smtClean="0">
                <a:latin typeface="Verdana" panose="020B0604030504040204" pitchFamily="34" charset="0"/>
                <a:ea typeface="Verdana" panose="020B0604030504040204" pitchFamily="34" charset="0"/>
                <a:cs typeface="Verdana" panose="020B0604030504040204" pitchFamily="34" charset="0"/>
              </a:rPr>
              <a:t>Samordnar mellan lag och kökspersonal när olika måltider serveras.</a:t>
            </a:r>
          </a:p>
          <a:p>
            <a:pPr lvl="0" fontAlgn="base">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Tillkallar sjukvårdspersonal vid behov</a:t>
            </a:r>
          </a:p>
          <a:p>
            <a:pPr marL="400050" lvl="1" indent="0" eaLnBrk="0" fontAlgn="base" hangingPunct="0">
              <a:spcBef>
                <a:spcPct val="0"/>
              </a:spcBef>
              <a:spcAft>
                <a:spcPct val="0"/>
              </a:spcAft>
              <a:buNone/>
            </a:pPr>
            <a:endParaRPr lang="sv-SE" altLang="sv-SE" sz="1400" b="1" u="sng" cap="none" dirty="0" smtClean="0">
              <a:latin typeface="Verdana" panose="020B0604030504040204" pitchFamily="34" charset="0"/>
              <a:ea typeface="Verdana" panose="020B0604030504040204" pitchFamily="34" charset="0"/>
              <a:cs typeface="Verdana" panose="020B0604030504040204" pitchFamily="34" charset="0"/>
            </a:endParaRPr>
          </a:p>
          <a:p>
            <a:pPr marL="400050" lvl="1" indent="0" eaLnBrk="0" fontAlgn="base" hangingPunct="0">
              <a:spcBef>
                <a:spcPct val="0"/>
              </a:spcBef>
              <a:spcAft>
                <a:spcPct val="0"/>
              </a:spcAft>
              <a:buNone/>
            </a:pPr>
            <a:r>
              <a:rPr lang="sv-SE" altLang="sv-SE" sz="1400" b="1" u="sng" cap="none" dirty="0" smtClean="0">
                <a:latin typeface="Verdana" panose="020B0604030504040204" pitchFamily="34" charset="0"/>
                <a:ea typeface="Verdana" panose="020B0604030504040204" pitchFamily="34" charset="0"/>
                <a:cs typeface="Verdana" panose="020B0604030504040204" pitchFamily="34" charset="0"/>
              </a:rPr>
              <a:t>Kioskansvarig</a:t>
            </a:r>
            <a:endParaRPr lang="sv-SE" altLang="sv-SE" sz="1400" b="1" u="sng" dirty="0" smtClean="0">
              <a:latin typeface="Verdana" panose="020B0604030504040204" pitchFamily="34" charset="0"/>
              <a:ea typeface="Verdana" panose="020B0604030504040204" pitchFamily="34" charset="0"/>
              <a:cs typeface="Verdana" panose="020B0604030504040204" pitchFamily="34" charset="0"/>
            </a:endParaRPr>
          </a:p>
          <a:p>
            <a:pPr eaLnBrk="0" fontAlgn="base" hangingPunct="0">
              <a:lnSpc>
                <a:spcPct val="100000"/>
              </a:lnSpc>
              <a:spcBef>
                <a:spcPct val="0"/>
              </a:spcBef>
              <a:spcAft>
                <a:spcPct val="0"/>
              </a:spcAft>
              <a:buFont typeface="Wingdings" panose="05000000000000000000" pitchFamily="2" charset="2"/>
              <a:buChar char="§"/>
            </a:pPr>
            <a:r>
              <a:rPr kumimoji="0" lang="sv-SE" altLang="sv-SE" sz="1200" b="0" i="0" u="none" strike="noStrike" cap="none" normalizeH="0" baseline="0" dirty="0" err="1" smtClean="0">
                <a:ln>
                  <a:noFill/>
                </a:ln>
                <a:effectLst/>
                <a:latin typeface="Verdana" panose="020B0604030504040204" pitchFamily="34" charset="0"/>
                <a:ea typeface="Verdana" panose="020B0604030504040204" pitchFamily="34" charset="0"/>
                <a:cs typeface="Verdana" panose="020B0604030504040204" pitchFamily="34" charset="0"/>
              </a:rPr>
              <a:t>VHK:s</a:t>
            </a: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 ordinarie kioskansvarig sköter samtliga inköp till kiosken för helgen.</a:t>
            </a:r>
          </a:p>
          <a:p>
            <a:pPr marL="0" indent="0" eaLnBrk="0" fontAlgn="base" hangingPunct="0">
              <a:lnSpc>
                <a:spcPct val="100000"/>
              </a:lnSpc>
              <a:spcBef>
                <a:spcPct val="0"/>
              </a:spcBef>
              <a:spcAft>
                <a:spcPct val="0"/>
              </a:spcAft>
              <a:buNone/>
            </a:pPr>
            <a:endParaRPr lang="sv-SE" altLang="sv-SE" sz="1400" dirty="0" smtClean="0">
              <a:latin typeface="Verdana" panose="020B0604030504040204" pitchFamily="34" charset="0"/>
              <a:ea typeface="Verdana" panose="020B0604030504040204" pitchFamily="34" charset="0"/>
              <a:cs typeface="Verdana" panose="020B0604030504040204" pitchFamily="34" charset="0"/>
            </a:endParaRPr>
          </a:p>
          <a:p>
            <a:pPr marL="400050" lvl="1" indent="0" eaLnBrk="0" fontAlgn="base" hangingPunct="0">
              <a:spcBef>
                <a:spcPct val="0"/>
              </a:spcBef>
              <a:spcAft>
                <a:spcPct val="0"/>
              </a:spcAft>
              <a:buNone/>
            </a:pPr>
            <a:r>
              <a:rPr kumimoji="0" lang="sv-SE" altLang="sv-SE" sz="1400" b="1" i="0" u="sng"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Bitr. Tävlingsledare/Kökspersonal:</a:t>
            </a:r>
          </a:p>
          <a:p>
            <a:pPr eaLnBrk="0" fontAlgn="base" hangingPunct="0">
              <a:spcBef>
                <a:spcPct val="0"/>
              </a:spcBef>
              <a:spcAft>
                <a:spcPct val="0"/>
              </a:spcAft>
              <a:buFont typeface="Wingdings" panose="05000000000000000000" pitchFamily="2" charset="2"/>
              <a:buChar char="§"/>
            </a:pP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Ansvarar för matlogistik</a:t>
            </a:r>
            <a:r>
              <a:rPr kumimoji="0" lang="sv-SE" altLang="sv-SE" sz="1200" b="0" i="0" u="none" strike="noStrike" cap="none" normalizeH="0" dirty="0" smtClean="0">
                <a:ln>
                  <a:noFill/>
                </a:ln>
                <a:effectLst/>
                <a:latin typeface="Verdana" panose="020B0604030504040204" pitchFamily="34" charset="0"/>
                <a:ea typeface="Verdana" panose="020B0604030504040204" pitchFamily="34" charset="0"/>
                <a:cs typeface="Verdana" panose="020B0604030504040204" pitchFamily="34" charset="0"/>
              </a:rPr>
              <a:t> under</a:t>
            </a:r>
            <a:r>
              <a:rPr kumimoji="0" lang="sv-SE" altLang="sv-SE" sz="1200" b="0" i="0" u="none" strike="noStrike" cap="none" normalizeH="0" baseline="0" dirty="0" smtClean="0">
                <a:ln>
                  <a:noFill/>
                </a:ln>
                <a:effectLst/>
                <a:latin typeface="Verdana" panose="020B0604030504040204" pitchFamily="34" charset="0"/>
                <a:ea typeface="Verdana" panose="020B0604030504040204" pitchFamily="34" charset="0"/>
                <a:cs typeface="Verdana" panose="020B0604030504040204" pitchFamily="34" charset="0"/>
              </a:rPr>
              <a:t> helgen. Samordnar beställning och hämtning av matinköp med extern partner</a:t>
            </a:r>
            <a:endParaRPr kumimoji="0" lang="sv-SE" altLang="sv-SE" sz="1800" b="0" i="0" u="none" strike="noStrike" cap="none" normalizeH="0" baseline="0" dirty="0" smtClean="0">
              <a:ln>
                <a:noFill/>
              </a:ln>
              <a:effectLst/>
              <a:latin typeface="Arial" panose="020B0604020202020204" pitchFamily="34" charset="0"/>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808" y="50048"/>
            <a:ext cx="432468" cy="537882"/>
          </a:xfrm>
          <a:prstGeom prst="rect">
            <a:avLst/>
          </a:prstGeom>
        </p:spPr>
      </p:pic>
      <p:sp>
        <p:nvSpPr>
          <p:cNvPr id="6" name="Platshållare för sidfot 5"/>
          <p:cNvSpPr>
            <a:spLocks noGrp="1"/>
          </p:cNvSpPr>
          <p:nvPr>
            <p:ph type="ftr" sz="quarter" idx="11"/>
          </p:nvPr>
        </p:nvSpPr>
        <p:spPr>
          <a:xfrm>
            <a:off x="708866" y="6492875"/>
            <a:ext cx="6297612" cy="365125"/>
          </a:xfrm>
        </p:spPr>
        <p:txBody>
          <a:bodyPr/>
          <a:lstStyle/>
          <a:p>
            <a:r>
              <a:rPr lang="sv-SE" dirty="0" smtClean="0"/>
              <a:t>8.4.2vhk/ungdom/usmorganisation</a:t>
            </a:r>
            <a:endParaRPr lang="sv-SE" dirty="0"/>
          </a:p>
        </p:txBody>
      </p:sp>
    </p:spTree>
    <p:extLst>
      <p:ext uri="{BB962C8B-B14F-4D97-AF65-F5344CB8AC3E}">
        <p14:creationId xmlns:p14="http://schemas.microsoft.com/office/powerpoint/2010/main" val="1299389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17566"/>
            <a:ext cx="8596668" cy="653143"/>
          </a:xfrm>
        </p:spPr>
        <p:txBody>
          <a:bodyPr>
            <a:normAutofit/>
          </a:bodyPr>
          <a:lstStyle/>
          <a:p>
            <a:pPr algn="ctr"/>
            <a:r>
              <a:rPr lang="sv-SE" dirty="0" smtClean="0"/>
              <a:t>Checklista </a:t>
            </a:r>
            <a:r>
              <a:rPr lang="sv-SE" sz="3200" dirty="0" smtClean="0"/>
              <a:t>för</a:t>
            </a:r>
            <a:r>
              <a:rPr lang="sv-SE" dirty="0" smtClean="0"/>
              <a:t> tävlingsledare</a:t>
            </a:r>
            <a:endParaRPr lang="en-GB" dirty="0"/>
          </a:p>
        </p:txBody>
      </p:sp>
      <p:sp>
        <p:nvSpPr>
          <p:cNvPr id="3" name="Content Placeholder 2"/>
          <p:cNvSpPr>
            <a:spLocks noGrp="1"/>
          </p:cNvSpPr>
          <p:nvPr>
            <p:ph idx="1"/>
          </p:nvPr>
        </p:nvSpPr>
        <p:spPr>
          <a:xfrm>
            <a:off x="677334" y="757647"/>
            <a:ext cx="8596668" cy="5852159"/>
          </a:xfrm>
        </p:spPr>
        <p:txBody>
          <a:bodyPr>
            <a:normAutofit fontScale="32500" lnSpcReduction="20000"/>
          </a:bodyPr>
          <a:lstStyle/>
          <a:p>
            <a:r>
              <a:rPr lang="sv-SE" b="1" dirty="0"/>
              <a:t>Arrangörsinfo</a:t>
            </a:r>
          </a:p>
          <a:p>
            <a:r>
              <a:rPr lang="sv-SE" sz="4400" dirty="0"/>
              <a:t>SHF vill med denna skrivning informera alla arrangörer, Steg 1- steg 4, saker som är viktiga att tänka på i samband med att vara arrangör i något av alla USM-arrangemang under säsongen.</a:t>
            </a:r>
          </a:p>
          <a:p>
            <a:r>
              <a:rPr lang="sv-SE" sz="4400" b="1" dirty="0"/>
              <a:t>Tävlingsledare </a:t>
            </a:r>
            <a:r>
              <a:rPr lang="sv-SE" sz="4400" dirty="0"/>
              <a:t/>
            </a:r>
            <a:br>
              <a:rPr lang="sv-SE" sz="4400" dirty="0"/>
            </a:br>
            <a:r>
              <a:rPr lang="sv-SE" sz="4400" dirty="0"/>
              <a:t>Ansvarig arrangör utser en Tävlingsledare vilken är ansvarig för det lokala arrangemanget. Vi rekommenderar denna person att skriva ut USM:s </a:t>
            </a:r>
            <a:r>
              <a:rPr lang="sv-SE" sz="4400" dirty="0">
                <a:hlinkClick r:id="rId2"/>
              </a:rPr>
              <a:t>Tävlingsreglemente och det finner ni här &gt;&gt;&gt;</a:t>
            </a:r>
            <a:endParaRPr lang="sv-SE" sz="4400" dirty="0"/>
          </a:p>
          <a:p>
            <a:r>
              <a:rPr lang="sv-SE" sz="4400" b="1" dirty="0"/>
              <a:t>EMP - Elektroniska Matchprotokoll</a:t>
            </a:r>
            <a:r>
              <a:rPr lang="sv-SE" sz="4400" dirty="0"/>
              <a:t/>
            </a:r>
            <a:br>
              <a:rPr lang="sv-SE" sz="4400" dirty="0"/>
            </a:br>
            <a:r>
              <a:rPr lang="sv-SE" sz="4400" dirty="0"/>
              <a:t>För säsongen 2016/2017 så är det krav på alla arrangörer att använda sig av EMP. Detta för att minska all form av pappershanteringen, men också för att öka vår service ut mot handbollssverige vad det gäller att sprida matchinformation.</a:t>
            </a:r>
          </a:p>
          <a:p>
            <a:r>
              <a:rPr lang="sv-SE" sz="4400" dirty="0"/>
              <a:t>Om ni tilldelats arrangemang så behöver ni göra följande: </a:t>
            </a:r>
            <a:br>
              <a:rPr lang="sv-SE" sz="4400" dirty="0"/>
            </a:br>
            <a:r>
              <a:rPr lang="sv-SE" sz="4400" dirty="0"/>
              <a:t>– Ni mailar SHF med kontaktinformation till den person som är ansvarig för funktionärerna. </a:t>
            </a:r>
          </a:p>
          <a:p>
            <a:r>
              <a:rPr lang="sv-SE" sz="4400" dirty="0"/>
              <a:t>– SHF skickar då tillbaka mall för spelarlistor (laguppställningar).</a:t>
            </a:r>
          </a:p>
          <a:p>
            <a:r>
              <a:rPr lang="sv-SE" sz="4400" dirty="0"/>
              <a:t>– Ni som arrangörer mailar sedan ut dessa spelarlistor till de lag som ingår i er grupp/era grupper. Dessa listor skall de deltagande lagen fylla i och maila tillbaka till er som arrangör och när ni fått in alla så mailar ni de till SHF. </a:t>
            </a:r>
          </a:p>
          <a:p>
            <a:r>
              <a:rPr lang="sv-SE" sz="4400" dirty="0"/>
              <a:t>– Vi förutsätter att ni som arrangörer har dator, internetuppkoppling** samt EMP-utbildade funktionärer vid arrangemanget. För hjälp med funktionärer så ber vi er vända er till ert distriktsförbund.</a:t>
            </a:r>
          </a:p>
          <a:p>
            <a:r>
              <a:rPr lang="sv-SE" sz="4400" dirty="0"/>
              <a:t>**Om ni som arrangör inte har internetuppkoppling så går det att i efterhand ladda upp protokollen.</a:t>
            </a:r>
          </a:p>
          <a:p>
            <a:r>
              <a:rPr lang="sv-SE" sz="4400" b="1" dirty="0"/>
              <a:t>Resultat </a:t>
            </a:r>
            <a:r>
              <a:rPr lang="sv-SE" sz="4400" dirty="0"/>
              <a:t/>
            </a:r>
            <a:br>
              <a:rPr lang="sv-SE" sz="4400" dirty="0"/>
            </a:br>
            <a:r>
              <a:rPr lang="sv-SE" sz="4400" dirty="0"/>
              <a:t>I och med att alla ska använda EMP så kommer resultaten att rapporteras in per automatik efter att matchen är slut. I de fall som detta inte fungerar eller i de fall när programvaran används utan direkt internetuppkoppling så behövs manuell inläggning av resultatet. Då kan bland annat i TA-systemet  och alla föreningar har en </a:t>
            </a:r>
            <a:r>
              <a:rPr lang="sv-SE" sz="4400" dirty="0" err="1"/>
              <a:t>inlogg</a:t>
            </a:r>
            <a:r>
              <a:rPr lang="sv-SE" sz="4400" dirty="0"/>
              <a:t> till TA-systemet, eller så sms:ar ni in resultaten.</a:t>
            </a:r>
          </a:p>
          <a:p>
            <a:endParaRPr lang="en-GB" dirty="0"/>
          </a:p>
        </p:txBody>
      </p:sp>
      <p:sp>
        <p:nvSpPr>
          <p:cNvPr id="4" name="Footer Placeholder 3"/>
          <p:cNvSpPr>
            <a:spLocks noGrp="1"/>
          </p:cNvSpPr>
          <p:nvPr>
            <p:ph type="ftr" sz="quarter" idx="11"/>
          </p:nvPr>
        </p:nvSpPr>
        <p:spPr/>
        <p:txBody>
          <a:bodyPr/>
          <a:lstStyle/>
          <a:p>
            <a:r>
              <a:rPr lang="sv-SE" smtClean="0"/>
              <a:t>8.4.2vhk/ungdom/usmorganisation</a:t>
            </a:r>
            <a:endParaRPr lang="sv-SE"/>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808" y="50048"/>
            <a:ext cx="432468" cy="537882"/>
          </a:xfrm>
          <a:prstGeom prst="rect">
            <a:avLst/>
          </a:prstGeom>
        </p:spPr>
      </p:pic>
    </p:spTree>
    <p:extLst>
      <p:ext uri="{BB962C8B-B14F-4D97-AF65-F5344CB8AC3E}">
        <p14:creationId xmlns:p14="http://schemas.microsoft.com/office/powerpoint/2010/main" val="1891601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13954"/>
          </a:xfrm>
        </p:spPr>
        <p:txBody>
          <a:bodyPr>
            <a:normAutofit fontScale="90000"/>
          </a:bodyPr>
          <a:lstStyle/>
          <a:p>
            <a:pPr algn="ctr"/>
            <a:r>
              <a:rPr lang="sv-SE" dirty="0"/>
              <a:t>Checklista </a:t>
            </a:r>
            <a:r>
              <a:rPr lang="sv-SE" sz="3200" dirty="0"/>
              <a:t>för</a:t>
            </a:r>
            <a:r>
              <a:rPr lang="sv-SE" dirty="0"/>
              <a:t> tävlingsledare</a:t>
            </a:r>
            <a:endParaRPr lang="en-GB" dirty="0"/>
          </a:p>
        </p:txBody>
      </p:sp>
      <p:sp>
        <p:nvSpPr>
          <p:cNvPr id="3" name="Content Placeholder 2"/>
          <p:cNvSpPr>
            <a:spLocks noGrp="1"/>
          </p:cNvSpPr>
          <p:nvPr>
            <p:ph idx="1"/>
          </p:nvPr>
        </p:nvSpPr>
        <p:spPr>
          <a:xfrm>
            <a:off x="677334" y="729363"/>
            <a:ext cx="8596668" cy="5677124"/>
          </a:xfrm>
        </p:spPr>
        <p:txBody>
          <a:bodyPr>
            <a:normAutofit fontScale="25000" lnSpcReduction="20000"/>
          </a:bodyPr>
          <a:lstStyle/>
          <a:p>
            <a:r>
              <a:rPr lang="sv-SE" sz="4800" b="1" dirty="0" smtClean="0"/>
              <a:t>Fair </a:t>
            </a:r>
            <a:r>
              <a:rPr lang="sv-SE" sz="4800" b="1" dirty="0"/>
              <a:t>Play</a:t>
            </a:r>
            <a:r>
              <a:rPr lang="sv-SE" sz="4800" dirty="0"/>
              <a:t/>
            </a:r>
            <a:br>
              <a:rPr lang="sv-SE" sz="4800" dirty="0"/>
            </a:br>
            <a:r>
              <a:rPr lang="sv-SE" sz="4800" dirty="0"/>
              <a:t>SHF och Stadium fortsätter satsningen på Fair Play. Det fungerar som så att domarna rapporterar till sekretariatet efter varje match och det är tre olika kriterier som skall betygsättas. Dessa betyg skall skrivas in på en länk, kopplad till Fair Play. Arrangören är ansvarig att dessa uppgifter blir registrerade senast samma dag som gruppen är färdigspelad. Inte nödvändigt direkt efter match men jätteviktigt att någon tar ansvar fullt ut att det görs senast samma dag. Dator i hallen underlättar arbetet!</a:t>
            </a:r>
          </a:p>
          <a:p>
            <a:r>
              <a:rPr lang="sv-SE" sz="4800" dirty="0">
                <a:hlinkClick r:id="rId2"/>
              </a:rPr>
              <a:t>Här finner ni länken som gäller vid registreringen &gt;&gt;&gt;</a:t>
            </a:r>
            <a:endParaRPr lang="sv-SE" sz="4800" dirty="0"/>
          </a:p>
          <a:p>
            <a:r>
              <a:rPr lang="sv-SE" sz="4800" dirty="0">
                <a:hlinkClick r:id="rId3"/>
              </a:rPr>
              <a:t>Instruktion för Fair Play finner ni här &gt;&gt;&gt;</a:t>
            </a:r>
            <a:endParaRPr lang="sv-SE" sz="4800" dirty="0"/>
          </a:p>
          <a:p>
            <a:r>
              <a:rPr lang="sv-SE" sz="4800" b="1" dirty="0"/>
              <a:t>Tränarlegitimation</a:t>
            </a:r>
            <a:r>
              <a:rPr lang="sv-SE" sz="4800" dirty="0"/>
              <a:t/>
            </a:r>
            <a:br>
              <a:rPr lang="sv-SE" sz="4800" dirty="0"/>
            </a:br>
            <a:r>
              <a:rPr lang="sv-SE" sz="4800" dirty="0"/>
              <a:t>Även denna säsong är det krav att ha minst en ledare som har Tränarlegitimation. Om ni använder er av EMP så noteras detta på den ledare som visar upp ett legitimationskort på färdig eller pågående utbildning.</a:t>
            </a:r>
          </a:p>
          <a:p>
            <a:r>
              <a:rPr lang="sv-SE" sz="4800" dirty="0">
                <a:hlinkClick r:id="rId4"/>
              </a:rPr>
              <a:t>Här kan ni läsa mer om tränarlicensieringen &gt;&gt;&gt;</a:t>
            </a:r>
            <a:endParaRPr lang="sv-SE" sz="4800" dirty="0"/>
          </a:p>
          <a:p>
            <a:r>
              <a:rPr lang="sv-SE" sz="4800" dirty="0"/>
              <a:t>Arrangemangsrapporter/Twitter/Webbsändningar</a:t>
            </a:r>
            <a:br>
              <a:rPr lang="sv-SE" sz="4800" dirty="0"/>
            </a:br>
            <a:r>
              <a:rPr lang="sv-SE" sz="4800" dirty="0"/>
              <a:t>Som arrangörsförening ber SHF att ni sprider information kring vad som händer i just ert arrangemang, allt för att skapa så stort intresse som möjligt för USM. Skicka materialet till: </a:t>
            </a:r>
            <a:r>
              <a:rPr lang="sv-SE" sz="4800" dirty="0">
                <a:hlinkClick r:id="rId5"/>
              </a:rPr>
              <a:t>nicklas.brunlof@handboll.rf.se</a:t>
            </a:r>
            <a:endParaRPr lang="sv-SE" sz="4800" dirty="0"/>
          </a:p>
          <a:p>
            <a:r>
              <a:rPr lang="sv-SE" sz="4800" dirty="0"/>
              <a:t>Om någon i föreningen vill sprida information, notera resultat m.m. via Twitter så är detta alltid uppskattat. För att denna information skall komma upp på SHF:s sida så ber vi er använda ”</a:t>
            </a:r>
            <a:r>
              <a:rPr lang="sv-SE" sz="4800" dirty="0" err="1"/>
              <a:t>hashtagen</a:t>
            </a:r>
            <a:r>
              <a:rPr lang="sv-SE" sz="4800" dirty="0"/>
              <a:t>” #</a:t>
            </a:r>
            <a:r>
              <a:rPr lang="sv-SE" sz="4800" dirty="0" err="1"/>
              <a:t>USMHandboll</a:t>
            </a:r>
            <a:r>
              <a:rPr lang="sv-SE" sz="4800" dirty="0"/>
              <a:t> när ni skriver ett inlägg.</a:t>
            </a:r>
          </a:p>
          <a:p>
            <a:r>
              <a:rPr lang="sv-SE" sz="4800" dirty="0"/>
              <a:t>Om er förening kommer att webbsända ert arrangemang så kan SHF hjälpa er att sprida detta i sina mediekanaler. Skicka materialet till: </a:t>
            </a:r>
            <a:r>
              <a:rPr lang="sv-SE" sz="4800" dirty="0">
                <a:hlinkClick r:id="rId5"/>
              </a:rPr>
              <a:t>nicklas.brunlof@handboll.rf.se</a:t>
            </a:r>
            <a:endParaRPr lang="sv-SE" sz="4800" dirty="0"/>
          </a:p>
          <a:p>
            <a:r>
              <a:rPr lang="sv-SE" sz="4800" b="1" dirty="0"/>
              <a:t>Matchens lirare - MVP</a:t>
            </a:r>
            <a:r>
              <a:rPr lang="sv-SE" sz="4800" dirty="0"/>
              <a:t/>
            </a:r>
            <a:br>
              <a:rPr lang="sv-SE" sz="4800" dirty="0"/>
            </a:br>
            <a:r>
              <a:rPr lang="sv-SE" sz="4800" dirty="0"/>
              <a:t>Vår samarbetspartner Stadium har en USM-shop som kommer att synas på hemsidan från och med augusti. Där finns bland annat MVP-tröjor att köpa in till alla arrangemang.</a:t>
            </a:r>
          </a:p>
          <a:p>
            <a:r>
              <a:rPr lang="sv-SE" sz="4800" dirty="0"/>
              <a:t>Det är upp till varje arrangör att köpa in och utse MVP i respektive lag varje match. Förslaget är att en ledare utser aktuell spelare i sitt eget lag. Detta kan ju betyda att det inte alltid är den som är bäst just den matchen är MVP, det kan vara en spelare som gjorde en bra match utifrån sina förutsättning, utvecklats, kommit tillbaka efter skada eller någon annan parameter.</a:t>
            </a:r>
          </a:p>
          <a:p>
            <a:endParaRPr lang="en-GB" sz="4400" dirty="0"/>
          </a:p>
        </p:txBody>
      </p:sp>
      <p:sp>
        <p:nvSpPr>
          <p:cNvPr id="4" name="Footer Placeholder 3"/>
          <p:cNvSpPr>
            <a:spLocks noGrp="1"/>
          </p:cNvSpPr>
          <p:nvPr>
            <p:ph type="ftr" sz="quarter" idx="11"/>
          </p:nvPr>
        </p:nvSpPr>
        <p:spPr/>
        <p:txBody>
          <a:bodyPr/>
          <a:lstStyle/>
          <a:p>
            <a:r>
              <a:rPr lang="sv-SE" smtClean="0"/>
              <a:t>8.4.2vhk/ungdom/usmorganisation</a:t>
            </a:r>
            <a:endParaRPr lang="sv-SE"/>
          </a:p>
        </p:txBody>
      </p:sp>
      <p:pic>
        <p:nvPicPr>
          <p:cNvPr id="5" name="Bildobjekt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808" y="50048"/>
            <a:ext cx="432468" cy="537882"/>
          </a:xfrm>
          <a:prstGeom prst="rect">
            <a:avLst/>
          </a:prstGeom>
        </p:spPr>
      </p:pic>
    </p:spTree>
    <p:extLst>
      <p:ext uri="{BB962C8B-B14F-4D97-AF65-F5344CB8AC3E}">
        <p14:creationId xmlns:p14="http://schemas.microsoft.com/office/powerpoint/2010/main" val="1081126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04504"/>
            <a:ext cx="8596668" cy="483326"/>
          </a:xfrm>
        </p:spPr>
        <p:txBody>
          <a:bodyPr>
            <a:noAutofit/>
          </a:bodyPr>
          <a:lstStyle/>
          <a:p>
            <a:pPr algn="ctr"/>
            <a:r>
              <a:rPr lang="sv-SE" sz="3200" dirty="0"/>
              <a:t>Checklista för tävlingsledare</a:t>
            </a:r>
            <a:endParaRPr lang="en-GB" sz="3200" dirty="0"/>
          </a:p>
        </p:txBody>
      </p:sp>
      <p:sp>
        <p:nvSpPr>
          <p:cNvPr id="3" name="Content Placeholder 2"/>
          <p:cNvSpPr>
            <a:spLocks noGrp="1"/>
          </p:cNvSpPr>
          <p:nvPr>
            <p:ph idx="1"/>
          </p:nvPr>
        </p:nvSpPr>
        <p:spPr>
          <a:xfrm>
            <a:off x="677334" y="788989"/>
            <a:ext cx="8596668" cy="5964508"/>
          </a:xfrm>
        </p:spPr>
        <p:txBody>
          <a:bodyPr>
            <a:noAutofit/>
          </a:bodyPr>
          <a:lstStyle/>
          <a:p>
            <a:r>
              <a:rPr lang="sv-SE" sz="1200" b="1" dirty="0" smtClean="0"/>
              <a:t>Affischer/Spelprogram</a:t>
            </a:r>
            <a:r>
              <a:rPr lang="sv-SE" sz="1200" dirty="0"/>
              <a:t/>
            </a:r>
            <a:br>
              <a:rPr lang="sv-SE" sz="1200" dirty="0"/>
            </a:br>
            <a:r>
              <a:rPr lang="sv-SE" sz="1200" dirty="0"/>
              <a:t>SHF har gjort original för en affisch samt ”omslag/baksida” för matchprogram (flickor respektive pojkar) och det är fritt fram för arrangören att använda detta material.</a:t>
            </a:r>
          </a:p>
          <a:p>
            <a:r>
              <a:rPr lang="sv-SE" sz="1200" dirty="0"/>
              <a:t>Här finner ni detta material (kommer inom kort) &gt;&gt;&gt;</a:t>
            </a:r>
          </a:p>
          <a:p>
            <a:r>
              <a:rPr lang="sv-SE" sz="1200" b="1" dirty="0"/>
              <a:t>Domarkostnader</a:t>
            </a:r>
            <a:r>
              <a:rPr lang="sv-SE" sz="1200" dirty="0"/>
              <a:t/>
            </a:r>
            <a:br>
              <a:rPr lang="sv-SE" sz="1200" dirty="0"/>
            </a:br>
            <a:r>
              <a:rPr lang="sv-SE" sz="1200" dirty="0"/>
              <a:t>– Varje arrangör gör en sammanställning av domarkostnaderna och fakturerar sedan aktuella lag i gruppen/grupperna (om föreningen är arrangör för fler en än grupp). Sammanställningen ska även skickas in till SHF senast 10 dagar efter avslutat arrangemang och ska skickas via mail. Kvitton behöver inte bifogas men sparas av arrangören. SHF kommer sedan att göra en total kostnadsfördelning där vi räknar in alla gruppernas domarkostnader (exklusive domararvodet) i det aktuella steget och delar detta på antalet deltagande lag i hela steget.</a:t>
            </a:r>
          </a:p>
          <a:p>
            <a:r>
              <a:rPr lang="sv-SE" sz="1200" dirty="0"/>
              <a:t>– Utgiftsposten skall bara vara domarkostnaden, arrangören står för funktionärskostnaden, detta ingår i den så kallade matchpengen på 1 000 kr/match.</a:t>
            </a:r>
          </a:p>
          <a:p>
            <a:r>
              <a:rPr lang="sv-SE" sz="1200" b="1" dirty="0"/>
              <a:t>Matcharvoden för Steg 1 – 4 i respektive åldersklass: </a:t>
            </a:r>
            <a:r>
              <a:rPr lang="sv-SE" sz="1200" dirty="0"/>
              <a:t/>
            </a:r>
            <a:br>
              <a:rPr lang="sv-SE" sz="1200" dirty="0"/>
            </a:br>
            <a:r>
              <a:rPr lang="sv-SE" sz="1200" dirty="0"/>
              <a:t>Junior-SM gruppspel  260 kr (domare) 125 kr (funktionärer)</a:t>
            </a:r>
            <a:br>
              <a:rPr lang="sv-SE" sz="1200" dirty="0"/>
            </a:br>
            <a:r>
              <a:rPr lang="sv-SE" sz="1200" dirty="0"/>
              <a:t>Junior-SM finalspel  320 kr (domare) 150 kr (funktionärer)</a:t>
            </a:r>
            <a:br>
              <a:rPr lang="sv-SE" sz="1200" dirty="0"/>
            </a:br>
            <a:r>
              <a:rPr lang="sv-SE" sz="1200" dirty="0"/>
              <a:t>A-ungdomsklassen  210 kr (domare) 100 kr (funktionärer)</a:t>
            </a:r>
            <a:br>
              <a:rPr lang="sv-SE" sz="1200" dirty="0"/>
            </a:br>
            <a:r>
              <a:rPr lang="sv-SE" sz="1200" dirty="0"/>
              <a:t>A-ungdomsklassen finalspel 250 kr (domare) 125 kr (funktionärer)</a:t>
            </a:r>
            <a:br>
              <a:rPr lang="sv-SE" sz="1200" dirty="0"/>
            </a:br>
            <a:r>
              <a:rPr lang="sv-SE" sz="1200" dirty="0"/>
              <a:t>B-ungdomsklassen  170 kr (domare) 75 kr (funktionärer)</a:t>
            </a:r>
            <a:br>
              <a:rPr lang="sv-SE" sz="1200" dirty="0"/>
            </a:br>
            <a:r>
              <a:rPr lang="sv-SE" sz="1200" dirty="0"/>
              <a:t>B-ungdomsklassen finalspel 200 kr (domare) 100 kr (funktionärer)</a:t>
            </a:r>
          </a:p>
          <a:p>
            <a:r>
              <a:rPr lang="sv-SE" sz="1200" u="sng" dirty="0" smtClean="0"/>
              <a:t>Kontaktpersoner SHF-kontoret</a:t>
            </a:r>
            <a:r>
              <a:rPr lang="sv-SE" sz="1200" dirty="0" smtClean="0"/>
              <a:t/>
            </a:r>
            <a:br>
              <a:rPr lang="sv-SE" sz="1200" dirty="0" smtClean="0"/>
            </a:br>
            <a:r>
              <a:rPr lang="sv-SE" sz="1200" dirty="0" smtClean="0"/>
              <a:t>Ralf Lundberg</a:t>
            </a:r>
            <a:br>
              <a:rPr lang="sv-SE" sz="1200" dirty="0" smtClean="0"/>
            </a:br>
            <a:r>
              <a:rPr lang="sv-SE" sz="1200" dirty="0" smtClean="0"/>
              <a:t>Telefon: 08-699 65 52</a:t>
            </a:r>
            <a:br>
              <a:rPr lang="sv-SE" sz="1200" dirty="0" smtClean="0"/>
            </a:br>
            <a:r>
              <a:rPr lang="sv-SE" sz="1200" dirty="0" smtClean="0"/>
              <a:t>Mobiltelefon: 0706-47 60 02</a:t>
            </a:r>
            <a:br>
              <a:rPr lang="sv-SE" sz="1200" dirty="0" smtClean="0"/>
            </a:br>
            <a:r>
              <a:rPr lang="sv-SE" sz="1200" dirty="0" smtClean="0"/>
              <a:t>Mailadress: </a:t>
            </a:r>
            <a:r>
              <a:rPr lang="sv-SE" sz="1200" dirty="0" smtClean="0">
                <a:hlinkClick r:id="rId2"/>
              </a:rPr>
              <a:t>ralf.lundberg@handboll.rf.se</a:t>
            </a:r>
            <a:endParaRPr lang="sv-SE" sz="1200" dirty="0" smtClean="0"/>
          </a:p>
          <a:p>
            <a:endParaRPr lang="sv-SE" sz="1200" dirty="0"/>
          </a:p>
          <a:p>
            <a:endParaRPr lang="sv-SE" sz="1200" dirty="0" smtClean="0"/>
          </a:p>
          <a:p>
            <a:endParaRPr lang="en-GB" sz="1200" dirty="0"/>
          </a:p>
        </p:txBody>
      </p:sp>
      <p:sp>
        <p:nvSpPr>
          <p:cNvPr id="4" name="Footer Placeholder 3"/>
          <p:cNvSpPr>
            <a:spLocks noGrp="1"/>
          </p:cNvSpPr>
          <p:nvPr>
            <p:ph type="ftr" sz="quarter" idx="11"/>
          </p:nvPr>
        </p:nvSpPr>
        <p:spPr/>
        <p:txBody>
          <a:bodyPr/>
          <a:lstStyle/>
          <a:p>
            <a:r>
              <a:rPr lang="sv-SE" dirty="0" smtClean="0"/>
              <a:t>8.4.2vhk/ungdom/</a:t>
            </a:r>
            <a:r>
              <a:rPr lang="sv-SE" dirty="0" err="1" smtClean="0"/>
              <a:t>usmorganisation</a:t>
            </a:r>
            <a:endParaRPr lang="sv-SE" dirty="0"/>
          </a:p>
        </p:txBody>
      </p:sp>
      <p:sp>
        <p:nvSpPr>
          <p:cNvPr id="5" name="TextBox 4"/>
          <p:cNvSpPr txBox="1"/>
          <p:nvPr/>
        </p:nvSpPr>
        <p:spPr>
          <a:xfrm>
            <a:off x="6074228" y="4925119"/>
            <a:ext cx="2429692" cy="1015663"/>
          </a:xfrm>
          <a:prstGeom prst="rect">
            <a:avLst/>
          </a:prstGeom>
          <a:noFill/>
        </p:spPr>
        <p:txBody>
          <a:bodyPr wrap="square" rtlCol="0">
            <a:spAutoFit/>
          </a:bodyPr>
          <a:lstStyle/>
          <a:p>
            <a:r>
              <a:rPr lang="sv-SE" sz="1200" dirty="0"/>
              <a:t>Nicklas Brunlöf</a:t>
            </a:r>
            <a:br>
              <a:rPr lang="sv-SE" sz="1200" dirty="0"/>
            </a:br>
            <a:r>
              <a:rPr lang="sv-SE" sz="1200" dirty="0"/>
              <a:t>Telefon08-699 65 56</a:t>
            </a:r>
            <a:br>
              <a:rPr lang="sv-SE" sz="1200" dirty="0"/>
            </a:br>
            <a:r>
              <a:rPr lang="sv-SE" sz="1200" dirty="0"/>
              <a:t>Mobiltelefon: 0702-49 69 12</a:t>
            </a:r>
            <a:br>
              <a:rPr lang="sv-SE" sz="1200" dirty="0"/>
            </a:br>
            <a:r>
              <a:rPr lang="sv-SE" sz="1200" dirty="0"/>
              <a:t>Mailadress: </a:t>
            </a:r>
            <a:r>
              <a:rPr lang="sv-SE" sz="1200" dirty="0">
                <a:hlinkClick r:id="rId3"/>
              </a:rPr>
              <a:t>nicklas.brunlof@handboll.rf.se</a:t>
            </a:r>
            <a:endParaRPr lang="sv-SE" sz="1200" dirty="0"/>
          </a:p>
        </p:txBody>
      </p:sp>
      <p:pic>
        <p:nvPicPr>
          <p:cNvPr id="6" name="Bildobjekt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808" y="50048"/>
            <a:ext cx="432468" cy="537882"/>
          </a:xfrm>
          <a:prstGeom prst="rect">
            <a:avLst/>
          </a:prstGeom>
        </p:spPr>
      </p:pic>
    </p:spTree>
    <p:extLst>
      <p:ext uri="{BB962C8B-B14F-4D97-AF65-F5344CB8AC3E}">
        <p14:creationId xmlns:p14="http://schemas.microsoft.com/office/powerpoint/2010/main" val="2157137580"/>
      </p:ext>
    </p:extLst>
  </p:cSld>
  <p:clrMapOvr>
    <a:masterClrMapping/>
  </p:clrMapOvr>
</p:sld>
</file>

<file path=ppt/theme/theme1.xml><?xml version="1.0" encoding="utf-8"?>
<a:theme xmlns:a="http://schemas.openxmlformats.org/drawingml/2006/main" name="Begränsningsaspekten">
  <a:themeElements>
    <a:clrScheme name="Rö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egränsningsaspekten">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gränsningsaspekten">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101</TotalTime>
  <Words>320</Words>
  <Application>Microsoft Office PowerPoint</Application>
  <PresentationFormat>Widescreen</PresentationFormat>
  <Paragraphs>70</Paragraphs>
  <Slides>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Trebuchet MS</vt:lpstr>
      <vt:lpstr>Verdana</vt:lpstr>
      <vt:lpstr>Wingdings</vt:lpstr>
      <vt:lpstr>Wingdings 3</vt:lpstr>
      <vt:lpstr>Begränsningsaspekten</vt:lpstr>
      <vt:lpstr>Checklista för tävlingsledare USM</vt:lpstr>
      <vt:lpstr>Checklista för tävlingsledare</vt:lpstr>
      <vt:lpstr>Checklista för tävlingsledare</vt:lpstr>
      <vt:lpstr>Checklista för tävlingsledare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Stellan o Susanne Familjen Grönberg-Olsson</dc:creator>
  <cp:lastModifiedBy>Stellan Grönberg</cp:lastModifiedBy>
  <cp:revision>18</cp:revision>
  <cp:lastPrinted>2014-10-16T21:41:58Z</cp:lastPrinted>
  <dcterms:created xsi:type="dcterms:W3CDTF">2014-10-16T20:57:24Z</dcterms:created>
  <dcterms:modified xsi:type="dcterms:W3CDTF">2016-09-05T06:21:38Z</dcterms:modified>
</cp:coreProperties>
</file>