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57" r:id="rId2"/>
    <p:sldId id="258" r:id="rId3"/>
    <p:sldId id="259" r:id="rId4"/>
    <p:sldId id="260" r:id="rId5"/>
    <p:sldId id="261" r:id="rId6"/>
    <p:sldId id="262" r:id="rId7"/>
    <p:sldId id="266" r:id="rId8"/>
    <p:sldId id="267" r:id="rId9"/>
    <p:sldId id="263" r:id="rId10"/>
    <p:sldId id="264" r:id="rId11"/>
    <p:sldId id="265" r:id="rId1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agnus Palmén" initials="MP" lastIdx="6"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9245" autoAdjust="0"/>
  </p:normalViewPr>
  <p:slideViewPr>
    <p:cSldViewPr snapToGrid="0">
      <p:cViewPr varScale="1">
        <p:scale>
          <a:sx n="86" d="100"/>
          <a:sy n="86" d="100"/>
        </p:scale>
        <p:origin x="-1374" y="-14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3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1" Type="http://schemas.openxmlformats.org/officeDocument/2006/relationships/oleObject" Target="Book3"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1"/>
          <c:order val="0"/>
          <c:invertIfNegative val="0"/>
          <c:val>
            <c:numRef>
              <c:f>Sheet1!$B$1:$B$10</c:f>
              <c:numCache>
                <c:formatCode>General</c:formatCode>
                <c:ptCount val="10"/>
                <c:pt idx="0">
                  <c:v>25</c:v>
                </c:pt>
                <c:pt idx="1">
                  <c:v>8</c:v>
                </c:pt>
                <c:pt idx="2">
                  <c:v>16</c:v>
                </c:pt>
                <c:pt idx="3">
                  <c:v>9</c:v>
                </c:pt>
                <c:pt idx="4">
                  <c:v>9</c:v>
                </c:pt>
                <c:pt idx="5">
                  <c:v>4</c:v>
                </c:pt>
                <c:pt idx="6">
                  <c:v>5</c:v>
                </c:pt>
                <c:pt idx="7">
                  <c:v>11</c:v>
                </c:pt>
                <c:pt idx="8">
                  <c:v>1</c:v>
                </c:pt>
                <c:pt idx="9">
                  <c:v>7</c:v>
                </c:pt>
              </c:numCache>
            </c:numRef>
          </c:val>
        </c:ser>
        <c:dLbls>
          <c:showLegendKey val="0"/>
          <c:showVal val="0"/>
          <c:showCatName val="0"/>
          <c:showSerName val="0"/>
          <c:showPercent val="0"/>
          <c:showBubbleSize val="0"/>
        </c:dLbls>
        <c:gapWidth val="150"/>
        <c:axId val="79661696"/>
        <c:axId val="86567168"/>
      </c:barChart>
      <c:catAx>
        <c:axId val="79661696"/>
        <c:scaling>
          <c:orientation val="minMax"/>
        </c:scaling>
        <c:delete val="0"/>
        <c:axPos val="b"/>
        <c:majorTickMark val="out"/>
        <c:minorTickMark val="none"/>
        <c:tickLblPos val="nextTo"/>
        <c:txPr>
          <a:bodyPr/>
          <a:lstStyle/>
          <a:p>
            <a:pPr>
              <a:defRPr sz="2000" b="1"/>
            </a:pPr>
            <a:endParaRPr lang="sv-SE"/>
          </a:p>
        </c:txPr>
        <c:crossAx val="86567168"/>
        <c:crosses val="autoZero"/>
        <c:auto val="1"/>
        <c:lblAlgn val="ctr"/>
        <c:lblOffset val="100"/>
        <c:noMultiLvlLbl val="0"/>
      </c:catAx>
      <c:valAx>
        <c:axId val="86567168"/>
        <c:scaling>
          <c:orientation val="minMax"/>
        </c:scaling>
        <c:delete val="1"/>
        <c:axPos val="l"/>
        <c:majorGridlines>
          <c:spPr>
            <a:ln>
              <a:noFill/>
            </a:ln>
          </c:spPr>
        </c:majorGridlines>
        <c:numFmt formatCode="General" sourceLinked="1"/>
        <c:majorTickMark val="out"/>
        <c:minorTickMark val="none"/>
        <c:tickLblPos val="nextTo"/>
        <c:crossAx val="79661696"/>
        <c:crosses val="autoZero"/>
        <c:crossBetween val="between"/>
      </c:valAx>
    </c:plotArea>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v-SE"/>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50F59DB-0420-4BED-AA2C-F315DD48F545}" type="datetimeFigureOut">
              <a:rPr lang="sv-SE" smtClean="0"/>
              <a:t>2017-05-31</a:t>
            </a:fld>
            <a:endParaRPr lang="sv-SE"/>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sv-SE"/>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5C53D13-22D0-41B2-ABDC-50FD59AA5466}" type="slidenum">
              <a:rPr lang="sv-SE" smtClean="0"/>
              <a:t>‹#›</a:t>
            </a:fld>
            <a:endParaRPr lang="sv-SE"/>
          </a:p>
        </p:txBody>
      </p:sp>
    </p:spTree>
    <p:extLst>
      <p:ext uri="{BB962C8B-B14F-4D97-AF65-F5344CB8AC3E}">
        <p14:creationId xmlns:p14="http://schemas.microsoft.com/office/powerpoint/2010/main" val="26969653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E279E1-2178-4A6C-B1E4-AAE312C522C4}" type="datetimeFigureOut">
              <a:rPr lang="sv-SE" smtClean="0"/>
              <a:t>2017-05-31</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A3B2E0-1B67-442B-B4AE-1B4E218385EF}" type="slidenum">
              <a:rPr lang="sv-SE" smtClean="0"/>
              <a:t>‹#›</a:t>
            </a:fld>
            <a:endParaRPr lang="sv-SE"/>
          </a:p>
        </p:txBody>
      </p:sp>
    </p:spTree>
    <p:extLst>
      <p:ext uri="{BB962C8B-B14F-4D97-AF65-F5344CB8AC3E}">
        <p14:creationId xmlns:p14="http://schemas.microsoft.com/office/powerpoint/2010/main" val="2197113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OBS! Lägg</a:t>
            </a:r>
            <a:r>
              <a:rPr lang="sv-SE" baseline="0" dirty="0" smtClean="0"/>
              <a:t> gärna in er föreningslogga på denna sidan!</a:t>
            </a:r>
            <a:endParaRPr lang="sv-SE" dirty="0"/>
          </a:p>
        </p:txBody>
      </p:sp>
      <p:sp>
        <p:nvSpPr>
          <p:cNvPr id="4" name="Platshållare för bildnummer 3"/>
          <p:cNvSpPr>
            <a:spLocks noGrp="1"/>
          </p:cNvSpPr>
          <p:nvPr>
            <p:ph type="sldNum" sz="quarter" idx="10"/>
          </p:nvPr>
        </p:nvSpPr>
        <p:spPr/>
        <p:txBody>
          <a:bodyPr/>
          <a:lstStyle/>
          <a:p>
            <a:fld id="{12A3B2E0-1B67-442B-B4AE-1B4E218385EF}" type="slidenum">
              <a:rPr lang="sv-SE" smtClean="0"/>
              <a:t>1</a:t>
            </a:fld>
            <a:endParaRPr lang="sv-SE"/>
          </a:p>
        </p:txBody>
      </p:sp>
    </p:spTree>
    <p:extLst>
      <p:ext uri="{BB962C8B-B14F-4D97-AF65-F5344CB8AC3E}">
        <p14:creationId xmlns:p14="http://schemas.microsoft.com/office/powerpoint/2010/main" val="35768918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Syfte:</a:t>
            </a:r>
          </a:p>
          <a:p>
            <a:pPr marL="171450" indent="-171450">
              <a:buFontTx/>
              <a:buChar char="-"/>
            </a:pPr>
            <a:r>
              <a:rPr lang="sv-SE" baseline="0" dirty="0" smtClean="0"/>
              <a:t>Att tydliggöra vad som kommer att hända under mötet.</a:t>
            </a:r>
            <a:endParaRPr lang="sv-SE" dirty="0" smtClean="0"/>
          </a:p>
          <a:p>
            <a:endParaRPr lang="sv-SE" dirty="0" smtClean="0"/>
          </a:p>
          <a:p>
            <a:r>
              <a:rPr lang="sv-SE" dirty="0" smtClean="0"/>
              <a:t>Tänk</a:t>
            </a:r>
            <a:r>
              <a:rPr lang="sv-SE" baseline="0" dirty="0" smtClean="0"/>
              <a:t> på:</a:t>
            </a:r>
          </a:p>
          <a:p>
            <a:pPr marL="171450" indent="-171450">
              <a:buFontTx/>
              <a:buChar char="-"/>
            </a:pPr>
            <a:r>
              <a:rPr lang="sv-SE" baseline="0" dirty="0" smtClean="0"/>
              <a:t>Inled med att presentera ledarteamet, programmet för kvällen samt </a:t>
            </a:r>
            <a:r>
              <a:rPr lang="sv-SE" baseline="0" dirty="0" err="1" smtClean="0"/>
              <a:t>ev</a:t>
            </a:r>
            <a:r>
              <a:rPr lang="sv-SE" baseline="0" dirty="0" smtClean="0"/>
              <a:t> pauser och sluttid</a:t>
            </a:r>
          </a:p>
          <a:p>
            <a:pPr marL="171450" indent="-171450">
              <a:buFontTx/>
              <a:buChar char="-"/>
            </a:pPr>
            <a:r>
              <a:rPr lang="sv-SE" baseline="0" dirty="0" smtClean="0"/>
              <a:t>Låt föräldrarna presentera sig kort med namn och vilket barn de är förälder till</a:t>
            </a:r>
          </a:p>
          <a:p>
            <a:pPr marL="171450" indent="-171450">
              <a:buFontTx/>
              <a:buChar char="-"/>
            </a:pPr>
            <a:r>
              <a:rPr lang="sv-SE" baseline="0" dirty="0" smtClean="0"/>
              <a:t>Kort presentation av föreningen. Är det en förening med fokus på bredd/elit? Finns det en uttalad policy – visa denna och berätta var de kan få tag på den. </a:t>
            </a:r>
          </a:p>
          <a:p>
            <a:pPr marL="171450" indent="-171450">
              <a:buFontTx/>
              <a:buChar char="-"/>
            </a:pPr>
            <a:r>
              <a:rPr lang="sv-SE" baseline="0" dirty="0" smtClean="0"/>
              <a:t>När nedanstående bilder kring barn- och ungdomsidrott har gåtts igenom så tar ni upp frågor som rör säsongsplanering och övriga saker som ni behöver informeras om.</a:t>
            </a:r>
          </a:p>
          <a:p>
            <a:pPr marL="171450" indent="-171450">
              <a:buFontTx/>
              <a:buChar char="-"/>
            </a:pPr>
            <a:endParaRPr lang="sv-SE" baseline="0" dirty="0" smtClean="0"/>
          </a:p>
          <a:p>
            <a:endParaRPr lang="sv-SE" dirty="0"/>
          </a:p>
        </p:txBody>
      </p:sp>
      <p:sp>
        <p:nvSpPr>
          <p:cNvPr id="4" name="Platshållare för bildnummer 3"/>
          <p:cNvSpPr>
            <a:spLocks noGrp="1"/>
          </p:cNvSpPr>
          <p:nvPr>
            <p:ph type="sldNum" sz="quarter" idx="10"/>
          </p:nvPr>
        </p:nvSpPr>
        <p:spPr/>
        <p:txBody>
          <a:bodyPr/>
          <a:lstStyle/>
          <a:p>
            <a:fld id="{DA59B889-B8AE-437B-A368-FB6498AD4D92}" type="slidenum">
              <a:rPr lang="sv-SE" smtClean="0">
                <a:solidFill>
                  <a:prstClr val="black"/>
                </a:solidFill>
              </a:rPr>
              <a:pPr/>
              <a:t>2</a:t>
            </a:fld>
            <a:endParaRPr lang="sv-SE">
              <a:solidFill>
                <a:prstClr val="black"/>
              </a:solidFill>
            </a:endParaRPr>
          </a:p>
        </p:txBody>
      </p:sp>
    </p:spTree>
    <p:extLst>
      <p:ext uri="{BB962C8B-B14F-4D97-AF65-F5344CB8AC3E}">
        <p14:creationId xmlns:p14="http://schemas.microsoft.com/office/powerpoint/2010/main" val="3516251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Syfte:</a:t>
            </a:r>
          </a:p>
          <a:p>
            <a:pPr marL="171450" indent="-171450">
              <a:buFontTx/>
              <a:buChar char="-"/>
            </a:pPr>
            <a:r>
              <a:rPr lang="sv-SE" dirty="0" smtClean="0"/>
              <a:t>Att belysa vikten av ett positivt beteende kring</a:t>
            </a:r>
            <a:r>
              <a:rPr lang="sv-SE" baseline="0" dirty="0" smtClean="0"/>
              <a:t> barn- och ungdomsidrott</a:t>
            </a:r>
          </a:p>
          <a:p>
            <a:pPr marL="171450" indent="-171450">
              <a:buFontTx/>
              <a:buChar char="-"/>
            </a:pPr>
            <a:r>
              <a:rPr lang="sv-SE" baseline="0" dirty="0" smtClean="0"/>
              <a:t>Detta är grunden till kommande diskussioner under mötet.</a:t>
            </a:r>
            <a:endParaRPr lang="sv-SE" dirty="0" smtClean="0"/>
          </a:p>
          <a:p>
            <a:endParaRPr lang="sv-SE" dirty="0" smtClean="0"/>
          </a:p>
          <a:p>
            <a:r>
              <a:rPr lang="sv-SE" dirty="0" smtClean="0"/>
              <a:t>Tänk</a:t>
            </a:r>
            <a:r>
              <a:rPr lang="sv-SE" baseline="0" dirty="0" smtClean="0"/>
              <a:t> på:</a:t>
            </a:r>
          </a:p>
          <a:p>
            <a:pPr marL="171450" marR="0" lvl="1" indent="-171450" algn="l" defTabSz="914400" rtl="0" eaLnBrk="1" fontAlgn="auto" latinLnBrk="0" hangingPunct="1">
              <a:lnSpc>
                <a:spcPct val="100000"/>
              </a:lnSpc>
              <a:spcBef>
                <a:spcPts val="0"/>
              </a:spcBef>
              <a:spcAft>
                <a:spcPts val="0"/>
              </a:spcAft>
              <a:buClrTx/>
              <a:buSzTx/>
              <a:buFontTx/>
              <a:buChar char="-"/>
              <a:tabLst/>
              <a:defRPr/>
            </a:pPr>
            <a:r>
              <a:rPr lang="sv-SE" baseline="0" dirty="0" smtClean="0"/>
              <a:t>Fråga hur många som sett skylten tidigare?</a:t>
            </a:r>
          </a:p>
          <a:p>
            <a:pPr marL="171450" marR="0" lvl="1" indent="-171450" algn="l" defTabSz="914400" rtl="0" eaLnBrk="1" fontAlgn="auto" latinLnBrk="0" hangingPunct="1">
              <a:lnSpc>
                <a:spcPct val="100000"/>
              </a:lnSpc>
              <a:spcBef>
                <a:spcPts val="0"/>
              </a:spcBef>
              <a:spcAft>
                <a:spcPts val="0"/>
              </a:spcAft>
              <a:buClrTx/>
              <a:buSzTx/>
              <a:buFontTx/>
              <a:buChar char="-"/>
              <a:tabLst/>
              <a:defRPr/>
            </a:pPr>
            <a:r>
              <a:rPr lang="sv-SE" baseline="0" dirty="0" smtClean="0"/>
              <a:t>Be föräldrarna reflektera i någon minut om vad de olika budskapen betyder för dem. </a:t>
            </a:r>
            <a:endParaRPr lang="sv-SE" dirty="0" smtClean="0"/>
          </a:p>
          <a:p>
            <a:pPr marL="171450" marR="0" lvl="1" indent="-171450" algn="l" defTabSz="914400" rtl="0" eaLnBrk="1" fontAlgn="auto" latinLnBrk="0" hangingPunct="1">
              <a:lnSpc>
                <a:spcPct val="100000"/>
              </a:lnSpc>
              <a:spcBef>
                <a:spcPts val="0"/>
              </a:spcBef>
              <a:spcAft>
                <a:spcPts val="0"/>
              </a:spcAft>
              <a:buClrTx/>
              <a:buSzTx/>
              <a:buFontTx/>
              <a:buChar char="-"/>
              <a:tabLst/>
              <a:defRPr/>
            </a:pPr>
            <a:r>
              <a:rPr lang="sv-SE" sz="1200" b="0" i="0" kern="1200" dirty="0" smtClean="0">
                <a:solidFill>
                  <a:schemeClr val="tx1"/>
                </a:solidFill>
                <a:effectLst/>
                <a:latin typeface="+mn-lt"/>
                <a:ea typeface="+mn-ea"/>
                <a:cs typeface="+mn-cs"/>
              </a:rPr>
              <a:t>Kan vi stå bakom den?</a:t>
            </a:r>
          </a:p>
          <a:p>
            <a:endParaRPr lang="sv-SE" dirty="0"/>
          </a:p>
        </p:txBody>
      </p:sp>
      <p:sp>
        <p:nvSpPr>
          <p:cNvPr id="4" name="Platshållare för bildnummer 3"/>
          <p:cNvSpPr>
            <a:spLocks noGrp="1"/>
          </p:cNvSpPr>
          <p:nvPr>
            <p:ph type="sldNum" sz="quarter" idx="10"/>
          </p:nvPr>
        </p:nvSpPr>
        <p:spPr/>
        <p:txBody>
          <a:bodyPr/>
          <a:lstStyle/>
          <a:p>
            <a:fld id="{12A3B2E0-1B67-442B-B4AE-1B4E218385EF}" type="slidenum">
              <a:rPr lang="sv-SE" smtClean="0"/>
              <a:t>3</a:t>
            </a:fld>
            <a:endParaRPr lang="sv-SE"/>
          </a:p>
        </p:txBody>
      </p:sp>
    </p:spTree>
    <p:extLst>
      <p:ext uri="{BB962C8B-B14F-4D97-AF65-F5344CB8AC3E}">
        <p14:creationId xmlns:p14="http://schemas.microsoft.com/office/powerpoint/2010/main" val="2770185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Syfte: </a:t>
            </a:r>
          </a:p>
          <a:p>
            <a:pPr marL="171450" indent="-171450">
              <a:buFontTx/>
              <a:buChar char="-"/>
            </a:pPr>
            <a:r>
              <a:rPr lang="sv-SE" baseline="0" dirty="0" smtClean="0"/>
              <a:t>Att föräldrarna får tänka till kring deras motiv till vad som är viktigt med barnets idrottande, men också om dessa motiv stämmer överens med barnets.</a:t>
            </a:r>
            <a:endParaRPr lang="sv-SE" dirty="0" smtClean="0"/>
          </a:p>
          <a:p>
            <a:r>
              <a:rPr lang="sv-SE" dirty="0" smtClean="0"/>
              <a:t>Tänk</a:t>
            </a:r>
            <a:r>
              <a:rPr lang="sv-SE" baseline="0" dirty="0" smtClean="0"/>
              <a:t> på:</a:t>
            </a:r>
            <a:endParaRPr lang="sv-SE" dirty="0" smtClean="0"/>
          </a:p>
          <a:p>
            <a:pPr marL="171450" indent="-171450">
              <a:buFontTx/>
              <a:buChar char="-"/>
            </a:pPr>
            <a:r>
              <a:rPr lang="sv-SE" dirty="0" smtClean="0"/>
              <a:t>Dela</a:t>
            </a:r>
            <a:r>
              <a:rPr lang="sv-SE" baseline="0" dirty="0" smtClean="0"/>
              <a:t> ut skattningen till föräldrarna och be dem fördela de 100 poängen under någon minut. Låt de diskutera sina svar med sin granne i någon minut.</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sv-SE" baseline="0" dirty="0" smtClean="0"/>
              <a:t>Fråga föräldrarna hur de tror att deras barn hade svarat.</a:t>
            </a:r>
          </a:p>
          <a:p>
            <a:pPr marL="171450" indent="-171450">
              <a:buFontTx/>
              <a:buChar char="-"/>
            </a:pPr>
            <a:r>
              <a:rPr lang="sv-SE" baseline="0" dirty="0" smtClean="0"/>
              <a:t>Ni kan som ledare låta barnen fylla i skattningen redan innan mötet för att ha något att jämföra med. Om inte, så kan ni göra det efteråt på en träning eller be föräldrarna göra det tillsammans med sina barn (utan att påverka dem)</a:t>
            </a:r>
          </a:p>
        </p:txBody>
      </p:sp>
      <p:sp>
        <p:nvSpPr>
          <p:cNvPr id="4" name="Platshållare för bildnummer 3"/>
          <p:cNvSpPr>
            <a:spLocks noGrp="1"/>
          </p:cNvSpPr>
          <p:nvPr>
            <p:ph type="sldNum" sz="quarter" idx="10"/>
          </p:nvPr>
        </p:nvSpPr>
        <p:spPr/>
        <p:txBody>
          <a:bodyPr/>
          <a:lstStyle/>
          <a:p>
            <a:fld id="{12A3B2E0-1B67-442B-B4AE-1B4E218385EF}" type="slidenum">
              <a:rPr lang="sv-SE" smtClean="0"/>
              <a:t>4</a:t>
            </a:fld>
            <a:endParaRPr lang="sv-SE"/>
          </a:p>
        </p:txBody>
      </p:sp>
    </p:spTree>
    <p:extLst>
      <p:ext uri="{BB962C8B-B14F-4D97-AF65-F5344CB8AC3E}">
        <p14:creationId xmlns:p14="http://schemas.microsoft.com/office/powerpoint/2010/main" val="2877412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Syfte:</a:t>
            </a:r>
          </a:p>
          <a:p>
            <a:pPr marL="171450" indent="-171450">
              <a:buFontTx/>
              <a:buChar char="-"/>
            </a:pPr>
            <a:r>
              <a:rPr lang="sv-SE" dirty="0" smtClean="0"/>
              <a:t>Att få igång en diskussion kring föräldrars</a:t>
            </a:r>
            <a:r>
              <a:rPr lang="sv-SE" baseline="0" dirty="0" smtClean="0"/>
              <a:t> beteende.</a:t>
            </a:r>
          </a:p>
          <a:p>
            <a:pPr marL="171450" indent="-171450">
              <a:buFontTx/>
              <a:buChar char="-"/>
            </a:pPr>
            <a:r>
              <a:rPr lang="sv-SE" baseline="0" dirty="0" smtClean="0"/>
              <a:t>Att förhoppningsvis gemensamt få fram några punkter som alla kan stå bakom om vad som ska gälla i föräldragruppen vid träning/match/tävling.</a:t>
            </a:r>
            <a:endParaRPr lang="sv-SE" dirty="0" smtClean="0"/>
          </a:p>
          <a:p>
            <a:endParaRPr lang="sv-SE" dirty="0" smtClean="0"/>
          </a:p>
          <a:p>
            <a:r>
              <a:rPr lang="sv-SE" dirty="0" smtClean="0"/>
              <a:t>Tänk</a:t>
            </a:r>
            <a:r>
              <a:rPr lang="sv-SE" baseline="0" dirty="0" smtClean="0"/>
              <a:t> på:</a:t>
            </a:r>
            <a:endParaRPr lang="sv-SE" dirty="0" smtClean="0"/>
          </a:p>
          <a:p>
            <a:pPr marL="171450" indent="-171450">
              <a:buFontTx/>
              <a:buChar char="-"/>
            </a:pPr>
            <a:r>
              <a:rPr lang="sv-SE" dirty="0" smtClean="0"/>
              <a:t>Ni</a:t>
            </a:r>
            <a:r>
              <a:rPr lang="sv-SE" baseline="0" dirty="0" smtClean="0"/>
              <a:t> väljer själva vilka frågeställningar ni vill ta upp. </a:t>
            </a:r>
          </a:p>
          <a:p>
            <a:pPr marL="171450" indent="-171450">
              <a:buFontTx/>
              <a:buChar char="-"/>
            </a:pPr>
            <a:r>
              <a:rPr lang="sv-SE" baseline="0" dirty="0" smtClean="0"/>
              <a:t>Be föräldrarna diskutera 2&amp;2 eller i smågrupper i några minuter. </a:t>
            </a:r>
          </a:p>
          <a:p>
            <a:pPr marL="171450" indent="-171450">
              <a:buFontTx/>
              <a:buChar char="-"/>
            </a:pPr>
            <a:r>
              <a:rPr lang="sv-SE" baseline="0" dirty="0" smtClean="0"/>
              <a:t>Ta upp föräldrarnas svar i storgrupp. Kan vi enas om några gemensamma punkter som alla kan stå bakom?</a:t>
            </a:r>
            <a:endParaRPr lang="sv-SE" dirty="0"/>
          </a:p>
        </p:txBody>
      </p:sp>
      <p:sp>
        <p:nvSpPr>
          <p:cNvPr id="4" name="Platshållare för bildnummer 3"/>
          <p:cNvSpPr>
            <a:spLocks noGrp="1"/>
          </p:cNvSpPr>
          <p:nvPr>
            <p:ph type="sldNum" sz="quarter" idx="10"/>
          </p:nvPr>
        </p:nvSpPr>
        <p:spPr/>
        <p:txBody>
          <a:bodyPr/>
          <a:lstStyle/>
          <a:p>
            <a:fld id="{12A3B2E0-1B67-442B-B4AE-1B4E218385EF}" type="slidenum">
              <a:rPr lang="sv-SE" smtClean="0"/>
              <a:t>5</a:t>
            </a:fld>
            <a:endParaRPr lang="sv-SE"/>
          </a:p>
        </p:txBody>
      </p:sp>
    </p:spTree>
    <p:extLst>
      <p:ext uri="{BB962C8B-B14F-4D97-AF65-F5344CB8AC3E}">
        <p14:creationId xmlns:p14="http://schemas.microsoft.com/office/powerpoint/2010/main" val="7608951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Syfte:</a:t>
            </a:r>
          </a:p>
          <a:p>
            <a:r>
              <a:rPr lang="sv-SE" dirty="0" smtClean="0"/>
              <a:t>- Att</a:t>
            </a:r>
            <a:r>
              <a:rPr lang="sv-SE" baseline="0" dirty="0" smtClean="0"/>
              <a:t> ge ny kunskap till föräldrarna</a:t>
            </a:r>
          </a:p>
          <a:p>
            <a:r>
              <a:rPr lang="sv-SE" baseline="0" dirty="0" smtClean="0"/>
              <a:t>- Att få föräldrarna att reflektera över sin egen roll och om deras bild av sig själva stämmer överens med vad deras barn och andra upplever.</a:t>
            </a:r>
            <a:endParaRPr lang="sv-SE" dirty="0" smtClean="0"/>
          </a:p>
          <a:p>
            <a:endParaRPr lang="sv-SE" dirty="0" smtClean="0"/>
          </a:p>
          <a:p>
            <a:r>
              <a:rPr lang="sv-SE" dirty="0" smtClean="0"/>
              <a:t>Tänk</a:t>
            </a:r>
            <a:r>
              <a:rPr lang="sv-SE" baseline="0" dirty="0" smtClean="0"/>
              <a:t> på:</a:t>
            </a:r>
            <a:endParaRPr lang="sv-SE" dirty="0" smtClean="0"/>
          </a:p>
          <a:p>
            <a:pPr marL="171450" indent="-171450">
              <a:buFontTx/>
              <a:buChar char="-"/>
            </a:pPr>
            <a:r>
              <a:rPr lang="sv-SE" dirty="0" smtClean="0"/>
              <a:t>Detta</a:t>
            </a:r>
            <a:r>
              <a:rPr lang="sv-SE" baseline="0" dirty="0" smtClean="0"/>
              <a:t> är några resultat av en doktorsavhandling kring upplevd föräldrapress inom idrotten. </a:t>
            </a:r>
          </a:p>
          <a:p>
            <a:pPr marL="171450" indent="-171450">
              <a:buFontTx/>
              <a:buChar char="-"/>
            </a:pPr>
            <a:r>
              <a:rPr lang="sv-SE" baseline="0" dirty="0" smtClean="0"/>
              <a:t>Om ni har tid så kan ni fråga föräldrarna vilka tankar dessa fakta väcker hos dem.</a:t>
            </a:r>
            <a:endParaRPr lang="sv-SE" dirty="0"/>
          </a:p>
        </p:txBody>
      </p:sp>
      <p:sp>
        <p:nvSpPr>
          <p:cNvPr id="4" name="Platshållare för bildnummer 3"/>
          <p:cNvSpPr>
            <a:spLocks noGrp="1"/>
          </p:cNvSpPr>
          <p:nvPr>
            <p:ph type="sldNum" sz="quarter" idx="10"/>
          </p:nvPr>
        </p:nvSpPr>
        <p:spPr/>
        <p:txBody>
          <a:bodyPr/>
          <a:lstStyle/>
          <a:p>
            <a:fld id="{12A3B2E0-1B67-442B-B4AE-1B4E218385EF}" type="slidenum">
              <a:rPr lang="sv-SE" smtClean="0"/>
              <a:t>6</a:t>
            </a:fld>
            <a:endParaRPr lang="sv-SE"/>
          </a:p>
        </p:txBody>
      </p:sp>
    </p:spTree>
    <p:extLst>
      <p:ext uri="{BB962C8B-B14F-4D97-AF65-F5344CB8AC3E}">
        <p14:creationId xmlns:p14="http://schemas.microsoft.com/office/powerpoint/2010/main" val="2248778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Syfte:</a:t>
            </a:r>
          </a:p>
          <a:p>
            <a:pPr marL="0" marR="0" indent="0" algn="l" defTabSz="914400" rtl="0" eaLnBrk="1" fontAlgn="auto" latinLnBrk="0" hangingPunct="1">
              <a:lnSpc>
                <a:spcPct val="100000"/>
              </a:lnSpc>
              <a:spcBef>
                <a:spcPts val="0"/>
              </a:spcBef>
              <a:spcAft>
                <a:spcPts val="0"/>
              </a:spcAft>
              <a:buClrTx/>
              <a:buSzTx/>
              <a:buFontTx/>
              <a:buNone/>
              <a:tabLst/>
              <a:defRPr/>
            </a:pPr>
            <a:r>
              <a:rPr lang="sv-SE" dirty="0" smtClean="0"/>
              <a:t>- Att</a:t>
            </a:r>
            <a:r>
              <a:rPr lang="sv-SE" baseline="0" dirty="0" smtClean="0"/>
              <a:t> ge ny kunskap till föräldrarna</a:t>
            </a:r>
          </a:p>
          <a:p>
            <a:r>
              <a:rPr lang="sv-SE" dirty="0" smtClean="0"/>
              <a:t>- Att visa på att betydelsen av att vilja tävla skiljer sig väldigt mycket</a:t>
            </a:r>
            <a:r>
              <a:rPr lang="sv-SE" baseline="0" dirty="0" smtClean="0"/>
              <a:t> åt hos olika barn.</a:t>
            </a:r>
            <a:endParaRPr lang="sv-SE" dirty="0" smtClean="0"/>
          </a:p>
          <a:p>
            <a:endParaRPr lang="sv-SE" dirty="0" smtClean="0"/>
          </a:p>
          <a:p>
            <a:r>
              <a:rPr lang="sv-SE" dirty="0" smtClean="0"/>
              <a:t>Tänk</a:t>
            </a:r>
            <a:r>
              <a:rPr lang="sv-SE" baseline="0" dirty="0" smtClean="0"/>
              <a:t> på:</a:t>
            </a:r>
            <a:endParaRPr lang="sv-SE" dirty="0" smtClean="0"/>
          </a:p>
          <a:p>
            <a:pPr marL="171450" indent="-171450">
              <a:buFontTx/>
              <a:buChar char="-"/>
            </a:pPr>
            <a:r>
              <a:rPr lang="sv-SE" dirty="0" smtClean="0"/>
              <a:t>Siffrorna är från Ungdomsbarometern</a:t>
            </a:r>
            <a:r>
              <a:rPr lang="sv-SE" baseline="0" dirty="0" smtClean="0"/>
              <a:t> 2016 och handlar om vilken betydelse ungdomar lägger i att tävla i sitt idrottsutövande.</a:t>
            </a:r>
            <a:endParaRPr lang="sv-SE" dirty="0" smtClean="0"/>
          </a:p>
          <a:p>
            <a:pPr marL="171450" indent="-171450">
              <a:buFontTx/>
              <a:buChar char="-"/>
            </a:pPr>
            <a:r>
              <a:rPr lang="sv-SE" dirty="0" smtClean="0"/>
              <a:t>Siffrorna</a:t>
            </a:r>
            <a:r>
              <a:rPr lang="sv-SE" baseline="0" dirty="0" smtClean="0"/>
              <a:t> visar komplexiteten av att vara tränare/ledare och hur allas behov ska kunna tillgodoses.</a:t>
            </a:r>
          </a:p>
          <a:p>
            <a:pPr marL="171450" indent="-171450">
              <a:buFontTx/>
              <a:buChar char="-"/>
            </a:pPr>
            <a:r>
              <a:rPr lang="sv-SE" baseline="0" dirty="0" smtClean="0"/>
              <a:t>Om ni har tid så kan ni fråga föräldrarna vilka tankar dess fakta väcker hos dem.</a:t>
            </a:r>
            <a:endParaRPr lang="sv-SE" dirty="0"/>
          </a:p>
        </p:txBody>
      </p:sp>
      <p:sp>
        <p:nvSpPr>
          <p:cNvPr id="4" name="Platshållare för bildnummer 3"/>
          <p:cNvSpPr>
            <a:spLocks noGrp="1"/>
          </p:cNvSpPr>
          <p:nvPr>
            <p:ph type="sldNum" sz="quarter" idx="10"/>
          </p:nvPr>
        </p:nvSpPr>
        <p:spPr/>
        <p:txBody>
          <a:bodyPr/>
          <a:lstStyle/>
          <a:p>
            <a:fld id="{12A3B2E0-1B67-442B-B4AE-1B4E218385EF}" type="slidenum">
              <a:rPr lang="sv-SE" smtClean="0"/>
              <a:t>7</a:t>
            </a:fld>
            <a:endParaRPr lang="sv-SE"/>
          </a:p>
        </p:txBody>
      </p:sp>
    </p:spTree>
    <p:extLst>
      <p:ext uri="{BB962C8B-B14F-4D97-AF65-F5344CB8AC3E}">
        <p14:creationId xmlns:p14="http://schemas.microsoft.com/office/powerpoint/2010/main" val="3681679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Syfte:</a:t>
            </a:r>
          </a:p>
          <a:p>
            <a:pPr marL="171450" indent="-171450">
              <a:buFontTx/>
              <a:buChar char="-"/>
            </a:pPr>
            <a:r>
              <a:rPr lang="sv-SE" dirty="0" smtClean="0"/>
              <a:t>Att belysa</a:t>
            </a:r>
            <a:r>
              <a:rPr lang="sv-SE" baseline="0" dirty="0" smtClean="0"/>
              <a:t> vikten av att lyssna på barnen. Det är barnen som är experter om barnidrott!</a:t>
            </a:r>
          </a:p>
          <a:p>
            <a:pPr marL="171450" indent="-171450">
              <a:buFontTx/>
              <a:buChar char="-"/>
            </a:pPr>
            <a:r>
              <a:rPr lang="sv-SE" baseline="0" dirty="0" smtClean="0"/>
              <a:t>Att belysa vikten av att ha ett barnperspektiv, att alltid sätta barnens bästa i främsta rummet.</a:t>
            </a:r>
            <a:endParaRPr lang="sv-SE" dirty="0" smtClean="0"/>
          </a:p>
          <a:p>
            <a:endParaRPr lang="sv-SE" dirty="0" smtClean="0"/>
          </a:p>
          <a:p>
            <a:r>
              <a:rPr lang="sv-SE" dirty="0" smtClean="0"/>
              <a:t>Tänk</a:t>
            </a:r>
            <a:r>
              <a:rPr lang="sv-SE" baseline="0" dirty="0" smtClean="0"/>
              <a:t> på:</a:t>
            </a:r>
            <a:endParaRPr lang="sv-SE" dirty="0" smtClean="0"/>
          </a:p>
          <a:p>
            <a:pPr marL="171450" lvl="0" indent="-171450">
              <a:buFontTx/>
              <a:buChar char="-"/>
            </a:pPr>
            <a:r>
              <a:rPr lang="sv-SE" sz="1200" kern="1200" dirty="0" smtClean="0">
                <a:solidFill>
                  <a:schemeClr val="tx1"/>
                </a:solidFill>
                <a:effectLst/>
                <a:latin typeface="+mn-lt"/>
                <a:ea typeface="+mn-ea"/>
                <a:cs typeface="+mn-cs"/>
              </a:rPr>
              <a:t>Detta är en bild som inte behöver läggas för mycket tid på vid mötet, men nämn gärna syftet med bilden för föräldrarna. Tid bör däremot alltid läggas på att lyssna på barnen!</a:t>
            </a:r>
          </a:p>
          <a:p>
            <a:pPr marL="171450" lvl="0" indent="-171450">
              <a:buFontTx/>
              <a:buChar char="-"/>
            </a:pPr>
            <a:endParaRPr lang="sv-SE" sz="1200" kern="1200" dirty="0" smtClean="0">
              <a:solidFill>
                <a:schemeClr val="tx1"/>
              </a:solidFill>
              <a:effectLst/>
              <a:latin typeface="+mn-lt"/>
              <a:ea typeface="+mn-ea"/>
              <a:cs typeface="+mn-cs"/>
            </a:endParaRPr>
          </a:p>
          <a:p>
            <a:pPr marL="0" indent="0">
              <a:buFontTx/>
              <a:buNone/>
            </a:pPr>
            <a:endParaRPr lang="sv-SE" dirty="0"/>
          </a:p>
        </p:txBody>
      </p:sp>
      <p:sp>
        <p:nvSpPr>
          <p:cNvPr id="4" name="Platshållare för bildnummer 3"/>
          <p:cNvSpPr>
            <a:spLocks noGrp="1"/>
          </p:cNvSpPr>
          <p:nvPr>
            <p:ph type="sldNum" sz="quarter" idx="10"/>
          </p:nvPr>
        </p:nvSpPr>
        <p:spPr/>
        <p:txBody>
          <a:bodyPr/>
          <a:lstStyle/>
          <a:p>
            <a:fld id="{74F8D279-5391-7049-98C5-13DA15DB39E5}" type="slidenum">
              <a:rPr lang="en-US" smtClean="0"/>
              <a:pPr/>
              <a:t>9</a:t>
            </a:fld>
            <a:endParaRPr lang="en-US"/>
          </a:p>
        </p:txBody>
      </p:sp>
    </p:spTree>
    <p:extLst>
      <p:ext uri="{BB962C8B-B14F-4D97-AF65-F5344CB8AC3E}">
        <p14:creationId xmlns:p14="http://schemas.microsoft.com/office/powerpoint/2010/main" val="38694723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Syfte:</a:t>
            </a:r>
          </a:p>
          <a:p>
            <a:r>
              <a:rPr lang="sv-SE" dirty="0" smtClean="0"/>
              <a:t>- Frågeställningar som är värda att fundera kring men som inte ges tid att diskutera</a:t>
            </a:r>
            <a:r>
              <a:rPr lang="sv-SE" baseline="0" dirty="0" smtClean="0"/>
              <a:t> i detta forumet.</a:t>
            </a:r>
            <a:endParaRPr lang="sv-SE" dirty="0" smtClean="0"/>
          </a:p>
          <a:p>
            <a:endParaRPr lang="sv-SE" dirty="0" smtClean="0"/>
          </a:p>
          <a:p>
            <a:r>
              <a:rPr lang="sv-SE" dirty="0" smtClean="0"/>
              <a:t>Tänk</a:t>
            </a:r>
            <a:r>
              <a:rPr lang="sv-SE" baseline="0" dirty="0" smtClean="0"/>
              <a:t> på:</a:t>
            </a:r>
          </a:p>
          <a:p>
            <a:r>
              <a:rPr lang="sv-SE" baseline="0" dirty="0" smtClean="0"/>
              <a:t>- Visa bilden och be föräldrarna att ta med sig frågorna hem att fundera på.</a:t>
            </a:r>
            <a:endParaRPr lang="sv-SE" dirty="0" smtClean="0"/>
          </a:p>
          <a:p>
            <a:endParaRPr lang="sv-SE" dirty="0"/>
          </a:p>
        </p:txBody>
      </p:sp>
      <p:sp>
        <p:nvSpPr>
          <p:cNvPr id="4" name="Platshållare för bildnummer 3"/>
          <p:cNvSpPr>
            <a:spLocks noGrp="1"/>
          </p:cNvSpPr>
          <p:nvPr>
            <p:ph type="sldNum" sz="quarter" idx="10"/>
          </p:nvPr>
        </p:nvSpPr>
        <p:spPr/>
        <p:txBody>
          <a:bodyPr/>
          <a:lstStyle/>
          <a:p>
            <a:fld id="{12A3B2E0-1B67-442B-B4AE-1B4E218385EF}" type="slidenum">
              <a:rPr lang="sv-SE" smtClean="0"/>
              <a:t>10</a:t>
            </a:fld>
            <a:endParaRPr lang="sv-SE"/>
          </a:p>
        </p:txBody>
      </p:sp>
    </p:spTree>
    <p:extLst>
      <p:ext uri="{BB962C8B-B14F-4D97-AF65-F5344CB8AC3E}">
        <p14:creationId xmlns:p14="http://schemas.microsoft.com/office/powerpoint/2010/main" val="12696998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12A3B2E0-1B67-442B-B4AE-1B4E218385EF}" type="slidenum">
              <a:rPr lang="sv-SE" smtClean="0"/>
              <a:t>11</a:t>
            </a:fld>
            <a:endParaRPr lang="sv-SE"/>
          </a:p>
        </p:txBody>
      </p:sp>
    </p:spTree>
    <p:extLst>
      <p:ext uri="{BB962C8B-B14F-4D97-AF65-F5344CB8AC3E}">
        <p14:creationId xmlns:p14="http://schemas.microsoft.com/office/powerpoint/2010/main" val="1823010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ti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smtClean="0"/>
              <a:t>Klicka här för att ändra format</a:t>
            </a:r>
            <a:endParaRPr lang="sv-SE"/>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p>
            <a:fld id="{4DFBAF6C-51E1-44CB-80E0-5506ED9CCE71}" type="datetimeFigureOut">
              <a:rPr lang="sv-SE" smtClean="0"/>
              <a:t>2017-05-31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C573819-F346-4C7B-A2FF-21DD221D0C57}" type="slidenum">
              <a:rPr lang="sv-SE" smtClean="0"/>
              <a:t>‹#›</a:t>
            </a:fld>
            <a:endParaRPr lang="sv-SE"/>
          </a:p>
        </p:txBody>
      </p:sp>
      <p:sp>
        <p:nvSpPr>
          <p:cNvPr id="7" name="Rectangle 2"/>
          <p:cNvSpPr>
            <a:spLocks/>
          </p:cNvSpPr>
          <p:nvPr userDrawn="1"/>
        </p:nvSpPr>
        <p:spPr bwMode="auto">
          <a:xfrm>
            <a:off x="0" y="-5691"/>
            <a:ext cx="12192000" cy="833810"/>
          </a:xfrm>
          <a:prstGeom prst="rect">
            <a:avLst/>
          </a:prstGeom>
          <a:solidFill>
            <a:schemeClr val="tx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
        <p:nvSpPr>
          <p:cNvPr id="8" name="Rectangle 3"/>
          <p:cNvSpPr>
            <a:spLocks/>
          </p:cNvSpPr>
          <p:nvPr userDrawn="1"/>
        </p:nvSpPr>
        <p:spPr bwMode="auto">
          <a:xfrm flipV="1">
            <a:off x="0" y="820782"/>
            <a:ext cx="12192000" cy="45719"/>
          </a:xfrm>
          <a:prstGeom prst="rect">
            <a:avLst/>
          </a:prstGeom>
          <a:solidFill>
            <a:srgbClr val="F8C41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Tree>
    <p:extLst>
      <p:ext uri="{BB962C8B-B14F-4D97-AF65-F5344CB8AC3E}">
        <p14:creationId xmlns:p14="http://schemas.microsoft.com/office/powerpoint/2010/main" val="18471995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4DFBAF6C-51E1-44CB-80E0-5506ED9CCE71}" type="datetimeFigureOut">
              <a:rPr lang="sv-SE" smtClean="0"/>
              <a:t>2017-05-31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C573819-F346-4C7B-A2FF-21DD221D0C57}" type="slidenum">
              <a:rPr lang="sv-SE" smtClean="0"/>
              <a:t>‹#›</a:t>
            </a:fld>
            <a:endParaRPr lang="sv-SE"/>
          </a:p>
        </p:txBody>
      </p:sp>
      <p:sp>
        <p:nvSpPr>
          <p:cNvPr id="7" name="Rectangle 2"/>
          <p:cNvSpPr>
            <a:spLocks/>
          </p:cNvSpPr>
          <p:nvPr userDrawn="1"/>
        </p:nvSpPr>
        <p:spPr bwMode="auto">
          <a:xfrm>
            <a:off x="0" y="-5691"/>
            <a:ext cx="12192000" cy="833810"/>
          </a:xfrm>
          <a:prstGeom prst="rect">
            <a:avLst/>
          </a:prstGeom>
          <a:solidFill>
            <a:schemeClr val="tx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
        <p:nvSpPr>
          <p:cNvPr id="8" name="Rectangle 3"/>
          <p:cNvSpPr>
            <a:spLocks/>
          </p:cNvSpPr>
          <p:nvPr userDrawn="1"/>
        </p:nvSpPr>
        <p:spPr bwMode="auto">
          <a:xfrm flipV="1">
            <a:off x="0" y="820782"/>
            <a:ext cx="12192000" cy="45719"/>
          </a:xfrm>
          <a:prstGeom prst="rect">
            <a:avLst/>
          </a:prstGeom>
          <a:solidFill>
            <a:srgbClr val="F8C41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Tree>
    <p:extLst>
      <p:ext uri="{BB962C8B-B14F-4D97-AF65-F5344CB8AC3E}">
        <p14:creationId xmlns:p14="http://schemas.microsoft.com/office/powerpoint/2010/main" val="2082141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smtClean="0"/>
              <a:t>Klicka här för att ändra format</a:t>
            </a:r>
            <a:endParaRPr lang="sv-SE"/>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4DFBAF6C-51E1-44CB-80E0-5506ED9CCE71}" type="datetimeFigureOut">
              <a:rPr lang="sv-SE" smtClean="0"/>
              <a:t>2017-05-31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C573819-F346-4C7B-A2FF-21DD221D0C57}" type="slidenum">
              <a:rPr lang="sv-SE" smtClean="0"/>
              <a:t>‹#›</a:t>
            </a:fld>
            <a:endParaRPr lang="sv-SE"/>
          </a:p>
        </p:txBody>
      </p:sp>
      <p:sp>
        <p:nvSpPr>
          <p:cNvPr id="7" name="Rectangle 2"/>
          <p:cNvSpPr>
            <a:spLocks/>
          </p:cNvSpPr>
          <p:nvPr userDrawn="1"/>
        </p:nvSpPr>
        <p:spPr bwMode="auto">
          <a:xfrm>
            <a:off x="0" y="-5691"/>
            <a:ext cx="12192000" cy="833810"/>
          </a:xfrm>
          <a:prstGeom prst="rect">
            <a:avLst/>
          </a:prstGeom>
          <a:solidFill>
            <a:schemeClr val="tx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
        <p:nvSpPr>
          <p:cNvPr id="8" name="Rectangle 3"/>
          <p:cNvSpPr>
            <a:spLocks/>
          </p:cNvSpPr>
          <p:nvPr userDrawn="1"/>
        </p:nvSpPr>
        <p:spPr bwMode="auto">
          <a:xfrm flipV="1">
            <a:off x="0" y="820782"/>
            <a:ext cx="12192000" cy="45719"/>
          </a:xfrm>
          <a:prstGeom prst="rect">
            <a:avLst/>
          </a:prstGeom>
          <a:solidFill>
            <a:srgbClr val="F8C41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Tree>
    <p:extLst>
      <p:ext uri="{BB962C8B-B14F-4D97-AF65-F5344CB8AC3E}">
        <p14:creationId xmlns:p14="http://schemas.microsoft.com/office/powerpoint/2010/main" val="4227207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838200" y="1825625"/>
            <a:ext cx="518160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6172200" y="1825625"/>
            <a:ext cx="5181600" cy="435133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4DFBAF6C-51E1-44CB-80E0-5506ED9CCE71}" type="datetimeFigureOut">
              <a:rPr lang="sv-SE" smtClean="0"/>
              <a:t>2017-05-31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9C573819-F346-4C7B-A2FF-21DD221D0C57}" type="slidenum">
              <a:rPr lang="sv-SE" smtClean="0"/>
              <a:t>‹#›</a:t>
            </a:fld>
            <a:endParaRPr lang="sv-SE"/>
          </a:p>
        </p:txBody>
      </p:sp>
      <p:sp>
        <p:nvSpPr>
          <p:cNvPr id="8" name="Rectangle 2"/>
          <p:cNvSpPr>
            <a:spLocks/>
          </p:cNvSpPr>
          <p:nvPr userDrawn="1"/>
        </p:nvSpPr>
        <p:spPr bwMode="auto">
          <a:xfrm>
            <a:off x="0" y="-5691"/>
            <a:ext cx="12192000" cy="833810"/>
          </a:xfrm>
          <a:prstGeom prst="rect">
            <a:avLst/>
          </a:prstGeom>
          <a:solidFill>
            <a:schemeClr val="tx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
        <p:nvSpPr>
          <p:cNvPr id="9" name="Rectangle 3"/>
          <p:cNvSpPr>
            <a:spLocks/>
          </p:cNvSpPr>
          <p:nvPr userDrawn="1"/>
        </p:nvSpPr>
        <p:spPr bwMode="auto">
          <a:xfrm flipV="1">
            <a:off x="0" y="820782"/>
            <a:ext cx="12192000" cy="45719"/>
          </a:xfrm>
          <a:prstGeom prst="rect">
            <a:avLst/>
          </a:prstGeom>
          <a:solidFill>
            <a:srgbClr val="F8C41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Tree>
    <p:extLst>
      <p:ext uri="{BB962C8B-B14F-4D97-AF65-F5344CB8AC3E}">
        <p14:creationId xmlns:p14="http://schemas.microsoft.com/office/powerpoint/2010/main" val="291664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smtClean="0"/>
              <a:t>Klicka här för att ändra format</a:t>
            </a:r>
            <a:endParaRPr lang="sv-SE"/>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839788" y="2505075"/>
            <a:ext cx="5157787"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4DFBAF6C-51E1-44CB-80E0-5506ED9CCE71}" type="datetimeFigureOut">
              <a:rPr lang="sv-SE" smtClean="0"/>
              <a:t>2017-05-31</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9C573819-F346-4C7B-A2FF-21DD221D0C57}" type="slidenum">
              <a:rPr lang="sv-SE" smtClean="0"/>
              <a:t>‹#›</a:t>
            </a:fld>
            <a:endParaRPr lang="sv-SE"/>
          </a:p>
        </p:txBody>
      </p:sp>
      <p:sp>
        <p:nvSpPr>
          <p:cNvPr id="10" name="Rectangle 2"/>
          <p:cNvSpPr>
            <a:spLocks/>
          </p:cNvSpPr>
          <p:nvPr userDrawn="1"/>
        </p:nvSpPr>
        <p:spPr bwMode="auto">
          <a:xfrm>
            <a:off x="0" y="-5691"/>
            <a:ext cx="12192000" cy="833810"/>
          </a:xfrm>
          <a:prstGeom prst="rect">
            <a:avLst/>
          </a:prstGeom>
          <a:solidFill>
            <a:schemeClr val="tx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
        <p:nvSpPr>
          <p:cNvPr id="11" name="Rectangle 3"/>
          <p:cNvSpPr>
            <a:spLocks/>
          </p:cNvSpPr>
          <p:nvPr userDrawn="1"/>
        </p:nvSpPr>
        <p:spPr bwMode="auto">
          <a:xfrm flipV="1">
            <a:off x="0" y="820782"/>
            <a:ext cx="12192000" cy="45719"/>
          </a:xfrm>
          <a:prstGeom prst="rect">
            <a:avLst/>
          </a:prstGeom>
          <a:solidFill>
            <a:srgbClr val="F8C41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Tree>
    <p:extLst>
      <p:ext uri="{BB962C8B-B14F-4D97-AF65-F5344CB8AC3E}">
        <p14:creationId xmlns:p14="http://schemas.microsoft.com/office/powerpoint/2010/main" val="2348045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4DFBAF6C-51E1-44CB-80E0-5506ED9CCE71}" type="datetimeFigureOut">
              <a:rPr lang="sv-SE" smtClean="0"/>
              <a:t>2017-05-31</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9C573819-F346-4C7B-A2FF-21DD221D0C57}" type="slidenum">
              <a:rPr lang="sv-SE" smtClean="0"/>
              <a:t>‹#›</a:t>
            </a:fld>
            <a:endParaRPr lang="sv-SE"/>
          </a:p>
        </p:txBody>
      </p:sp>
      <p:sp>
        <p:nvSpPr>
          <p:cNvPr id="6" name="Rectangle 2"/>
          <p:cNvSpPr>
            <a:spLocks/>
          </p:cNvSpPr>
          <p:nvPr userDrawn="1"/>
        </p:nvSpPr>
        <p:spPr bwMode="auto">
          <a:xfrm>
            <a:off x="0" y="-5691"/>
            <a:ext cx="12192000" cy="833810"/>
          </a:xfrm>
          <a:prstGeom prst="rect">
            <a:avLst/>
          </a:prstGeom>
          <a:solidFill>
            <a:schemeClr val="tx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
        <p:nvSpPr>
          <p:cNvPr id="7" name="Rectangle 3"/>
          <p:cNvSpPr>
            <a:spLocks/>
          </p:cNvSpPr>
          <p:nvPr userDrawn="1"/>
        </p:nvSpPr>
        <p:spPr bwMode="auto">
          <a:xfrm flipV="1">
            <a:off x="0" y="820782"/>
            <a:ext cx="12192000" cy="45719"/>
          </a:xfrm>
          <a:prstGeom prst="rect">
            <a:avLst/>
          </a:prstGeom>
          <a:solidFill>
            <a:srgbClr val="F8C41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Tree>
    <p:extLst>
      <p:ext uri="{BB962C8B-B14F-4D97-AF65-F5344CB8AC3E}">
        <p14:creationId xmlns:p14="http://schemas.microsoft.com/office/powerpoint/2010/main" val="2162419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4DFBAF6C-51E1-44CB-80E0-5506ED9CCE71}" type="datetimeFigureOut">
              <a:rPr lang="sv-SE" smtClean="0"/>
              <a:t>2017-05-31</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9C573819-F346-4C7B-A2FF-21DD221D0C57}" type="slidenum">
              <a:rPr lang="sv-SE" smtClean="0"/>
              <a:t>‹#›</a:t>
            </a:fld>
            <a:endParaRPr lang="sv-SE"/>
          </a:p>
        </p:txBody>
      </p:sp>
      <p:sp>
        <p:nvSpPr>
          <p:cNvPr id="5" name="Rectangle 2"/>
          <p:cNvSpPr>
            <a:spLocks/>
          </p:cNvSpPr>
          <p:nvPr userDrawn="1"/>
        </p:nvSpPr>
        <p:spPr bwMode="auto">
          <a:xfrm>
            <a:off x="0" y="-5691"/>
            <a:ext cx="12192000" cy="833810"/>
          </a:xfrm>
          <a:prstGeom prst="rect">
            <a:avLst/>
          </a:prstGeom>
          <a:solidFill>
            <a:schemeClr val="tx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
        <p:nvSpPr>
          <p:cNvPr id="6" name="Rectangle 3"/>
          <p:cNvSpPr>
            <a:spLocks/>
          </p:cNvSpPr>
          <p:nvPr userDrawn="1"/>
        </p:nvSpPr>
        <p:spPr bwMode="auto">
          <a:xfrm flipV="1">
            <a:off x="0" y="820782"/>
            <a:ext cx="12192000" cy="45719"/>
          </a:xfrm>
          <a:prstGeom prst="rect">
            <a:avLst/>
          </a:prstGeom>
          <a:solidFill>
            <a:srgbClr val="F8C41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Tree>
    <p:extLst>
      <p:ext uri="{BB962C8B-B14F-4D97-AF65-F5344CB8AC3E}">
        <p14:creationId xmlns:p14="http://schemas.microsoft.com/office/powerpoint/2010/main" val="2068011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4DFBAF6C-51E1-44CB-80E0-5506ED9CCE71}" type="datetimeFigureOut">
              <a:rPr lang="sv-SE" smtClean="0"/>
              <a:t>2017-05-31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9C573819-F346-4C7B-A2FF-21DD221D0C57}" type="slidenum">
              <a:rPr lang="sv-SE" smtClean="0"/>
              <a:t>‹#›</a:t>
            </a:fld>
            <a:endParaRPr lang="sv-SE"/>
          </a:p>
        </p:txBody>
      </p:sp>
      <p:sp>
        <p:nvSpPr>
          <p:cNvPr id="8" name="Rectangle 2"/>
          <p:cNvSpPr>
            <a:spLocks/>
          </p:cNvSpPr>
          <p:nvPr userDrawn="1"/>
        </p:nvSpPr>
        <p:spPr bwMode="auto">
          <a:xfrm>
            <a:off x="0" y="-5691"/>
            <a:ext cx="12192000" cy="833810"/>
          </a:xfrm>
          <a:prstGeom prst="rect">
            <a:avLst/>
          </a:prstGeom>
          <a:solidFill>
            <a:schemeClr val="tx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
        <p:nvSpPr>
          <p:cNvPr id="9" name="Rectangle 3"/>
          <p:cNvSpPr>
            <a:spLocks/>
          </p:cNvSpPr>
          <p:nvPr userDrawn="1"/>
        </p:nvSpPr>
        <p:spPr bwMode="auto">
          <a:xfrm flipV="1">
            <a:off x="0" y="820782"/>
            <a:ext cx="12192000" cy="45719"/>
          </a:xfrm>
          <a:prstGeom prst="rect">
            <a:avLst/>
          </a:prstGeom>
          <a:solidFill>
            <a:srgbClr val="F8C41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Tree>
    <p:extLst>
      <p:ext uri="{BB962C8B-B14F-4D97-AF65-F5344CB8AC3E}">
        <p14:creationId xmlns:p14="http://schemas.microsoft.com/office/powerpoint/2010/main" val="3611815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4DFBAF6C-51E1-44CB-80E0-5506ED9CCE71}" type="datetimeFigureOut">
              <a:rPr lang="sv-SE" smtClean="0"/>
              <a:t>2017-05-31</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9C573819-F346-4C7B-A2FF-21DD221D0C57}" type="slidenum">
              <a:rPr lang="sv-SE" smtClean="0"/>
              <a:t>‹#›</a:t>
            </a:fld>
            <a:endParaRPr lang="sv-SE"/>
          </a:p>
        </p:txBody>
      </p:sp>
      <p:sp>
        <p:nvSpPr>
          <p:cNvPr id="8" name="Rectangle 2"/>
          <p:cNvSpPr>
            <a:spLocks/>
          </p:cNvSpPr>
          <p:nvPr userDrawn="1"/>
        </p:nvSpPr>
        <p:spPr bwMode="auto">
          <a:xfrm>
            <a:off x="0" y="-5691"/>
            <a:ext cx="12192000" cy="833810"/>
          </a:xfrm>
          <a:prstGeom prst="rect">
            <a:avLst/>
          </a:prstGeom>
          <a:solidFill>
            <a:schemeClr val="tx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
        <p:nvSpPr>
          <p:cNvPr id="9" name="Rectangle 3"/>
          <p:cNvSpPr>
            <a:spLocks/>
          </p:cNvSpPr>
          <p:nvPr userDrawn="1"/>
        </p:nvSpPr>
        <p:spPr bwMode="auto">
          <a:xfrm flipV="1">
            <a:off x="0" y="820782"/>
            <a:ext cx="12192000" cy="45719"/>
          </a:xfrm>
          <a:prstGeom prst="rect">
            <a:avLst/>
          </a:prstGeom>
          <a:solidFill>
            <a:srgbClr val="F8C41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Tree>
    <p:extLst>
      <p:ext uri="{BB962C8B-B14F-4D97-AF65-F5344CB8AC3E}">
        <p14:creationId xmlns:p14="http://schemas.microsoft.com/office/powerpoint/2010/main" val="654877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4DFBAF6C-51E1-44CB-80E0-5506ED9CCE71}" type="datetimeFigureOut">
              <a:rPr lang="sv-SE" smtClean="0"/>
              <a:t>2017-05-31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C573819-F346-4C7B-A2FF-21DD221D0C57}" type="slidenum">
              <a:rPr lang="sv-SE" smtClean="0"/>
              <a:t>‹#›</a:t>
            </a:fld>
            <a:endParaRPr lang="sv-SE"/>
          </a:p>
        </p:txBody>
      </p:sp>
      <p:sp>
        <p:nvSpPr>
          <p:cNvPr id="7" name="Rectangle 2"/>
          <p:cNvSpPr>
            <a:spLocks/>
          </p:cNvSpPr>
          <p:nvPr userDrawn="1"/>
        </p:nvSpPr>
        <p:spPr bwMode="auto">
          <a:xfrm>
            <a:off x="0" y="-5691"/>
            <a:ext cx="12192000" cy="833810"/>
          </a:xfrm>
          <a:prstGeom prst="rect">
            <a:avLst/>
          </a:prstGeom>
          <a:solidFill>
            <a:schemeClr val="tx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
        <p:nvSpPr>
          <p:cNvPr id="8" name="Rectangle 3"/>
          <p:cNvSpPr>
            <a:spLocks/>
          </p:cNvSpPr>
          <p:nvPr userDrawn="1"/>
        </p:nvSpPr>
        <p:spPr bwMode="auto">
          <a:xfrm flipV="1">
            <a:off x="0" y="820782"/>
            <a:ext cx="12192000" cy="45719"/>
          </a:xfrm>
          <a:prstGeom prst="rect">
            <a:avLst/>
          </a:prstGeom>
          <a:solidFill>
            <a:srgbClr val="F8C41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Tree>
    <p:extLst>
      <p:ext uri="{BB962C8B-B14F-4D97-AF65-F5344CB8AC3E}">
        <p14:creationId xmlns:p14="http://schemas.microsoft.com/office/powerpoint/2010/main" val="24595657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4DFBAF6C-51E1-44CB-80E0-5506ED9CCE71}" type="datetimeFigureOut">
              <a:rPr lang="sv-SE" smtClean="0"/>
              <a:t>2017-05-31</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9C573819-F346-4C7B-A2FF-21DD221D0C57}" type="slidenum">
              <a:rPr lang="sv-SE" smtClean="0"/>
              <a:t>‹#›</a:t>
            </a:fld>
            <a:endParaRPr lang="sv-SE"/>
          </a:p>
        </p:txBody>
      </p:sp>
      <p:sp>
        <p:nvSpPr>
          <p:cNvPr id="7" name="Rectangle 2"/>
          <p:cNvSpPr>
            <a:spLocks/>
          </p:cNvSpPr>
          <p:nvPr userDrawn="1"/>
        </p:nvSpPr>
        <p:spPr bwMode="auto">
          <a:xfrm>
            <a:off x="0" y="-5691"/>
            <a:ext cx="12192000" cy="833810"/>
          </a:xfrm>
          <a:prstGeom prst="rect">
            <a:avLst/>
          </a:prstGeom>
          <a:solidFill>
            <a:schemeClr val="tx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
        <p:nvSpPr>
          <p:cNvPr id="8" name="Rectangle 3"/>
          <p:cNvSpPr>
            <a:spLocks/>
          </p:cNvSpPr>
          <p:nvPr userDrawn="1"/>
        </p:nvSpPr>
        <p:spPr bwMode="auto">
          <a:xfrm flipV="1">
            <a:off x="0" y="820782"/>
            <a:ext cx="12192000" cy="45719"/>
          </a:xfrm>
          <a:prstGeom prst="rect">
            <a:avLst/>
          </a:prstGeom>
          <a:solidFill>
            <a:srgbClr val="F8C41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Tree>
    <p:extLst>
      <p:ext uri="{BB962C8B-B14F-4D97-AF65-F5344CB8AC3E}">
        <p14:creationId xmlns:p14="http://schemas.microsoft.com/office/powerpoint/2010/main" val="32692697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5" name="Platshållare för sidfot 4"/>
          <p:cNvSpPr>
            <a:spLocks noGrp="1"/>
          </p:cNvSpPr>
          <p:nvPr>
            <p:ph type="ftr" sz="quarter" idx="11"/>
          </p:nvPr>
        </p:nvSpPr>
        <p:spPr/>
        <p:txBody>
          <a:bodyPr/>
          <a:lstStyle>
            <a:lvl1pPr>
              <a:defRPr/>
            </a:lvl1pPr>
          </a:lstStyle>
          <a:p>
            <a:endParaRPr lang="sv-SE" dirty="0">
              <a:solidFill>
                <a:srgbClr val="000000"/>
              </a:solidFill>
            </a:endParaRPr>
          </a:p>
        </p:txBody>
      </p:sp>
      <p:sp>
        <p:nvSpPr>
          <p:cNvPr id="17" name="Rectangle 2"/>
          <p:cNvSpPr>
            <a:spLocks/>
          </p:cNvSpPr>
          <p:nvPr userDrawn="1"/>
        </p:nvSpPr>
        <p:spPr bwMode="auto">
          <a:xfrm>
            <a:off x="0" y="-5691"/>
            <a:ext cx="12192000" cy="833810"/>
          </a:xfrm>
          <a:prstGeom prst="rect">
            <a:avLst/>
          </a:prstGeom>
          <a:solidFill>
            <a:schemeClr val="tx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
        <p:nvSpPr>
          <p:cNvPr id="18" name="Rectangle 3"/>
          <p:cNvSpPr>
            <a:spLocks/>
          </p:cNvSpPr>
          <p:nvPr userDrawn="1"/>
        </p:nvSpPr>
        <p:spPr bwMode="auto">
          <a:xfrm flipV="1">
            <a:off x="0" y="820782"/>
            <a:ext cx="12192000" cy="45719"/>
          </a:xfrm>
          <a:prstGeom prst="rect">
            <a:avLst/>
          </a:prstGeom>
          <a:solidFill>
            <a:srgbClr val="F8C41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grpSp>
        <p:nvGrpSpPr>
          <p:cNvPr id="19" name="Group 4"/>
          <p:cNvGrpSpPr>
            <a:grpSpLocks noChangeAspect="1"/>
          </p:cNvGrpSpPr>
          <p:nvPr userDrawn="1"/>
        </p:nvGrpSpPr>
        <p:grpSpPr bwMode="auto">
          <a:xfrm>
            <a:off x="9536642" y="3534147"/>
            <a:ext cx="6017264" cy="1804924"/>
            <a:chOff x="523" y="2315"/>
            <a:chExt cx="4714" cy="1414"/>
          </a:xfrm>
        </p:grpSpPr>
        <p:sp>
          <p:nvSpPr>
            <p:cNvPr id="20" name="AutoShape 3"/>
            <p:cNvSpPr>
              <a:spLocks noChangeAspect="1" noChangeArrowheads="1" noTextEdit="1"/>
            </p:cNvSpPr>
            <p:nvPr/>
          </p:nvSpPr>
          <p:spPr bwMode="auto">
            <a:xfrm>
              <a:off x="523" y="2315"/>
              <a:ext cx="4714" cy="1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solidFill>
                  <a:prstClr val="black"/>
                </a:solidFill>
              </a:endParaRPr>
            </a:p>
          </p:txBody>
        </p:sp>
        <p:pic>
          <p:nvPicPr>
            <p:cNvPr id="21"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t="15453" r="63651" b="29773"/>
            <a:stretch/>
          </p:blipFill>
          <p:spPr bwMode="auto">
            <a:xfrm>
              <a:off x="523" y="2534"/>
              <a:ext cx="1715" cy="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2" name="Group 4"/>
          <p:cNvGrpSpPr>
            <a:grpSpLocks noChangeAspect="1"/>
          </p:cNvGrpSpPr>
          <p:nvPr userDrawn="1"/>
        </p:nvGrpSpPr>
        <p:grpSpPr bwMode="auto">
          <a:xfrm>
            <a:off x="4441032" y="4708529"/>
            <a:ext cx="7489825" cy="2244725"/>
            <a:chOff x="523" y="2315"/>
            <a:chExt cx="4718" cy="1414"/>
          </a:xfrm>
        </p:grpSpPr>
        <p:sp>
          <p:nvSpPr>
            <p:cNvPr id="23" name="AutoShape 3"/>
            <p:cNvSpPr>
              <a:spLocks noChangeAspect="1" noChangeArrowheads="1" noTextEdit="1"/>
            </p:cNvSpPr>
            <p:nvPr/>
          </p:nvSpPr>
          <p:spPr bwMode="auto">
            <a:xfrm>
              <a:off x="523" y="2315"/>
              <a:ext cx="4714" cy="1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solidFill>
                  <a:prstClr val="black"/>
                </a:solidFill>
              </a:endParaRPr>
            </a:p>
          </p:txBody>
        </p:sp>
        <p:pic>
          <p:nvPicPr>
            <p:cNvPr id="24" name="Picture 5"/>
            <p:cNvPicPr>
              <a:picLocks noChangeAspect="1" noChangeArrowheads="1"/>
            </p:cNvPicPr>
            <p:nvPr/>
          </p:nvPicPr>
          <p:blipFill rotWithShape="1">
            <a:blip r:embed="rId2">
              <a:extLst>
                <a:ext uri="{28A0092B-C50C-407E-A947-70E740481C1C}">
                  <a14:useLocalDpi xmlns:a14="http://schemas.microsoft.com/office/drawing/2010/main" val="0"/>
                </a:ext>
              </a:extLst>
            </a:blip>
            <a:srcRect l="75480" t="15775" b="31463"/>
            <a:stretch/>
          </p:blipFill>
          <p:spPr bwMode="auto">
            <a:xfrm>
              <a:off x="4084" y="2539"/>
              <a:ext cx="1157" cy="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5" name="Picture 2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48342" y="2155501"/>
            <a:ext cx="1462662" cy="1344757"/>
          </a:xfrm>
          <a:prstGeom prst="rect">
            <a:avLst/>
          </a:prstGeom>
        </p:spPr>
      </p:pic>
    </p:spTree>
    <p:extLst>
      <p:ext uri="{BB962C8B-B14F-4D97-AF65-F5344CB8AC3E}">
        <p14:creationId xmlns:p14="http://schemas.microsoft.com/office/powerpoint/2010/main" val="1261226929"/>
      </p:ext>
    </p:extLst>
  </p:cSld>
  <p:clrMapOvr>
    <a:masterClrMapping/>
  </p:clrMapOvr>
  <p:transition spd="med">
    <p:push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t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FBAF6C-51E1-44CB-80E0-5506ED9CCE71}" type="datetimeFigureOut">
              <a:rPr lang="sv-SE" smtClean="0"/>
              <a:t>2017-05-31</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573819-F346-4C7B-A2FF-21DD221D0C57}" type="slidenum">
              <a:rPr lang="sv-SE" smtClean="0"/>
              <a:t>‹#›</a:t>
            </a:fld>
            <a:endParaRPr lang="sv-SE"/>
          </a:p>
        </p:txBody>
      </p:sp>
      <p:grpSp>
        <p:nvGrpSpPr>
          <p:cNvPr id="7" name="Group 4"/>
          <p:cNvGrpSpPr>
            <a:grpSpLocks noChangeAspect="1"/>
          </p:cNvGrpSpPr>
          <p:nvPr userDrawn="1"/>
        </p:nvGrpSpPr>
        <p:grpSpPr bwMode="auto">
          <a:xfrm>
            <a:off x="9536642" y="3534147"/>
            <a:ext cx="6017264" cy="1804924"/>
            <a:chOff x="523" y="2315"/>
            <a:chExt cx="4714" cy="1414"/>
          </a:xfrm>
        </p:grpSpPr>
        <p:sp>
          <p:nvSpPr>
            <p:cNvPr id="8" name="AutoShape 3"/>
            <p:cNvSpPr>
              <a:spLocks noChangeAspect="1" noChangeArrowheads="1" noTextEdit="1"/>
            </p:cNvSpPr>
            <p:nvPr/>
          </p:nvSpPr>
          <p:spPr bwMode="auto">
            <a:xfrm>
              <a:off x="523" y="2315"/>
              <a:ext cx="4714" cy="1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solidFill>
                  <a:prstClr val="black"/>
                </a:solidFill>
              </a:endParaRPr>
            </a:p>
          </p:txBody>
        </p:sp>
        <p:pic>
          <p:nvPicPr>
            <p:cNvPr id="9" name="Picture 5"/>
            <p:cNvPicPr>
              <a:picLocks noChangeAspect="1" noChangeArrowheads="1"/>
            </p:cNvPicPr>
            <p:nvPr/>
          </p:nvPicPr>
          <p:blipFill rotWithShape="1">
            <a:blip r:embed="rId14">
              <a:extLst>
                <a:ext uri="{28A0092B-C50C-407E-A947-70E740481C1C}">
                  <a14:useLocalDpi xmlns:a14="http://schemas.microsoft.com/office/drawing/2010/main" val="0"/>
                </a:ext>
              </a:extLst>
            </a:blip>
            <a:srcRect t="15453" r="63651" b="29773"/>
            <a:stretch/>
          </p:blipFill>
          <p:spPr bwMode="auto">
            <a:xfrm>
              <a:off x="523" y="2534"/>
              <a:ext cx="1715" cy="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 name="Group 4"/>
          <p:cNvGrpSpPr>
            <a:grpSpLocks noChangeAspect="1"/>
          </p:cNvGrpSpPr>
          <p:nvPr userDrawn="1"/>
        </p:nvGrpSpPr>
        <p:grpSpPr bwMode="auto">
          <a:xfrm>
            <a:off x="4441032" y="4708529"/>
            <a:ext cx="7489825" cy="2244725"/>
            <a:chOff x="523" y="2315"/>
            <a:chExt cx="4718" cy="1414"/>
          </a:xfrm>
        </p:grpSpPr>
        <p:sp>
          <p:nvSpPr>
            <p:cNvPr id="17" name="AutoShape 3"/>
            <p:cNvSpPr>
              <a:spLocks noChangeAspect="1" noChangeArrowheads="1" noTextEdit="1"/>
            </p:cNvSpPr>
            <p:nvPr/>
          </p:nvSpPr>
          <p:spPr bwMode="auto">
            <a:xfrm>
              <a:off x="523" y="2315"/>
              <a:ext cx="4714" cy="1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solidFill>
                  <a:prstClr val="black"/>
                </a:solidFill>
              </a:endParaRPr>
            </a:p>
          </p:txBody>
        </p:sp>
        <p:pic>
          <p:nvPicPr>
            <p:cNvPr id="18" name="Picture 5"/>
            <p:cNvPicPr>
              <a:picLocks noChangeAspect="1" noChangeArrowheads="1"/>
            </p:cNvPicPr>
            <p:nvPr/>
          </p:nvPicPr>
          <p:blipFill rotWithShape="1">
            <a:blip r:embed="rId14">
              <a:extLst>
                <a:ext uri="{28A0092B-C50C-407E-A947-70E740481C1C}">
                  <a14:useLocalDpi xmlns:a14="http://schemas.microsoft.com/office/drawing/2010/main" val="0"/>
                </a:ext>
              </a:extLst>
            </a:blip>
            <a:srcRect l="75480" t="15775" b="31463"/>
            <a:stretch/>
          </p:blipFill>
          <p:spPr bwMode="auto">
            <a:xfrm>
              <a:off x="4084" y="2539"/>
              <a:ext cx="1157" cy="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9" name="Rectangle 2"/>
          <p:cNvSpPr>
            <a:spLocks/>
          </p:cNvSpPr>
          <p:nvPr userDrawn="1"/>
        </p:nvSpPr>
        <p:spPr bwMode="auto">
          <a:xfrm>
            <a:off x="0" y="-5691"/>
            <a:ext cx="12192000" cy="833810"/>
          </a:xfrm>
          <a:prstGeom prst="rect">
            <a:avLst/>
          </a:prstGeom>
          <a:solidFill>
            <a:schemeClr val="tx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
        <p:nvSpPr>
          <p:cNvPr id="20" name="Rectangle 3"/>
          <p:cNvSpPr>
            <a:spLocks/>
          </p:cNvSpPr>
          <p:nvPr userDrawn="1"/>
        </p:nvSpPr>
        <p:spPr bwMode="auto">
          <a:xfrm flipV="1">
            <a:off x="0" y="820782"/>
            <a:ext cx="12192000" cy="45719"/>
          </a:xfrm>
          <a:prstGeom prst="rect">
            <a:avLst/>
          </a:prstGeom>
          <a:solidFill>
            <a:srgbClr val="F8C41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pic>
        <p:nvPicPr>
          <p:cNvPr id="21" name="Picture 20"/>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148342" y="2155501"/>
            <a:ext cx="1462662" cy="1344757"/>
          </a:xfrm>
          <a:prstGeom prst="rect">
            <a:avLst/>
          </a:prstGeom>
        </p:spPr>
      </p:pic>
    </p:spTree>
    <p:extLst>
      <p:ext uri="{BB962C8B-B14F-4D97-AF65-F5344CB8AC3E}">
        <p14:creationId xmlns:p14="http://schemas.microsoft.com/office/powerpoint/2010/main" val="10594242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p:cNvSpPr>
          <p:nvPr/>
        </p:nvSpPr>
        <p:spPr bwMode="auto">
          <a:xfrm>
            <a:off x="869458" y="1142492"/>
            <a:ext cx="6981418" cy="2763836"/>
          </a:xfrm>
          <a:prstGeom prst="rect">
            <a:avLst/>
          </a:prstGeom>
          <a:solidFill>
            <a:schemeClr val="accent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
        <p:nvSpPr>
          <p:cNvPr id="15364" name="Rectangle 4"/>
          <p:cNvSpPr>
            <a:spLocks/>
          </p:cNvSpPr>
          <p:nvPr/>
        </p:nvSpPr>
        <p:spPr bwMode="auto">
          <a:xfrm>
            <a:off x="1506141" y="138010"/>
            <a:ext cx="9144000" cy="55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868" dirty="0">
              <a:solidFill>
                <a:prstClr val="white"/>
              </a:solidFill>
              <a:latin typeface="Franklin Gothic Demi Cond" pitchFamily="34" charset="0"/>
              <a:ea typeface="ＭＳ Ｐゴシック" charset="0"/>
              <a:cs typeface="Franklin Gothic Condensed"/>
              <a:sym typeface="Franklin Gothic Condensed" charset="0"/>
            </a:endParaRPr>
          </a:p>
        </p:txBody>
      </p:sp>
      <p:sp>
        <p:nvSpPr>
          <p:cNvPr id="8" name="Rectangle 4"/>
          <p:cNvSpPr>
            <a:spLocks/>
          </p:cNvSpPr>
          <p:nvPr/>
        </p:nvSpPr>
        <p:spPr bwMode="auto">
          <a:xfrm>
            <a:off x="1390459" y="32573"/>
            <a:ext cx="9172341" cy="767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defTabSz="457200"/>
            <a:r>
              <a:rPr lang="en-US" sz="4800" dirty="0" smtClean="0">
                <a:solidFill>
                  <a:prstClr val="white"/>
                </a:solidFill>
                <a:effectLst>
                  <a:outerShdw blurRad="38100" dist="38100" dir="2700000" algn="tl">
                    <a:srgbClr val="000000">
                      <a:alpha val="43137"/>
                    </a:srgbClr>
                  </a:outerShdw>
                </a:effectLst>
                <a:latin typeface="Franklin Gothic Demi Cond" pitchFamily="34" charset="0"/>
                <a:ea typeface="ＭＳ Ｐゴシック" charset="0"/>
                <a:cs typeface="Franklin Gothic Condensed"/>
                <a:sym typeface="Franklin Gothic Condensed" charset="0"/>
              </a:rPr>
              <a:t>VÄLKOMMEN!</a:t>
            </a:r>
            <a:endParaRPr lang="en-US" sz="4800" dirty="0">
              <a:solidFill>
                <a:prstClr val="white"/>
              </a:solidFill>
              <a:effectLst>
                <a:outerShdw blurRad="38100" dist="38100" dir="2700000" algn="tl">
                  <a:srgbClr val="000000">
                    <a:alpha val="43137"/>
                  </a:srgbClr>
                </a:outerShdw>
              </a:effectLst>
              <a:latin typeface="Franklin Gothic Demi Cond" pitchFamily="34" charset="0"/>
              <a:ea typeface="ＭＳ Ｐゴシック" charset="0"/>
              <a:cs typeface="Franklin Gothic Condensed"/>
              <a:sym typeface="Franklin Gothic Condensed" charset="0"/>
            </a:endParaRPr>
          </a:p>
        </p:txBody>
      </p:sp>
      <p:sp>
        <p:nvSpPr>
          <p:cNvPr id="4" name="Rubrik 3"/>
          <p:cNvSpPr>
            <a:spLocks noGrp="1"/>
          </p:cNvSpPr>
          <p:nvPr>
            <p:ph type="ctrTitle"/>
          </p:nvPr>
        </p:nvSpPr>
        <p:spPr>
          <a:xfrm>
            <a:off x="795030" y="1629909"/>
            <a:ext cx="6981418" cy="1470025"/>
          </a:xfrm>
        </p:spPr>
        <p:txBody>
          <a:bodyPr>
            <a:normAutofit fontScale="90000"/>
          </a:bodyPr>
          <a:lstStyle/>
          <a:p>
            <a:r>
              <a:rPr lang="sv-SE" dirty="0" smtClean="0">
                <a:solidFill>
                  <a:schemeClr val="bg1"/>
                </a:solidFill>
                <a:latin typeface="Franklin Gothic Demi Cond" panose="020B0706030402020204" pitchFamily="34" charset="0"/>
              </a:rPr>
              <a:t>ETT VIKTIGT MÖTE OM DITT BARNS IDROTTANDE</a:t>
            </a:r>
            <a:endParaRPr lang="sv-SE" dirty="0">
              <a:solidFill>
                <a:schemeClr val="bg1"/>
              </a:solidFill>
              <a:latin typeface="Franklin Gothic Demi Cond" panose="020B0706030402020204" pitchFamily="34" charset="0"/>
            </a:endParaRPr>
          </a:p>
        </p:txBody>
      </p:sp>
    </p:spTree>
    <p:extLst>
      <p:ext uri="{BB962C8B-B14F-4D97-AF65-F5344CB8AC3E}">
        <p14:creationId xmlns:p14="http://schemas.microsoft.com/office/powerpoint/2010/main" val="13407042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innehåll 5"/>
          <p:cNvSpPr>
            <a:spLocks noGrp="1"/>
          </p:cNvSpPr>
          <p:nvPr>
            <p:ph sz="half" idx="1"/>
          </p:nvPr>
        </p:nvSpPr>
        <p:spPr>
          <a:xfrm>
            <a:off x="93921" y="1549178"/>
            <a:ext cx="4711995" cy="4351338"/>
          </a:xfrm>
        </p:spPr>
        <p:txBody>
          <a:bodyPr>
            <a:normAutofit/>
          </a:bodyPr>
          <a:lstStyle/>
          <a:p>
            <a:r>
              <a:rPr lang="sv-SE" dirty="0">
                <a:latin typeface="Franklin Gothic Demi Cond" panose="020B0706030402020204" pitchFamily="34" charset="0"/>
              </a:rPr>
              <a:t>P</a:t>
            </a:r>
            <a:r>
              <a:rPr lang="sv-SE" dirty="0" smtClean="0">
                <a:latin typeface="Franklin Gothic Demi Cond" panose="020B0706030402020204" pitchFamily="34" charset="0"/>
              </a:rPr>
              <a:t>resentation av ledare, föräldrar och förening</a:t>
            </a:r>
          </a:p>
          <a:p>
            <a:r>
              <a:rPr lang="sv-SE" b="1" dirty="0" smtClean="0">
                <a:latin typeface="Franklin Gothic Demi Cond" panose="020B0706030402020204" pitchFamily="34" charset="0"/>
              </a:rPr>
              <a:t>Diskussion kring barn- och ungdomsidrott</a:t>
            </a:r>
            <a:endParaRPr lang="sv-SE" b="1" dirty="0">
              <a:latin typeface="Franklin Gothic Demi Cond" panose="020B0706030402020204" pitchFamily="34" charset="0"/>
            </a:endParaRPr>
          </a:p>
          <a:p>
            <a:r>
              <a:rPr lang="sv-SE" dirty="0">
                <a:latin typeface="Franklin Gothic Demi Cond" panose="020B0706030402020204" pitchFamily="34" charset="0"/>
              </a:rPr>
              <a:t>Säsongsplanering (</a:t>
            </a:r>
            <a:r>
              <a:rPr lang="sv-SE" dirty="0" smtClean="0">
                <a:latin typeface="Franklin Gothic Demi Cond" panose="020B0706030402020204" pitchFamily="34" charset="0"/>
              </a:rPr>
              <a:t>grovskiss träningstider, matcher/cuper/tävlingar)</a:t>
            </a:r>
            <a:endParaRPr lang="sv-SE" dirty="0">
              <a:latin typeface="Franklin Gothic Demi Cond" panose="020B0706030402020204" pitchFamily="34" charset="0"/>
            </a:endParaRPr>
          </a:p>
          <a:p>
            <a:r>
              <a:rPr lang="sv-SE" dirty="0" smtClean="0">
                <a:latin typeface="Franklin Gothic Demi Cond" panose="020B0706030402020204" pitchFamily="34" charset="0"/>
              </a:rPr>
              <a:t>Övrigt</a:t>
            </a:r>
          </a:p>
          <a:p>
            <a:endParaRPr lang="sv-SE" dirty="0"/>
          </a:p>
        </p:txBody>
      </p:sp>
      <p:pic>
        <p:nvPicPr>
          <p:cNvPr id="8" name="Platshållare för innehåll 2"/>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805916" y="2002673"/>
            <a:ext cx="4335829" cy="2891456"/>
          </a:xfrm>
          <a:ln w="38100">
            <a:solidFill>
              <a:schemeClr val="tx2"/>
            </a:solidFill>
          </a:ln>
        </p:spPr>
      </p:pic>
      <p:sp>
        <p:nvSpPr>
          <p:cNvPr id="2" name="textruta 1"/>
          <p:cNvSpPr txBox="1"/>
          <p:nvPr/>
        </p:nvSpPr>
        <p:spPr>
          <a:xfrm>
            <a:off x="0" y="0"/>
            <a:ext cx="12192000" cy="830997"/>
          </a:xfrm>
          <a:prstGeom prst="rect">
            <a:avLst/>
          </a:prstGeom>
          <a:noFill/>
        </p:spPr>
        <p:txBody>
          <a:bodyPr wrap="square" rtlCol="0">
            <a:spAutoFit/>
          </a:bodyPr>
          <a:lstStyle/>
          <a:p>
            <a:pPr algn="ctr"/>
            <a:r>
              <a:rPr lang="sv-SE" sz="4800" dirty="0" smtClean="0">
                <a:solidFill>
                  <a:prstClr val="white"/>
                </a:solidFill>
                <a:latin typeface="Franklin Gothic Demi Cond" panose="020B0706030402020204" pitchFamily="34" charset="0"/>
              </a:rPr>
              <a:t>DAGORDNING</a:t>
            </a:r>
            <a:endParaRPr lang="sv-SE" sz="4800" dirty="0">
              <a:solidFill>
                <a:prstClr val="white"/>
              </a:solidFill>
              <a:latin typeface="Franklin Gothic Demi Cond" panose="020B0706030402020204" pitchFamily="34" charset="0"/>
            </a:endParaRPr>
          </a:p>
        </p:txBody>
      </p:sp>
    </p:spTree>
    <p:extLst>
      <p:ext uri="{BB962C8B-B14F-4D97-AF65-F5344CB8AC3E}">
        <p14:creationId xmlns:p14="http://schemas.microsoft.com/office/powerpoint/2010/main" val="25510753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p:cNvSpPr>
          <p:nvPr/>
        </p:nvSpPr>
        <p:spPr bwMode="auto">
          <a:xfrm>
            <a:off x="0" y="-5691"/>
            <a:ext cx="9206523" cy="833810"/>
          </a:xfrm>
          <a:prstGeom prst="rect">
            <a:avLst/>
          </a:prstGeom>
          <a:solidFill>
            <a:schemeClr val="tx1"/>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
        <p:nvSpPr>
          <p:cNvPr id="15363" name="Rectangle 3"/>
          <p:cNvSpPr>
            <a:spLocks/>
          </p:cNvSpPr>
          <p:nvPr/>
        </p:nvSpPr>
        <p:spPr bwMode="auto">
          <a:xfrm flipV="1">
            <a:off x="0" y="820781"/>
            <a:ext cx="9219334" cy="45719"/>
          </a:xfrm>
          <a:prstGeom prst="rect">
            <a:avLst/>
          </a:prstGeom>
          <a:solidFill>
            <a:srgbClr val="F8C41A"/>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024" dirty="0">
              <a:solidFill>
                <a:prstClr val="black"/>
              </a:solidFill>
            </a:endParaRPr>
          </a:p>
        </p:txBody>
      </p:sp>
      <p:sp>
        <p:nvSpPr>
          <p:cNvPr id="15364" name="Rectangle 4"/>
          <p:cNvSpPr>
            <a:spLocks/>
          </p:cNvSpPr>
          <p:nvPr/>
        </p:nvSpPr>
        <p:spPr bwMode="auto">
          <a:xfrm>
            <a:off x="1506141" y="138010"/>
            <a:ext cx="9144000" cy="556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endParaRPr lang="en-US" sz="3868" dirty="0">
              <a:solidFill>
                <a:prstClr val="white"/>
              </a:solidFill>
              <a:latin typeface="Franklin Gothic Demi Cond" pitchFamily="34" charset="0"/>
              <a:ea typeface="ＭＳ Ｐゴシック" charset="0"/>
              <a:cs typeface="Franklin Gothic Condensed"/>
              <a:sym typeface="Franklin Gothic Condensed" charset="0"/>
            </a:endParaRPr>
          </a:p>
        </p:txBody>
      </p:sp>
      <p:sp>
        <p:nvSpPr>
          <p:cNvPr id="8" name="Rectangle 4"/>
          <p:cNvSpPr>
            <a:spLocks/>
          </p:cNvSpPr>
          <p:nvPr/>
        </p:nvSpPr>
        <p:spPr bwMode="auto">
          <a:xfrm>
            <a:off x="1" y="106097"/>
            <a:ext cx="9219333"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defTabSz="457200"/>
            <a:r>
              <a:rPr lang="en-US" sz="4000" dirty="0" smtClean="0">
                <a:solidFill>
                  <a:prstClr val="white"/>
                </a:solidFill>
                <a:latin typeface="Franklin Gothic Demi Cond" pitchFamily="34" charset="0"/>
                <a:ea typeface="ＭＳ Ｐゴシック" charset="0"/>
                <a:cs typeface="Franklin Gothic Condensed"/>
                <a:sym typeface="Franklin Gothic Condensed" charset="0"/>
              </a:rPr>
              <a:t>HÄR PÅGÅR BARNIDROTT - TÄNK PÅ FÖLJANDE!</a:t>
            </a:r>
            <a:endParaRPr lang="en-US" sz="4000" dirty="0">
              <a:solidFill>
                <a:prstClr val="white"/>
              </a:solidFill>
              <a:latin typeface="Franklin Gothic Demi Cond" pitchFamily="34" charset="0"/>
              <a:ea typeface="ＭＳ Ｐゴシック" charset="0"/>
              <a:cs typeface="Franklin Gothic Condensed"/>
              <a:sym typeface="Franklin Gothic Condensed" charset="0"/>
            </a:endParaRPr>
          </a:p>
        </p:txBody>
      </p:sp>
      <p:grpSp>
        <p:nvGrpSpPr>
          <p:cNvPr id="7" name="Group 4"/>
          <p:cNvGrpSpPr>
            <a:grpSpLocks noChangeAspect="1"/>
          </p:cNvGrpSpPr>
          <p:nvPr/>
        </p:nvGrpSpPr>
        <p:grpSpPr bwMode="auto">
          <a:xfrm>
            <a:off x="0" y="894488"/>
            <a:ext cx="9206523" cy="5053013"/>
            <a:chOff x="0" y="550"/>
            <a:chExt cx="5749" cy="3183"/>
          </a:xfrm>
        </p:grpSpPr>
        <p:sp>
          <p:nvSpPr>
            <p:cNvPr id="9" name="AutoShape 3"/>
            <p:cNvSpPr>
              <a:spLocks noChangeAspect="1" noChangeArrowheads="1" noTextEdit="1"/>
            </p:cNvSpPr>
            <p:nvPr/>
          </p:nvSpPr>
          <p:spPr bwMode="auto">
            <a:xfrm>
              <a:off x="0" y="550"/>
              <a:ext cx="5749" cy="3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defTabSz="457200"/>
              <a:endParaRPr lang="sv-SE" dirty="0">
                <a:solidFill>
                  <a:prstClr val="black"/>
                </a:solidFill>
              </a:endParaRPr>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50"/>
              <a:ext cx="5757" cy="3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51266322"/>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l 6"/>
          <p:cNvGraphicFramePr>
            <a:graphicFrameLocks noGrp="1"/>
          </p:cNvGraphicFramePr>
          <p:nvPr>
            <p:extLst>
              <p:ext uri="{D42A27DB-BD31-4B8C-83A1-F6EECF244321}">
                <p14:modId xmlns:p14="http://schemas.microsoft.com/office/powerpoint/2010/main" val="478493064"/>
              </p:ext>
            </p:extLst>
          </p:nvPr>
        </p:nvGraphicFramePr>
        <p:xfrm>
          <a:off x="2410489" y="928539"/>
          <a:ext cx="5386438" cy="5100122"/>
        </p:xfrm>
        <a:graphic>
          <a:graphicData uri="http://schemas.openxmlformats.org/drawingml/2006/table">
            <a:tbl>
              <a:tblPr firstRow="1" bandRow="1">
                <a:tableStyleId>{5C22544A-7EE6-4342-B048-85BDC9FD1C3A}</a:tableStyleId>
              </a:tblPr>
              <a:tblGrid>
                <a:gridCol w="2693219"/>
                <a:gridCol w="2693219"/>
              </a:tblGrid>
              <a:tr h="457870">
                <a:tc>
                  <a:txBody>
                    <a:bodyPr/>
                    <a:lstStyle/>
                    <a:p>
                      <a:pPr algn="ctr"/>
                      <a:r>
                        <a:rPr lang="sv-SE" sz="1400" b="1" dirty="0" smtClean="0"/>
                        <a:t>Vad tycker du är det viktigaste med ditt barns idrottande?</a:t>
                      </a:r>
                      <a:endParaRPr lang="sv-SE" sz="1400" dirty="0"/>
                    </a:p>
                  </a:txBody>
                  <a:tcPr/>
                </a:tc>
                <a:tc>
                  <a:txBody>
                    <a:bodyPr/>
                    <a:lstStyle/>
                    <a:p>
                      <a:pPr algn="ctr"/>
                      <a:r>
                        <a:rPr lang="sv-SE" sz="1400" b="1" dirty="0" smtClean="0"/>
                        <a:t>Fördela sammanlagt 100 poäng på de olika exemplen</a:t>
                      </a:r>
                      <a:r>
                        <a:rPr lang="sv-SE" sz="1400" b="1" baseline="0" dirty="0" smtClean="0"/>
                        <a:t>!</a:t>
                      </a:r>
                      <a:endParaRPr lang="sv-SE" sz="1400" dirty="0"/>
                    </a:p>
                  </a:txBody>
                  <a:tcPr/>
                </a:tc>
              </a:tr>
              <a:tr h="416542">
                <a:tc>
                  <a:txBody>
                    <a:bodyPr/>
                    <a:lstStyle/>
                    <a:p>
                      <a:r>
                        <a:rPr lang="sv-SE" sz="1400" dirty="0" smtClean="0"/>
                        <a:t>Bli en bra idrottare?</a:t>
                      </a:r>
                      <a:endParaRPr lang="sv-SE" sz="1400" dirty="0"/>
                    </a:p>
                  </a:txBody>
                  <a:tcPr/>
                </a:tc>
                <a:tc>
                  <a:txBody>
                    <a:bodyPr/>
                    <a:lstStyle/>
                    <a:p>
                      <a:endParaRPr lang="sv-SE" dirty="0"/>
                    </a:p>
                  </a:txBody>
                  <a:tcPr/>
                </a:tc>
              </a:tr>
              <a:tr h="416542">
                <a:tc>
                  <a:txBody>
                    <a:bodyPr/>
                    <a:lstStyle/>
                    <a:p>
                      <a:r>
                        <a:rPr lang="sv-SE" sz="1400" dirty="0" smtClean="0"/>
                        <a:t>Lära sig laganda?</a:t>
                      </a:r>
                      <a:endParaRPr lang="sv-SE" sz="1400" dirty="0"/>
                    </a:p>
                  </a:txBody>
                  <a:tcPr/>
                </a:tc>
                <a:tc>
                  <a:txBody>
                    <a:bodyPr/>
                    <a:lstStyle/>
                    <a:p>
                      <a:endParaRPr lang="sv-SE" dirty="0"/>
                    </a:p>
                  </a:txBody>
                  <a:tcPr/>
                </a:tc>
              </a:tr>
              <a:tr h="416542">
                <a:tc>
                  <a:txBody>
                    <a:bodyPr/>
                    <a:lstStyle/>
                    <a:p>
                      <a:r>
                        <a:rPr lang="sv-SE" sz="1400" dirty="0" smtClean="0"/>
                        <a:t>Tävla/vinna?</a:t>
                      </a:r>
                      <a:endParaRPr lang="sv-SE" sz="1400" dirty="0"/>
                    </a:p>
                  </a:txBody>
                  <a:tcPr/>
                </a:tc>
                <a:tc>
                  <a:txBody>
                    <a:bodyPr/>
                    <a:lstStyle/>
                    <a:p>
                      <a:endParaRPr lang="sv-SE" dirty="0"/>
                    </a:p>
                  </a:txBody>
                  <a:tcPr/>
                </a:tc>
              </a:tr>
              <a:tr h="416542">
                <a:tc>
                  <a:txBody>
                    <a:bodyPr/>
                    <a:lstStyle/>
                    <a:p>
                      <a:r>
                        <a:rPr lang="sv-SE" sz="1400" dirty="0" smtClean="0"/>
                        <a:t>Få ökat självförtroende?</a:t>
                      </a:r>
                      <a:endParaRPr lang="sv-SE" sz="1400" dirty="0"/>
                    </a:p>
                  </a:txBody>
                  <a:tcPr/>
                </a:tc>
                <a:tc>
                  <a:txBody>
                    <a:bodyPr/>
                    <a:lstStyle/>
                    <a:p>
                      <a:endParaRPr lang="sv-SE"/>
                    </a:p>
                  </a:txBody>
                  <a:tcPr/>
                </a:tc>
              </a:tr>
              <a:tr h="416542">
                <a:tc>
                  <a:txBody>
                    <a:bodyPr/>
                    <a:lstStyle/>
                    <a:p>
                      <a:r>
                        <a:rPr lang="sv-SE" sz="1400" dirty="0" smtClean="0"/>
                        <a:t>Lära sig idrotten?	</a:t>
                      </a:r>
                      <a:endParaRPr lang="sv-SE" sz="1400" dirty="0"/>
                    </a:p>
                  </a:txBody>
                  <a:tcPr/>
                </a:tc>
                <a:tc>
                  <a:txBody>
                    <a:bodyPr/>
                    <a:lstStyle/>
                    <a:p>
                      <a:endParaRPr lang="sv-SE" dirty="0"/>
                    </a:p>
                  </a:txBody>
                  <a:tcPr/>
                </a:tc>
              </a:tr>
              <a:tr h="416542">
                <a:tc>
                  <a:txBody>
                    <a:bodyPr/>
                    <a:lstStyle/>
                    <a:p>
                      <a:r>
                        <a:rPr lang="sv-SE" sz="1400" dirty="0" smtClean="0"/>
                        <a:t>Lära sig hantera motgångar?</a:t>
                      </a:r>
                      <a:endParaRPr lang="sv-SE" sz="1400" dirty="0"/>
                    </a:p>
                  </a:txBody>
                  <a:tcPr/>
                </a:tc>
                <a:tc>
                  <a:txBody>
                    <a:bodyPr/>
                    <a:lstStyle/>
                    <a:p>
                      <a:endParaRPr lang="sv-SE"/>
                    </a:p>
                  </a:txBody>
                  <a:tcPr/>
                </a:tc>
              </a:tr>
              <a:tr h="416542">
                <a:tc>
                  <a:txBody>
                    <a:bodyPr/>
                    <a:lstStyle/>
                    <a:p>
                      <a:r>
                        <a:rPr lang="sv-SE" sz="1400" dirty="0" smtClean="0"/>
                        <a:t>Fysisk hälsa?	</a:t>
                      </a:r>
                      <a:endParaRPr lang="sv-SE" sz="1400" dirty="0"/>
                    </a:p>
                  </a:txBody>
                  <a:tcPr/>
                </a:tc>
                <a:tc>
                  <a:txBody>
                    <a:bodyPr/>
                    <a:lstStyle/>
                    <a:p>
                      <a:endParaRPr lang="sv-SE"/>
                    </a:p>
                  </a:txBody>
                  <a:tcPr/>
                </a:tc>
              </a:tr>
              <a:tr h="416542">
                <a:tc>
                  <a:txBody>
                    <a:bodyPr/>
                    <a:lstStyle/>
                    <a:p>
                      <a:r>
                        <a:rPr lang="sv-SE" sz="1400" dirty="0" smtClean="0"/>
                        <a:t>Erfarenheter för livet?	</a:t>
                      </a:r>
                      <a:endParaRPr lang="sv-SE" sz="1400" dirty="0"/>
                    </a:p>
                  </a:txBody>
                  <a:tcPr/>
                </a:tc>
                <a:tc>
                  <a:txBody>
                    <a:bodyPr/>
                    <a:lstStyle/>
                    <a:p>
                      <a:endParaRPr lang="sv-SE"/>
                    </a:p>
                  </a:txBody>
                  <a:tcPr/>
                </a:tc>
              </a:tr>
              <a:tr h="416542">
                <a:tc>
                  <a:txBody>
                    <a:bodyPr/>
                    <a:lstStyle/>
                    <a:p>
                      <a:r>
                        <a:rPr lang="sv-SE" sz="1400" dirty="0" smtClean="0"/>
                        <a:t>Ha roligt?	</a:t>
                      </a:r>
                      <a:endParaRPr lang="sv-SE" sz="1400" dirty="0"/>
                    </a:p>
                  </a:txBody>
                  <a:tcPr/>
                </a:tc>
                <a:tc>
                  <a:txBody>
                    <a:bodyPr/>
                    <a:lstStyle/>
                    <a:p>
                      <a:endParaRPr lang="sv-SE"/>
                    </a:p>
                  </a:txBody>
                  <a:tcPr/>
                </a:tc>
              </a:tr>
              <a:tr h="416542">
                <a:tc>
                  <a:txBody>
                    <a:bodyPr/>
                    <a:lstStyle/>
                    <a:p>
                      <a:r>
                        <a:rPr lang="sv-SE" sz="1400" dirty="0" smtClean="0"/>
                        <a:t>Få vänner?	</a:t>
                      </a:r>
                      <a:endParaRPr lang="sv-SE" sz="1400" dirty="0"/>
                    </a:p>
                  </a:txBody>
                  <a:tcPr/>
                </a:tc>
                <a:tc>
                  <a:txBody>
                    <a:bodyPr/>
                    <a:lstStyle/>
                    <a:p>
                      <a:endParaRPr lang="sv-SE" dirty="0"/>
                    </a:p>
                  </a:txBody>
                  <a:tcPr/>
                </a:tc>
              </a:tr>
              <a:tr h="416542">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sv-SE" sz="1400" dirty="0" smtClean="0"/>
                        <a:t>Andra exempel?</a:t>
                      </a:r>
                    </a:p>
                  </a:txBody>
                  <a:tcPr/>
                </a:tc>
                <a:tc>
                  <a:txBody>
                    <a:bodyPr/>
                    <a:lstStyle/>
                    <a:p>
                      <a:endParaRPr lang="sv-SE" dirty="0"/>
                    </a:p>
                  </a:txBody>
                  <a:tcPr/>
                </a:tc>
              </a:tr>
            </a:tbl>
          </a:graphicData>
        </a:graphic>
      </p:graphicFrame>
      <p:sp>
        <p:nvSpPr>
          <p:cNvPr id="3" name="textruta 2"/>
          <p:cNvSpPr txBox="1"/>
          <p:nvPr/>
        </p:nvSpPr>
        <p:spPr>
          <a:xfrm>
            <a:off x="829340" y="6028661"/>
            <a:ext cx="8272130" cy="584775"/>
          </a:xfrm>
          <a:prstGeom prst="rect">
            <a:avLst/>
          </a:prstGeom>
          <a:noFill/>
        </p:spPr>
        <p:txBody>
          <a:bodyPr wrap="square" rtlCol="0">
            <a:spAutoFit/>
          </a:bodyPr>
          <a:lstStyle/>
          <a:p>
            <a:pPr algn="ctr"/>
            <a:r>
              <a:rPr lang="sv-SE" sz="3200" dirty="0" smtClean="0">
                <a:latin typeface="Franklin Gothic Demi Cond" panose="020B0706030402020204" pitchFamily="34" charset="0"/>
              </a:rPr>
              <a:t>Vilka saker tror du att ditt barn tycker är viktigast</a:t>
            </a:r>
            <a:r>
              <a:rPr lang="sv-SE" sz="3200" dirty="0">
                <a:latin typeface="Franklin Gothic Demi Cond" panose="020B0706030402020204" pitchFamily="34" charset="0"/>
              </a:rPr>
              <a:t>?</a:t>
            </a:r>
          </a:p>
        </p:txBody>
      </p:sp>
      <p:sp>
        <p:nvSpPr>
          <p:cNvPr id="4" name="Rektangel 3"/>
          <p:cNvSpPr/>
          <p:nvPr/>
        </p:nvSpPr>
        <p:spPr>
          <a:xfrm>
            <a:off x="1708296" y="0"/>
            <a:ext cx="10147005" cy="830997"/>
          </a:xfrm>
          <a:prstGeom prst="rect">
            <a:avLst/>
          </a:prstGeom>
        </p:spPr>
        <p:txBody>
          <a:bodyPr wrap="square">
            <a:spAutoFit/>
          </a:bodyPr>
          <a:lstStyle/>
          <a:p>
            <a:r>
              <a:rPr lang="sv-SE" sz="4800" dirty="0">
                <a:solidFill>
                  <a:prstClr val="white"/>
                </a:solidFill>
                <a:latin typeface="Franklin Gothic Demi Cond" panose="020B0706030402020204" pitchFamily="34" charset="0"/>
                <a:ea typeface="+mj-ea"/>
                <a:cs typeface="+mj-cs"/>
              </a:rPr>
              <a:t>DIN SYN PÅ BARNETS IDROTTANDE?</a:t>
            </a:r>
            <a:endParaRPr lang="sv-SE" sz="2000" dirty="0">
              <a:latin typeface="Franklin Gothic Demi Cond" panose="020B0706030402020204" pitchFamily="34" charset="0"/>
            </a:endParaRPr>
          </a:p>
        </p:txBody>
      </p:sp>
    </p:spTree>
    <p:extLst>
      <p:ext uri="{BB962C8B-B14F-4D97-AF65-F5344CB8AC3E}">
        <p14:creationId xmlns:p14="http://schemas.microsoft.com/office/powerpoint/2010/main" val="3351803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innehåll 3"/>
          <p:cNvSpPr>
            <a:spLocks noGrp="1"/>
          </p:cNvSpPr>
          <p:nvPr>
            <p:ph sz="half" idx="1"/>
          </p:nvPr>
        </p:nvSpPr>
        <p:spPr>
          <a:xfrm>
            <a:off x="258725" y="873677"/>
            <a:ext cx="9214884" cy="5567464"/>
          </a:xfrm>
        </p:spPr>
        <p:txBody>
          <a:bodyPr>
            <a:normAutofit fontScale="92500" lnSpcReduction="20000"/>
          </a:bodyPr>
          <a:lstStyle/>
          <a:p>
            <a:pPr marL="0" lvl="0" indent="0">
              <a:buNone/>
            </a:pPr>
            <a:endParaRPr lang="sv-SE" sz="3600" b="1" dirty="0"/>
          </a:p>
          <a:p>
            <a:pPr>
              <a:lnSpc>
                <a:spcPct val="110000"/>
              </a:lnSpc>
            </a:pPr>
            <a:r>
              <a:rPr lang="sv-SE" sz="3900" dirty="0" smtClean="0">
                <a:latin typeface="Franklin Gothic Demi Cond" panose="020B0706030402020204" pitchFamily="34" charset="0"/>
              </a:rPr>
              <a:t>Varför introducerade du ditt barn i vår sport?</a:t>
            </a:r>
          </a:p>
          <a:p>
            <a:pPr>
              <a:lnSpc>
                <a:spcPct val="110000"/>
              </a:lnSpc>
            </a:pPr>
            <a:r>
              <a:rPr lang="sv-SE" sz="3900" dirty="0" smtClean="0">
                <a:latin typeface="Franklin Gothic Demi Cond" panose="020B0706030402020204" pitchFamily="34" charset="0"/>
              </a:rPr>
              <a:t>Vad är bra vuxenbeteende när våra </a:t>
            </a:r>
            <a:r>
              <a:rPr lang="sv-SE" sz="3900" dirty="0">
                <a:latin typeface="Franklin Gothic Demi Cond" panose="020B0706030402020204" pitchFamily="34" charset="0"/>
              </a:rPr>
              <a:t>barn </a:t>
            </a:r>
            <a:r>
              <a:rPr lang="sv-SE" sz="3900" dirty="0" smtClean="0">
                <a:latin typeface="Franklin Gothic Demi Cond" panose="020B0706030402020204" pitchFamily="34" charset="0"/>
              </a:rPr>
              <a:t>tränar och spelar match?</a:t>
            </a:r>
          </a:p>
          <a:p>
            <a:pPr>
              <a:lnSpc>
                <a:spcPct val="110000"/>
              </a:lnSpc>
            </a:pPr>
            <a:r>
              <a:rPr lang="sv-SE" sz="3900" dirty="0">
                <a:latin typeface="Franklin Gothic Demi Cond" panose="020B0706030402020204" pitchFamily="34" charset="0"/>
              </a:rPr>
              <a:t>Vilka föräldrabeteenden vill vi inte uppleva hos oss?</a:t>
            </a:r>
          </a:p>
          <a:p>
            <a:pPr lvl="2">
              <a:lnSpc>
                <a:spcPct val="110000"/>
              </a:lnSpc>
            </a:pPr>
            <a:r>
              <a:rPr lang="sv-SE" sz="2600" dirty="0">
                <a:latin typeface="Franklin Gothic Demi Cond" panose="020B0706030402020204" pitchFamily="34" charset="0"/>
              </a:rPr>
              <a:t>Mot domaren?</a:t>
            </a:r>
          </a:p>
          <a:p>
            <a:pPr lvl="2">
              <a:lnSpc>
                <a:spcPct val="110000"/>
              </a:lnSpc>
            </a:pPr>
            <a:r>
              <a:rPr lang="sv-SE" sz="2600" dirty="0">
                <a:latin typeface="Franklin Gothic Demi Cond" panose="020B0706030402020204" pitchFamily="34" charset="0"/>
              </a:rPr>
              <a:t>Mot ditt och andras barn?</a:t>
            </a:r>
          </a:p>
          <a:p>
            <a:pPr lvl="2">
              <a:lnSpc>
                <a:spcPct val="110000"/>
              </a:lnSpc>
            </a:pPr>
            <a:r>
              <a:rPr lang="sv-SE" sz="2600" dirty="0">
                <a:latin typeface="Franklin Gothic Demi Cond" panose="020B0706030402020204" pitchFamily="34" charset="0"/>
              </a:rPr>
              <a:t>Mot ledare?</a:t>
            </a:r>
          </a:p>
          <a:p>
            <a:pPr lvl="2">
              <a:lnSpc>
                <a:spcPct val="110000"/>
              </a:lnSpc>
            </a:pPr>
            <a:r>
              <a:rPr lang="sv-SE" sz="2600" dirty="0">
                <a:latin typeface="Franklin Gothic Demi Cond" panose="020B0706030402020204" pitchFamily="34" charset="0"/>
              </a:rPr>
              <a:t>Mot motståndare?</a:t>
            </a:r>
          </a:p>
          <a:p>
            <a:pPr>
              <a:lnSpc>
                <a:spcPct val="110000"/>
              </a:lnSpc>
            </a:pPr>
            <a:r>
              <a:rPr lang="sv-SE" sz="3500" dirty="0" smtClean="0">
                <a:latin typeface="Franklin Gothic Demi Cond" panose="020B0706030402020204" pitchFamily="34" charset="0"/>
              </a:rPr>
              <a:t>Hur kan vi uppmärksamma vuxnas negativa beteende?</a:t>
            </a:r>
          </a:p>
          <a:p>
            <a:pPr lvl="2"/>
            <a:endParaRPr lang="sv-SE" dirty="0" smtClean="0"/>
          </a:p>
          <a:p>
            <a:pPr marL="0" lvl="0" indent="0">
              <a:buNone/>
            </a:pPr>
            <a:endParaRPr lang="sv-SE" sz="2000" dirty="0" smtClean="0"/>
          </a:p>
          <a:p>
            <a:pPr lvl="0"/>
            <a:endParaRPr lang="sv-SE" sz="2000" dirty="0" smtClean="0"/>
          </a:p>
          <a:p>
            <a:pPr lvl="0"/>
            <a:endParaRPr lang="sv-SE" sz="2000" dirty="0"/>
          </a:p>
          <a:p>
            <a:pPr marL="0" indent="0">
              <a:buNone/>
            </a:pPr>
            <a:endParaRPr lang="sv-SE" sz="2000" dirty="0"/>
          </a:p>
          <a:p>
            <a:pPr lvl="0"/>
            <a:endParaRPr lang="sv-SE" sz="2000" dirty="0"/>
          </a:p>
          <a:p>
            <a:endParaRPr lang="sv-SE" dirty="0"/>
          </a:p>
        </p:txBody>
      </p:sp>
      <p:sp>
        <p:nvSpPr>
          <p:cNvPr id="2" name="Rubrik 1"/>
          <p:cNvSpPr>
            <a:spLocks noGrp="1"/>
          </p:cNvSpPr>
          <p:nvPr>
            <p:ph type="title"/>
          </p:nvPr>
        </p:nvSpPr>
        <p:spPr>
          <a:xfrm>
            <a:off x="0" y="0"/>
            <a:ext cx="12192000" cy="873678"/>
          </a:xfrm>
        </p:spPr>
        <p:txBody>
          <a:bodyPr>
            <a:normAutofit/>
          </a:bodyPr>
          <a:lstStyle/>
          <a:p>
            <a:pPr algn="ctr"/>
            <a:r>
              <a:rPr lang="sv-SE" sz="4800" dirty="0" smtClean="0">
                <a:solidFill>
                  <a:schemeClr val="bg1"/>
                </a:solidFill>
                <a:latin typeface="Franklin Gothic Demi Cond" panose="020B0706030402020204" pitchFamily="34" charset="0"/>
              </a:rPr>
              <a:t>DISKUSSION KRING BARNIDROTT</a:t>
            </a:r>
            <a:endParaRPr lang="sv-SE" sz="4800" dirty="0">
              <a:solidFill>
                <a:schemeClr val="bg1"/>
              </a:solidFill>
              <a:latin typeface="Franklin Gothic Demi Cond" panose="020B0706030402020204" pitchFamily="34" charset="0"/>
            </a:endParaRPr>
          </a:p>
        </p:txBody>
      </p:sp>
    </p:spTree>
    <p:extLst>
      <p:ext uri="{BB962C8B-B14F-4D97-AF65-F5344CB8AC3E}">
        <p14:creationId xmlns:p14="http://schemas.microsoft.com/office/powerpoint/2010/main" val="922559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2"/>
          <p:cNvSpPr txBox="1">
            <a:spLocks/>
          </p:cNvSpPr>
          <p:nvPr/>
        </p:nvSpPr>
        <p:spPr>
          <a:xfrm>
            <a:off x="340242" y="1400411"/>
            <a:ext cx="8006316" cy="3545839"/>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r>
              <a:rPr lang="sv-SE" sz="3200" dirty="0" smtClean="0">
                <a:latin typeface="Franklin Gothic Demi Cond" panose="020B0706030402020204" pitchFamily="34" charset="0"/>
              </a:rPr>
              <a:t>Ett av fem barn som idrottar känner negativ föräldrapress.</a:t>
            </a:r>
          </a:p>
          <a:p>
            <a:r>
              <a:rPr lang="sv-SE" sz="3200" dirty="0" smtClean="0">
                <a:latin typeface="Franklin Gothic Demi Cond" panose="020B0706030402020204" pitchFamily="34" charset="0"/>
              </a:rPr>
              <a:t>Nästan varannan förälder har sett andra föräldrar pressa barn för hårt</a:t>
            </a:r>
          </a:p>
          <a:p>
            <a:r>
              <a:rPr lang="sv-SE" sz="3200" dirty="0" smtClean="0">
                <a:latin typeface="Franklin Gothic Demi Cond" panose="020B0706030402020204" pitchFamily="34" charset="0"/>
              </a:rPr>
              <a:t>Nästan inga föräldrar tycker att de själva pressar sina barn.</a:t>
            </a:r>
          </a:p>
          <a:p>
            <a:pPr marL="0" indent="0" algn="r">
              <a:buFont typeface="Arial"/>
              <a:buNone/>
            </a:pPr>
            <a:r>
              <a:rPr lang="sv-SE" i="1" dirty="0">
                <a:latin typeface="Franklin Gothic Demi Cond" panose="020B0706030402020204" pitchFamily="34" charset="0"/>
              </a:rPr>
              <a:t>	</a:t>
            </a:r>
            <a:r>
              <a:rPr lang="sv-SE" i="1" dirty="0" smtClean="0">
                <a:latin typeface="Franklin Gothic Demi Cond" panose="020B0706030402020204" pitchFamily="34" charset="0"/>
              </a:rPr>
              <a:t>				</a:t>
            </a:r>
            <a:r>
              <a:rPr lang="sv-SE" sz="2400" i="1" dirty="0" smtClean="0">
                <a:latin typeface="Franklin Gothic Demi Cond" panose="020B0706030402020204" pitchFamily="34" charset="0"/>
              </a:rPr>
              <a:t>(Augustsson, 2007)</a:t>
            </a:r>
            <a:endParaRPr lang="sv-SE" i="1" dirty="0">
              <a:latin typeface="Franklin Gothic Demi Cond" panose="020B0706030402020204" pitchFamily="34" charset="0"/>
            </a:endParaRPr>
          </a:p>
        </p:txBody>
      </p:sp>
      <p:sp>
        <p:nvSpPr>
          <p:cNvPr id="6" name="textruta 5"/>
          <p:cNvSpPr txBox="1"/>
          <p:nvPr/>
        </p:nvSpPr>
        <p:spPr>
          <a:xfrm>
            <a:off x="0" y="-10633"/>
            <a:ext cx="12192000" cy="830997"/>
          </a:xfrm>
          <a:prstGeom prst="rect">
            <a:avLst/>
          </a:prstGeom>
          <a:noFill/>
        </p:spPr>
        <p:txBody>
          <a:bodyPr wrap="square" rtlCol="0">
            <a:spAutoFit/>
          </a:bodyPr>
          <a:lstStyle/>
          <a:p>
            <a:pPr algn="ctr"/>
            <a:r>
              <a:rPr lang="sv-SE" sz="4800" dirty="0" smtClean="0">
                <a:solidFill>
                  <a:schemeClr val="bg1"/>
                </a:solidFill>
                <a:latin typeface="Franklin Gothic Demi Cond" panose="020B0706030402020204" pitchFamily="34" charset="0"/>
              </a:rPr>
              <a:t>VISSTE DU ATT…</a:t>
            </a:r>
            <a:endParaRPr lang="sv-SE" sz="4800" dirty="0">
              <a:solidFill>
                <a:schemeClr val="bg1"/>
              </a:solidFill>
              <a:latin typeface="Franklin Gothic Demi Cond" panose="020B0706030402020204" pitchFamily="34" charset="0"/>
            </a:endParaRPr>
          </a:p>
        </p:txBody>
      </p:sp>
    </p:spTree>
    <p:extLst>
      <p:ext uri="{BB962C8B-B14F-4D97-AF65-F5344CB8AC3E}">
        <p14:creationId xmlns:p14="http://schemas.microsoft.com/office/powerpoint/2010/main" val="1159936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latshållare för innehåll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6282" y="1496509"/>
            <a:ext cx="6892565" cy="4286133"/>
          </a:xfrm>
          <a:prstGeom prst="rect">
            <a:avLst/>
          </a:prstGeom>
        </p:spPr>
      </p:pic>
      <p:sp>
        <p:nvSpPr>
          <p:cNvPr id="6" name="textruta 5"/>
          <p:cNvSpPr txBox="1"/>
          <p:nvPr/>
        </p:nvSpPr>
        <p:spPr>
          <a:xfrm>
            <a:off x="0" y="-10633"/>
            <a:ext cx="12192000" cy="830997"/>
          </a:xfrm>
          <a:prstGeom prst="rect">
            <a:avLst/>
          </a:prstGeom>
          <a:noFill/>
        </p:spPr>
        <p:txBody>
          <a:bodyPr wrap="square" rtlCol="0">
            <a:spAutoFit/>
          </a:bodyPr>
          <a:lstStyle/>
          <a:p>
            <a:pPr algn="ctr"/>
            <a:r>
              <a:rPr lang="sv-SE" sz="4800" dirty="0" smtClean="0">
                <a:solidFill>
                  <a:schemeClr val="bg1"/>
                </a:solidFill>
                <a:latin typeface="Franklin Gothic Demi Cond" panose="020B0706030402020204" pitchFamily="34" charset="0"/>
              </a:rPr>
              <a:t>VISSTE DU ATT…</a:t>
            </a:r>
            <a:endParaRPr lang="sv-SE" sz="4800" dirty="0">
              <a:solidFill>
                <a:schemeClr val="bg1"/>
              </a:solidFill>
              <a:latin typeface="Franklin Gothic Demi Cond" panose="020B0706030402020204" pitchFamily="34" charset="0"/>
            </a:endParaRPr>
          </a:p>
        </p:txBody>
      </p:sp>
      <p:sp>
        <p:nvSpPr>
          <p:cNvPr id="2" name="Rectangle 1"/>
          <p:cNvSpPr/>
          <p:nvPr/>
        </p:nvSpPr>
        <p:spPr>
          <a:xfrm>
            <a:off x="4314422" y="2967335"/>
            <a:ext cx="3563156" cy="923330"/>
          </a:xfrm>
          <a:prstGeom prst="rect">
            <a:avLst/>
          </a:prstGeom>
          <a:noFill/>
        </p:spPr>
        <p:txBody>
          <a:bodyPr wrap="none" lIns="91440" tIns="45720" rIns="91440" bIns="45720">
            <a:prstTxWarp prst="textSlantUp">
              <a:avLst/>
            </a:prstTxWarp>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ALL IDROTT</a:t>
            </a:r>
            <a:endParaRPr lang="en-US" sz="54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extLst>
      <p:ext uri="{BB962C8B-B14F-4D97-AF65-F5344CB8AC3E}">
        <p14:creationId xmlns:p14="http://schemas.microsoft.com/office/powerpoint/2010/main" val="1630133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ext uri="{D42A27DB-BD31-4B8C-83A1-F6EECF244321}">
                <p14:modId xmlns:p14="http://schemas.microsoft.com/office/powerpoint/2010/main" val="1212878500"/>
              </p:ext>
            </p:extLst>
          </p:nvPr>
        </p:nvGraphicFramePr>
        <p:xfrm>
          <a:off x="1474423" y="2046383"/>
          <a:ext cx="5906877" cy="3781540"/>
        </p:xfrm>
        <a:graphic>
          <a:graphicData uri="http://schemas.openxmlformats.org/drawingml/2006/chart">
            <c:chart xmlns:c="http://schemas.openxmlformats.org/drawingml/2006/chart" xmlns:r="http://schemas.openxmlformats.org/officeDocument/2006/relationships" r:id="rId2"/>
          </a:graphicData>
        </a:graphic>
      </p:graphicFrame>
      <p:sp>
        <p:nvSpPr>
          <p:cNvPr id="3" name="Rectangle 2"/>
          <p:cNvSpPr/>
          <p:nvPr/>
        </p:nvSpPr>
        <p:spPr>
          <a:xfrm>
            <a:off x="1296376" y="1558753"/>
            <a:ext cx="9092530" cy="800219"/>
          </a:xfrm>
          <a:prstGeom prst="rect">
            <a:avLst/>
          </a:prstGeom>
        </p:spPr>
        <p:txBody>
          <a:bodyPr wrap="square">
            <a:spAutoFit/>
          </a:bodyPr>
          <a:lstStyle/>
          <a:p>
            <a:r>
              <a:rPr lang="sv-SE" sz="2800" dirty="0" smtClean="0">
                <a:latin typeface="Franklin Gothic Demi Cond" panose="020B0706030402020204" pitchFamily="34" charset="0"/>
              </a:rPr>
              <a:t>BETYDELSE AV TÄVLING I SITT IDROTTSUTÖVANDE (FOTBOLL)</a:t>
            </a:r>
          </a:p>
          <a:p>
            <a:r>
              <a:rPr lang="sv-SE" dirty="0" smtClean="0">
                <a:latin typeface="Franklin Gothic Demi Cond" panose="020B0706030402020204" pitchFamily="34" charset="0"/>
              </a:rPr>
              <a:t>Källa: Ungdomsbarometern</a:t>
            </a:r>
            <a:endParaRPr lang="sv-SE" dirty="0"/>
          </a:p>
        </p:txBody>
      </p:sp>
      <p:sp>
        <p:nvSpPr>
          <p:cNvPr id="4" name="Rectangle 3"/>
          <p:cNvSpPr/>
          <p:nvPr/>
        </p:nvSpPr>
        <p:spPr>
          <a:xfrm>
            <a:off x="1162714" y="2602332"/>
            <a:ext cx="575799" cy="369332"/>
          </a:xfrm>
          <a:prstGeom prst="rect">
            <a:avLst/>
          </a:prstGeom>
        </p:spPr>
        <p:txBody>
          <a:bodyPr wrap="none">
            <a:spAutoFit/>
          </a:bodyPr>
          <a:lstStyle/>
          <a:p>
            <a:r>
              <a:rPr lang="sv-SE" dirty="0" smtClean="0">
                <a:latin typeface="Franklin Gothic Demi Cond" panose="020B0706030402020204" pitchFamily="34" charset="0"/>
              </a:rPr>
              <a:t>25%</a:t>
            </a:r>
            <a:endParaRPr lang="sv-SE" dirty="0"/>
          </a:p>
        </p:txBody>
      </p:sp>
      <p:sp>
        <p:nvSpPr>
          <p:cNvPr id="5" name="Rectangle 4"/>
          <p:cNvSpPr/>
          <p:nvPr/>
        </p:nvSpPr>
        <p:spPr>
          <a:xfrm>
            <a:off x="7102267" y="4456186"/>
            <a:ext cx="457176" cy="369332"/>
          </a:xfrm>
          <a:prstGeom prst="rect">
            <a:avLst/>
          </a:prstGeom>
        </p:spPr>
        <p:txBody>
          <a:bodyPr wrap="none">
            <a:spAutoFit/>
          </a:bodyPr>
          <a:lstStyle/>
          <a:p>
            <a:r>
              <a:rPr lang="sv-SE" dirty="0" smtClean="0">
                <a:latin typeface="Franklin Gothic Demi Cond" panose="020B0706030402020204" pitchFamily="34" charset="0"/>
              </a:rPr>
              <a:t>7%</a:t>
            </a:r>
            <a:endParaRPr lang="sv-SE" dirty="0"/>
          </a:p>
        </p:txBody>
      </p:sp>
      <p:sp>
        <p:nvSpPr>
          <p:cNvPr id="6" name="Rectangle 5"/>
          <p:cNvSpPr/>
          <p:nvPr/>
        </p:nvSpPr>
        <p:spPr>
          <a:xfrm>
            <a:off x="5005836" y="2663188"/>
            <a:ext cx="2074927" cy="707886"/>
          </a:xfrm>
          <a:prstGeom prst="rect">
            <a:avLst/>
          </a:prstGeom>
        </p:spPr>
        <p:txBody>
          <a:bodyPr wrap="none">
            <a:spAutoFit/>
          </a:bodyPr>
          <a:lstStyle/>
          <a:p>
            <a:r>
              <a:rPr lang="sv-SE" sz="2000" dirty="0" smtClean="0">
                <a:latin typeface="Franklin Gothic Demi Cond" panose="020B0706030402020204" pitchFamily="34" charset="0"/>
              </a:rPr>
              <a:t>MYCKET VIKTIGT:  1</a:t>
            </a:r>
          </a:p>
          <a:p>
            <a:r>
              <a:rPr lang="sv-SE" sz="2000" dirty="0" smtClean="0">
                <a:latin typeface="Franklin Gothic Demi Cond" panose="020B0706030402020204" pitchFamily="34" charset="0"/>
              </a:rPr>
              <a:t>HELT OVIKTIGT:  10</a:t>
            </a:r>
            <a:endParaRPr lang="sv-SE" sz="2000" dirty="0"/>
          </a:p>
        </p:txBody>
      </p:sp>
      <p:sp>
        <p:nvSpPr>
          <p:cNvPr id="8" name="textruta 5"/>
          <p:cNvSpPr txBox="1"/>
          <p:nvPr/>
        </p:nvSpPr>
        <p:spPr>
          <a:xfrm>
            <a:off x="0" y="-10633"/>
            <a:ext cx="12192000" cy="830997"/>
          </a:xfrm>
          <a:prstGeom prst="rect">
            <a:avLst/>
          </a:prstGeom>
          <a:noFill/>
        </p:spPr>
        <p:txBody>
          <a:bodyPr wrap="square" rtlCol="0">
            <a:spAutoFit/>
          </a:bodyPr>
          <a:lstStyle/>
          <a:p>
            <a:pPr algn="ctr"/>
            <a:r>
              <a:rPr lang="sv-SE" sz="4800" dirty="0" smtClean="0">
                <a:solidFill>
                  <a:schemeClr val="bg1"/>
                </a:solidFill>
                <a:latin typeface="Franklin Gothic Demi Cond" panose="020B0706030402020204" pitchFamily="34" charset="0"/>
              </a:rPr>
              <a:t>VISSTE DU ATT…</a:t>
            </a:r>
            <a:endParaRPr lang="sv-SE" sz="4800" dirty="0">
              <a:solidFill>
                <a:schemeClr val="bg1"/>
              </a:solidFill>
              <a:latin typeface="Franklin Gothic Demi Cond" panose="020B0706030402020204" pitchFamily="34" charset="0"/>
            </a:endParaRPr>
          </a:p>
        </p:txBody>
      </p:sp>
    </p:spTree>
    <p:extLst>
      <p:ext uri="{BB962C8B-B14F-4D97-AF65-F5344CB8AC3E}">
        <p14:creationId xmlns:p14="http://schemas.microsoft.com/office/powerpoint/2010/main" val="41477888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ndad rektangulär 3"/>
          <p:cNvSpPr/>
          <p:nvPr/>
        </p:nvSpPr>
        <p:spPr>
          <a:xfrm>
            <a:off x="364084" y="1057001"/>
            <a:ext cx="3113809" cy="1756020"/>
          </a:xfrm>
          <a:prstGeom prst="wedgeRoundRectCallout">
            <a:avLst>
              <a:gd name="adj1" fmla="val -35909"/>
              <a:gd name="adj2" fmla="val 93253"/>
              <a:gd name="adj3" fmla="val 16667"/>
            </a:avLst>
          </a:prstGeom>
          <a:solidFill>
            <a:schemeClr val="tx2"/>
          </a:solidFill>
          <a:ln w="4445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2000" i="1" dirty="0">
                <a:solidFill>
                  <a:schemeClr val="bg1"/>
                </a:solidFill>
                <a:latin typeface="Franklin Gothic Demi Cond" panose="020B0706030402020204" pitchFamily="34" charset="0"/>
              </a:rPr>
              <a:t>”Bli inte arg på mig om jag inte klarar av vissa saker”</a:t>
            </a:r>
            <a:r>
              <a:rPr lang="sv-SE" sz="2000" dirty="0">
                <a:solidFill>
                  <a:schemeClr val="bg1"/>
                </a:solidFill>
                <a:latin typeface="Franklin Gothic Demi Cond" panose="020B0706030402020204" pitchFamily="34" charset="0"/>
              </a:rPr>
              <a:t/>
            </a:r>
            <a:br>
              <a:rPr lang="sv-SE" sz="2000" dirty="0">
                <a:solidFill>
                  <a:schemeClr val="bg1"/>
                </a:solidFill>
                <a:latin typeface="Franklin Gothic Demi Cond" panose="020B0706030402020204" pitchFamily="34" charset="0"/>
              </a:rPr>
            </a:br>
            <a:endParaRPr lang="sv-SE" sz="2000" dirty="0">
              <a:solidFill>
                <a:schemeClr val="bg1"/>
              </a:solidFill>
              <a:latin typeface="Franklin Gothic Demi Cond" panose="020B0706030402020204" pitchFamily="34" charset="0"/>
            </a:endParaRPr>
          </a:p>
          <a:p>
            <a:r>
              <a:rPr lang="sv-SE" sz="2000" dirty="0">
                <a:solidFill>
                  <a:schemeClr val="bg1"/>
                </a:solidFill>
                <a:latin typeface="Franklin Gothic Demi Cond" panose="020B0706030402020204" pitchFamily="34" charset="0"/>
              </a:rPr>
              <a:t>/Abbe, 10 år</a:t>
            </a:r>
          </a:p>
        </p:txBody>
      </p:sp>
      <p:sp>
        <p:nvSpPr>
          <p:cNvPr id="5" name="Rundad rektangulär 4"/>
          <p:cNvSpPr/>
          <p:nvPr/>
        </p:nvSpPr>
        <p:spPr>
          <a:xfrm>
            <a:off x="1292662" y="3758046"/>
            <a:ext cx="3113809" cy="1756020"/>
          </a:xfrm>
          <a:prstGeom prst="wedgeRoundRectCallout">
            <a:avLst>
              <a:gd name="adj1" fmla="val -35909"/>
              <a:gd name="adj2" fmla="val 93253"/>
              <a:gd name="adj3" fmla="val 16667"/>
            </a:avLst>
          </a:prstGeom>
          <a:solidFill>
            <a:schemeClr val="tx2"/>
          </a:solidFill>
          <a:ln w="4445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2000" i="1" dirty="0" smtClean="0">
                <a:solidFill>
                  <a:schemeClr val="bg1"/>
                </a:solidFill>
                <a:latin typeface="Franklin Gothic Demi Cond" panose="020B0706030402020204" pitchFamily="34" charset="0"/>
              </a:rPr>
              <a:t>”</a:t>
            </a:r>
            <a:r>
              <a:rPr lang="sv-SE" sz="2000" i="1" dirty="0">
                <a:solidFill>
                  <a:schemeClr val="bg1"/>
                </a:solidFill>
                <a:latin typeface="Franklin Gothic Demi Cond" panose="020B0706030402020204" pitchFamily="34" charset="0"/>
              </a:rPr>
              <a:t>Jag tycker att det är pinsamt när du skriker på domaren</a:t>
            </a:r>
            <a:r>
              <a:rPr lang="sv-SE" sz="2000" i="1" dirty="0" smtClean="0">
                <a:solidFill>
                  <a:schemeClr val="bg1"/>
                </a:solidFill>
                <a:latin typeface="Franklin Gothic Demi Cond" panose="020B0706030402020204" pitchFamily="34" charset="0"/>
              </a:rPr>
              <a:t>”</a:t>
            </a:r>
            <a:endParaRPr lang="sv-SE" sz="2000" dirty="0">
              <a:solidFill>
                <a:schemeClr val="bg1"/>
              </a:solidFill>
              <a:latin typeface="Franklin Gothic Demi Cond" panose="020B0706030402020204" pitchFamily="34" charset="0"/>
            </a:endParaRPr>
          </a:p>
          <a:p>
            <a:pPr algn="ctr"/>
            <a:endParaRPr lang="sv-SE" sz="2000" dirty="0">
              <a:solidFill>
                <a:schemeClr val="bg1"/>
              </a:solidFill>
              <a:latin typeface="Franklin Gothic Demi Cond" panose="020B0706030402020204" pitchFamily="34" charset="0"/>
            </a:endParaRPr>
          </a:p>
          <a:p>
            <a:r>
              <a:rPr lang="sv-SE" sz="2000" dirty="0">
                <a:solidFill>
                  <a:schemeClr val="bg1"/>
                </a:solidFill>
                <a:latin typeface="Franklin Gothic Demi Cond" panose="020B0706030402020204" pitchFamily="34" charset="0"/>
              </a:rPr>
              <a:t>/Ali, 13 år</a:t>
            </a:r>
          </a:p>
        </p:txBody>
      </p:sp>
      <p:sp>
        <p:nvSpPr>
          <p:cNvPr id="6" name="Rundad rektangulär 5"/>
          <p:cNvSpPr/>
          <p:nvPr/>
        </p:nvSpPr>
        <p:spPr>
          <a:xfrm>
            <a:off x="4568296" y="1057001"/>
            <a:ext cx="3113809" cy="1756020"/>
          </a:xfrm>
          <a:prstGeom prst="wedgeRoundRectCallout">
            <a:avLst>
              <a:gd name="adj1" fmla="val -35909"/>
              <a:gd name="adj2" fmla="val 93253"/>
              <a:gd name="adj3" fmla="val 16667"/>
            </a:avLst>
          </a:prstGeom>
          <a:solidFill>
            <a:schemeClr val="tx2"/>
          </a:solidFill>
          <a:ln w="4445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2000" i="1" dirty="0">
                <a:solidFill>
                  <a:schemeClr val="bg1"/>
                </a:solidFill>
                <a:latin typeface="Franklin Gothic Demi Cond" panose="020B0706030402020204" pitchFamily="34" charset="0"/>
              </a:rPr>
              <a:t>”Annas mamma kom fram och berömde mig idag”</a:t>
            </a:r>
            <a:r>
              <a:rPr lang="sv-SE" sz="2000" dirty="0">
                <a:solidFill>
                  <a:schemeClr val="bg1"/>
                </a:solidFill>
                <a:latin typeface="Franklin Gothic Demi Cond" panose="020B0706030402020204" pitchFamily="34" charset="0"/>
              </a:rPr>
              <a:t/>
            </a:r>
            <a:br>
              <a:rPr lang="sv-SE" sz="2000" dirty="0">
                <a:solidFill>
                  <a:schemeClr val="bg1"/>
                </a:solidFill>
                <a:latin typeface="Franklin Gothic Demi Cond" panose="020B0706030402020204" pitchFamily="34" charset="0"/>
              </a:rPr>
            </a:br>
            <a:endParaRPr lang="sv-SE" sz="2000" dirty="0">
              <a:solidFill>
                <a:schemeClr val="bg1"/>
              </a:solidFill>
              <a:latin typeface="Franklin Gothic Demi Cond" panose="020B0706030402020204" pitchFamily="34" charset="0"/>
            </a:endParaRPr>
          </a:p>
          <a:p>
            <a:r>
              <a:rPr lang="sv-SE" sz="2000" dirty="0">
                <a:solidFill>
                  <a:schemeClr val="bg1"/>
                </a:solidFill>
                <a:latin typeface="Franklin Gothic Demi Cond" panose="020B0706030402020204" pitchFamily="34" charset="0"/>
              </a:rPr>
              <a:t>/Lisa, 11 år</a:t>
            </a:r>
          </a:p>
        </p:txBody>
      </p:sp>
      <p:sp>
        <p:nvSpPr>
          <p:cNvPr id="7" name="Rundad rektangulär 6"/>
          <p:cNvSpPr/>
          <p:nvPr/>
        </p:nvSpPr>
        <p:spPr>
          <a:xfrm>
            <a:off x="5759749" y="3758046"/>
            <a:ext cx="3113809" cy="1756020"/>
          </a:xfrm>
          <a:prstGeom prst="wedgeRoundRectCallout">
            <a:avLst>
              <a:gd name="adj1" fmla="val -35909"/>
              <a:gd name="adj2" fmla="val 93253"/>
              <a:gd name="adj3" fmla="val 16667"/>
            </a:avLst>
          </a:prstGeom>
          <a:solidFill>
            <a:schemeClr val="tx2"/>
          </a:solidFill>
          <a:ln w="44450"/>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sv-SE" sz="2000" i="1" dirty="0">
                <a:solidFill>
                  <a:schemeClr val="bg1"/>
                </a:solidFill>
                <a:latin typeface="Franklin Gothic Demi Cond" panose="020B0706030402020204" pitchFamily="34" charset="0"/>
              </a:rPr>
              <a:t>”Beröm mig när jag </a:t>
            </a:r>
            <a:r>
              <a:rPr lang="sv-SE" sz="2000" i="1" dirty="0" smtClean="0">
                <a:solidFill>
                  <a:schemeClr val="bg1"/>
                </a:solidFill>
                <a:latin typeface="Franklin Gothic Demi Cond" panose="020B0706030402020204" pitchFamily="34" charset="0"/>
              </a:rPr>
              <a:t>kämpat och gjort mitt bästa”</a:t>
            </a:r>
            <a:r>
              <a:rPr lang="sv-SE" sz="2000" dirty="0">
                <a:solidFill>
                  <a:schemeClr val="bg1"/>
                </a:solidFill>
                <a:latin typeface="Franklin Gothic Demi Cond" panose="020B0706030402020204" pitchFamily="34" charset="0"/>
              </a:rPr>
              <a:t/>
            </a:r>
            <a:br>
              <a:rPr lang="sv-SE" sz="2000" dirty="0">
                <a:solidFill>
                  <a:schemeClr val="bg1"/>
                </a:solidFill>
                <a:latin typeface="Franklin Gothic Demi Cond" panose="020B0706030402020204" pitchFamily="34" charset="0"/>
              </a:rPr>
            </a:br>
            <a:endParaRPr lang="sv-SE" sz="2000" dirty="0">
              <a:solidFill>
                <a:schemeClr val="bg1"/>
              </a:solidFill>
              <a:latin typeface="Franklin Gothic Demi Cond" panose="020B0706030402020204" pitchFamily="34" charset="0"/>
            </a:endParaRPr>
          </a:p>
          <a:p>
            <a:r>
              <a:rPr lang="sv-SE" sz="2000" dirty="0">
                <a:solidFill>
                  <a:schemeClr val="bg1"/>
                </a:solidFill>
                <a:latin typeface="Franklin Gothic Demi Cond" panose="020B0706030402020204" pitchFamily="34" charset="0"/>
              </a:rPr>
              <a:t>/Kim, 7 år</a:t>
            </a:r>
          </a:p>
        </p:txBody>
      </p:sp>
      <p:sp>
        <p:nvSpPr>
          <p:cNvPr id="11" name="textruta 10"/>
          <p:cNvSpPr txBox="1"/>
          <p:nvPr/>
        </p:nvSpPr>
        <p:spPr>
          <a:xfrm>
            <a:off x="1110227" y="0"/>
            <a:ext cx="9873205" cy="830997"/>
          </a:xfrm>
          <a:prstGeom prst="rect">
            <a:avLst/>
          </a:prstGeom>
          <a:noFill/>
        </p:spPr>
        <p:txBody>
          <a:bodyPr wrap="square" rtlCol="0">
            <a:spAutoFit/>
          </a:bodyPr>
          <a:lstStyle/>
          <a:p>
            <a:pPr algn="ctr"/>
            <a:r>
              <a:rPr lang="sv-SE" sz="4800" b="1" dirty="0" smtClean="0">
                <a:solidFill>
                  <a:schemeClr val="bg1"/>
                </a:solidFill>
                <a:latin typeface="Franklin Gothic Demi Cond" panose="020B0706030402020204" pitchFamily="34" charset="0"/>
              </a:rPr>
              <a:t>SLUTLIGEN, LYSSNA PÅ BARNEN!</a:t>
            </a:r>
            <a:endParaRPr lang="sv-SE" sz="4800" b="1" dirty="0">
              <a:solidFill>
                <a:schemeClr val="bg1"/>
              </a:solidFill>
              <a:latin typeface="Franklin Gothic Demi Cond" panose="020B0706030402020204" pitchFamily="34" charset="0"/>
            </a:endParaRPr>
          </a:p>
        </p:txBody>
      </p:sp>
    </p:spTree>
    <p:extLst>
      <p:ext uri="{BB962C8B-B14F-4D97-AF65-F5344CB8AC3E}">
        <p14:creationId xmlns:p14="http://schemas.microsoft.com/office/powerpoint/2010/main" val="19152761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0" y="0"/>
            <a:ext cx="12192000" cy="836354"/>
          </a:xfrm>
        </p:spPr>
        <p:txBody>
          <a:bodyPr>
            <a:normAutofit/>
          </a:bodyPr>
          <a:lstStyle/>
          <a:p>
            <a:pPr algn="ctr"/>
            <a:r>
              <a:rPr lang="sv-SE" sz="4800" dirty="0" smtClean="0">
                <a:solidFill>
                  <a:schemeClr val="bg1"/>
                </a:solidFill>
                <a:latin typeface="Franklin Gothic Demi Cond" panose="020B0706030402020204" pitchFamily="34" charset="0"/>
              </a:rPr>
              <a:t>ATT FUNDERA KRING</a:t>
            </a:r>
            <a:endParaRPr lang="sv-SE" sz="4800" dirty="0">
              <a:solidFill>
                <a:schemeClr val="bg1"/>
              </a:solidFill>
              <a:latin typeface="Franklin Gothic Demi Cond" panose="020B0706030402020204" pitchFamily="34" charset="0"/>
            </a:endParaRPr>
          </a:p>
        </p:txBody>
      </p:sp>
      <p:sp>
        <p:nvSpPr>
          <p:cNvPr id="3" name="Platshållare för innehåll 2"/>
          <p:cNvSpPr>
            <a:spLocks noGrp="1"/>
          </p:cNvSpPr>
          <p:nvPr>
            <p:ph idx="1"/>
          </p:nvPr>
        </p:nvSpPr>
        <p:spPr>
          <a:xfrm>
            <a:off x="404037" y="1559811"/>
            <a:ext cx="7846828" cy="2937761"/>
          </a:xfrm>
        </p:spPr>
        <p:txBody>
          <a:bodyPr>
            <a:normAutofit fontScale="92500"/>
          </a:bodyPr>
          <a:lstStyle/>
          <a:p>
            <a:pPr>
              <a:lnSpc>
                <a:spcPct val="110000"/>
              </a:lnSpc>
            </a:pPr>
            <a:r>
              <a:rPr lang="sv-SE" sz="3200" dirty="0" smtClean="0">
                <a:latin typeface="Franklin Gothic Demi Cond" panose="020B0706030402020204" pitchFamily="34" charset="0"/>
              </a:rPr>
              <a:t>Hur skulle du vilja att publiken agerar mot domaren om det är ditt barn som dömer?</a:t>
            </a:r>
          </a:p>
          <a:p>
            <a:pPr>
              <a:lnSpc>
                <a:spcPct val="110000"/>
              </a:lnSpc>
            </a:pPr>
            <a:r>
              <a:rPr lang="sv-SE" sz="3200" dirty="0" smtClean="0">
                <a:latin typeface="Franklin Gothic Demi Cond" panose="020B0706030402020204" pitchFamily="34" charset="0"/>
              </a:rPr>
              <a:t>I vilka situationer applåderar/berömmer/hjälper du motståndare</a:t>
            </a:r>
            <a:r>
              <a:rPr lang="sv-SE" sz="3200" dirty="0">
                <a:latin typeface="Franklin Gothic Demi Cond" panose="020B0706030402020204" pitchFamily="34" charset="0"/>
              </a:rPr>
              <a:t>?</a:t>
            </a:r>
          </a:p>
          <a:p>
            <a:pPr>
              <a:lnSpc>
                <a:spcPct val="110000"/>
              </a:lnSpc>
            </a:pPr>
            <a:r>
              <a:rPr lang="sv-SE" sz="3200" dirty="0">
                <a:latin typeface="Franklin Gothic Demi Cond" panose="020B0706030402020204" pitchFamily="34" charset="0"/>
              </a:rPr>
              <a:t>Bygger idrott i vår förening på lek och glädje?</a:t>
            </a:r>
          </a:p>
          <a:p>
            <a:endParaRPr lang="sv-SE" dirty="0"/>
          </a:p>
        </p:txBody>
      </p:sp>
    </p:spTree>
    <p:extLst>
      <p:ext uri="{BB962C8B-B14F-4D97-AF65-F5344CB8AC3E}">
        <p14:creationId xmlns:p14="http://schemas.microsoft.com/office/powerpoint/2010/main" val="20716071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tshållare för innehåll 3"/>
          <p:cNvSpPr>
            <a:spLocks noGrp="1"/>
          </p:cNvSpPr>
          <p:nvPr>
            <p:ph idx="1"/>
          </p:nvPr>
        </p:nvSpPr>
        <p:spPr>
          <a:xfrm>
            <a:off x="838200" y="1825625"/>
            <a:ext cx="3744433" cy="1842608"/>
          </a:xfrm>
        </p:spPr>
        <p:txBody>
          <a:bodyPr>
            <a:normAutofit/>
          </a:bodyPr>
          <a:lstStyle/>
          <a:p>
            <a:pPr marL="0" indent="0">
              <a:buNone/>
            </a:pPr>
            <a:r>
              <a:rPr lang="sv-SE" sz="3200" b="1" dirty="0" smtClean="0">
                <a:latin typeface="Franklin Gothic Demi Cond" panose="020B0706030402020204" pitchFamily="34" charset="0"/>
              </a:rPr>
              <a:t>Kontaktuppgifter:</a:t>
            </a:r>
          </a:p>
          <a:p>
            <a:pPr marL="0" indent="0">
              <a:buNone/>
            </a:pPr>
            <a:r>
              <a:rPr lang="sv-SE" sz="3200" dirty="0" smtClean="0">
                <a:latin typeface="Franklin Gothic Demi Cond" panose="020B0706030402020204" pitchFamily="34" charset="0"/>
              </a:rPr>
              <a:t>Telefon:</a:t>
            </a:r>
          </a:p>
          <a:p>
            <a:pPr marL="0" indent="0">
              <a:buNone/>
            </a:pPr>
            <a:r>
              <a:rPr lang="sv-SE" sz="3200" dirty="0" smtClean="0">
                <a:latin typeface="Franklin Gothic Demi Cond" panose="020B0706030402020204" pitchFamily="34" charset="0"/>
              </a:rPr>
              <a:t>Mail:</a:t>
            </a:r>
          </a:p>
        </p:txBody>
      </p:sp>
      <p:sp>
        <p:nvSpPr>
          <p:cNvPr id="2" name="Rubrik 1"/>
          <p:cNvSpPr>
            <a:spLocks noGrp="1"/>
          </p:cNvSpPr>
          <p:nvPr>
            <p:ph type="title"/>
          </p:nvPr>
        </p:nvSpPr>
        <p:spPr>
          <a:xfrm>
            <a:off x="0" y="0"/>
            <a:ext cx="12192000" cy="910782"/>
          </a:xfrm>
        </p:spPr>
        <p:txBody>
          <a:bodyPr>
            <a:noAutofit/>
          </a:bodyPr>
          <a:lstStyle/>
          <a:p>
            <a:pPr algn="ctr"/>
            <a:r>
              <a:rPr lang="sv-SE" sz="4800" dirty="0" smtClean="0">
                <a:solidFill>
                  <a:schemeClr val="bg1"/>
                </a:solidFill>
                <a:latin typeface="Franklin Gothic Demi Cond" panose="020B0706030402020204" pitchFamily="34" charset="0"/>
              </a:rPr>
              <a:t>TACK FÖR DITT ENGAGEMANG</a:t>
            </a:r>
            <a:endParaRPr lang="sv-SE" sz="4800" dirty="0">
              <a:solidFill>
                <a:schemeClr val="bg1"/>
              </a:solidFill>
              <a:latin typeface="Franklin Gothic Demi Cond" panose="020B0706030402020204" pitchFamily="34" charset="0"/>
            </a:endParaRPr>
          </a:p>
        </p:txBody>
      </p:sp>
    </p:spTree>
    <p:extLst>
      <p:ext uri="{BB962C8B-B14F-4D97-AF65-F5344CB8AC3E}">
        <p14:creationId xmlns:p14="http://schemas.microsoft.com/office/powerpoint/2010/main" val="276418988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499</TotalTime>
  <Words>986</Words>
  <Application>Microsoft Office PowerPoint</Application>
  <PresentationFormat>Custom</PresentationFormat>
  <Paragraphs>137</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Office-tema</vt:lpstr>
      <vt:lpstr>ETT VIKTIGT MÖTE OM DITT BARNS IDROTTANDE</vt:lpstr>
      <vt:lpstr>PowerPoint Presentation</vt:lpstr>
      <vt:lpstr>PowerPoint Presentation</vt:lpstr>
      <vt:lpstr>PowerPoint Presentation</vt:lpstr>
      <vt:lpstr>DISKUSSION KRING BARNIDROTT</vt:lpstr>
      <vt:lpstr>PowerPoint Presentation</vt:lpstr>
      <vt:lpstr>PowerPoint Presentation</vt:lpstr>
      <vt:lpstr>PowerPoint Presentation</vt:lpstr>
      <vt:lpstr>PowerPoint Presentation</vt:lpstr>
      <vt:lpstr>ATT FUNDERA KRING</vt:lpstr>
      <vt:lpstr>TACK FÖR DITT ENGAGEMANG</vt:lpstr>
    </vt:vector>
  </TitlesOfParts>
  <Company>Riksidrottsförbundet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Kalle Willstrand (Skåneidrotten)</dc:creator>
  <cp:lastModifiedBy>Rutger Pålsson</cp:lastModifiedBy>
  <cp:revision>35</cp:revision>
  <dcterms:created xsi:type="dcterms:W3CDTF">2017-02-09T12:09:59Z</dcterms:created>
  <dcterms:modified xsi:type="dcterms:W3CDTF">2017-05-31T13:06:19Z</dcterms:modified>
</cp:coreProperties>
</file>