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44"/>
  </p:notesMasterIdLst>
  <p:sldIdLst>
    <p:sldId id="256" r:id="rId2"/>
    <p:sldId id="674" r:id="rId3"/>
    <p:sldId id="261" r:id="rId4"/>
    <p:sldId id="264" r:id="rId5"/>
    <p:sldId id="659" r:id="rId6"/>
    <p:sldId id="296" r:id="rId7"/>
    <p:sldId id="675" r:id="rId8"/>
    <p:sldId id="297" r:id="rId9"/>
    <p:sldId id="298" r:id="rId10"/>
    <p:sldId id="295" r:id="rId11"/>
    <p:sldId id="390" r:id="rId12"/>
    <p:sldId id="266" r:id="rId13"/>
    <p:sldId id="660" r:id="rId14"/>
    <p:sldId id="268" r:id="rId15"/>
    <p:sldId id="662" r:id="rId16"/>
    <p:sldId id="664" r:id="rId17"/>
    <p:sldId id="270" r:id="rId18"/>
    <p:sldId id="271" r:id="rId19"/>
    <p:sldId id="380" r:id="rId20"/>
    <p:sldId id="273" r:id="rId21"/>
    <p:sldId id="274" r:id="rId22"/>
    <p:sldId id="275" r:id="rId23"/>
    <p:sldId id="288" r:id="rId24"/>
    <p:sldId id="276" r:id="rId25"/>
    <p:sldId id="667" r:id="rId26"/>
    <p:sldId id="669" r:id="rId27"/>
    <p:sldId id="278" r:id="rId28"/>
    <p:sldId id="670" r:id="rId29"/>
    <p:sldId id="671" r:id="rId30"/>
    <p:sldId id="656" r:id="rId31"/>
    <p:sldId id="654" r:id="rId32"/>
    <p:sldId id="285" r:id="rId33"/>
    <p:sldId id="665" r:id="rId34"/>
    <p:sldId id="286" r:id="rId35"/>
    <p:sldId id="581" r:id="rId36"/>
    <p:sldId id="317" r:id="rId37"/>
    <p:sldId id="316" r:id="rId38"/>
    <p:sldId id="292" r:id="rId39"/>
    <p:sldId id="663" r:id="rId40"/>
    <p:sldId id="680" r:id="rId41"/>
    <p:sldId id="258" r:id="rId42"/>
    <p:sldId id="676" r:id="rId43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DFD8C"/>
    <a:srgbClr val="006009"/>
    <a:srgbClr val="006C0C"/>
    <a:srgbClr val="4E8F00"/>
    <a:srgbClr val="17B11B"/>
    <a:srgbClr val="00C159"/>
    <a:srgbClr val="149C17"/>
    <a:srgbClr val="AF031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181" autoAdjust="0"/>
    <p:restoredTop sz="77100" autoAdjust="0"/>
  </p:normalViewPr>
  <p:slideViewPr>
    <p:cSldViewPr snapToGrid="0">
      <p:cViewPr varScale="1">
        <p:scale>
          <a:sx n="129" d="100"/>
          <a:sy n="129" d="100"/>
        </p:scale>
        <p:origin x="1278" y="12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27413140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cbi.nlm.nih.gov/pubmed/30351472" TargetMode="External"/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cbi.nlm.nih.gov/pmc/articles/PMC4201634/pdf/nihms621228.pdf" TargetMode="External"/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v-SE" dirty="0"/>
              <a:t>Physical literacy = rörelserikedom (Umeå), rörelseförståelse (Svenska riksidrottsförbundet), rörelsekunnande (läs-/skrivkunnig)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97954036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g482c25ccfb_0_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" name="Google Shape;87;g482c25ccfb_0_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v" dirty="0"/>
              <a:t>Global utmaning att skapa förutsättningar för fler människor att röra på sig mer. 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9379708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4674a60688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" name="Google Shape;107;g4674a60688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v" dirty="0"/>
              <a:t>Vi har hamnat i en livsstil som sitter stilla väldigt mycket och värderar rörelse väldigt lågt.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v" b="1" dirty="0"/>
              <a:t>Ny tekn</a:t>
            </a:r>
            <a:r>
              <a:rPr lang="sv-SE" b="1" dirty="0" err="1"/>
              <a:t>ik</a:t>
            </a:r>
            <a:r>
              <a:rPr lang="sv-SE" b="1" dirty="0"/>
              <a:t> minimerar den dagliga rörelsen</a:t>
            </a:r>
            <a:r>
              <a:rPr lang="sv-SE" dirty="0"/>
              <a:t>, ex rulltrappor, hissar, transportmedel bilar och elvisp! 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v-SE" dirty="0"/>
              <a:t>Miljöer </a:t>
            </a:r>
            <a:r>
              <a:rPr lang="sv-SE" dirty="0" err="1"/>
              <a:t>busshållsplats</a:t>
            </a:r>
            <a:r>
              <a:rPr lang="sv-SE" dirty="0"/>
              <a:t>, flygplats, tågstation</a:t>
            </a:r>
            <a:r>
              <a:rPr lang="sv" dirty="0"/>
              <a:t>. </a:t>
            </a:r>
            <a:r>
              <a:rPr lang="sv-SE" dirty="0"/>
              <a:t>Den som rör på sig är konstig. </a:t>
            </a:r>
            <a:r>
              <a:rPr lang="sv-SE" b="1" dirty="0"/>
              <a:t>Rörelse på offentliga platser är ej socialt accepterat. 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v-SE" b="0" dirty="0"/>
              <a:t>Medvetandegöra eget beteende, ex sitter på bänkar?</a:t>
            </a:r>
            <a:endParaRPr b="0" dirty="0"/>
          </a:p>
        </p:txBody>
      </p:sp>
    </p:spTree>
    <p:extLst>
      <p:ext uri="{BB962C8B-B14F-4D97-AF65-F5344CB8AC3E}">
        <p14:creationId xmlns:p14="http://schemas.microsoft.com/office/powerpoint/2010/main" val="156234832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47ba69d5bc_0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" name="Google Shape;102;g47ba69d5bc_0_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v-SE" b="1" dirty="0"/>
              <a:t>Fysisk inaktivitet betyder att röra på sig väldigt lite</a:t>
            </a:r>
            <a:r>
              <a:rPr lang="sv-SE" dirty="0"/>
              <a:t>. Ökar risken att drabbas av väldigt allvarliga hälsoproblem och sämre mående. Bilden visar några exempel. 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v-SE" b="1" dirty="0"/>
              <a:t>Byt ut fysisk inaktivitet mot fysisk aktivitet. </a:t>
            </a:r>
            <a:r>
              <a:rPr lang="sv-SE" b="0" dirty="0"/>
              <a:t>Skyddande effekt, minskar risken att drabbas. 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v-SE" b="0" dirty="0"/>
              <a:t>Om det fanns ett piller…</a:t>
            </a:r>
          </a:p>
        </p:txBody>
      </p:sp>
    </p:spTree>
    <p:extLst>
      <p:ext uri="{BB962C8B-B14F-4D97-AF65-F5344CB8AC3E}">
        <p14:creationId xmlns:p14="http://schemas.microsoft.com/office/powerpoint/2010/main" val="110569598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47ba69d5bc_0_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" name="Google Shape;92;g47ba69d5bc_0_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sv-SE" sz="1000" b="1" dirty="0">
                <a:solidFill>
                  <a:schemeClr val="dk1"/>
                </a:solidFill>
              </a:rPr>
              <a:t>Förklara vad ett negativt samband är. </a:t>
            </a:r>
            <a:r>
              <a:rPr lang="sv-SE" sz="1000" dirty="0">
                <a:solidFill>
                  <a:schemeClr val="dk1"/>
                </a:solidFill>
              </a:rPr>
              <a:t>Mer tid = sämre konditionsstatus. </a:t>
            </a:r>
            <a:endParaRPr lang="sv" sz="1000" dirty="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sv" sz="1000" dirty="0">
                <a:solidFill>
                  <a:schemeClr val="dk1"/>
                </a:solidFill>
              </a:rPr>
              <a:t>Konditionsstatus hos 354 277 svenskar i åldern 18-75 år (Ekblom-bak, 2018) </a:t>
            </a:r>
            <a:r>
              <a:rPr lang="sv" sz="1000" u="sng" dirty="0">
                <a:solidFill>
                  <a:schemeClr val="hlink"/>
                </a:solidFill>
                <a:hlinkClick r:id="rId3"/>
              </a:rPr>
              <a:t>https://www.ncbi.nlm.nih.gov/pubmed/30351472</a:t>
            </a:r>
            <a:endParaRPr sz="1000" dirty="0">
              <a:solidFill>
                <a:schemeClr val="dk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210310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47ba69d5bc_0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" name="Google Shape;112;g47ba69d5bc_0_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v-SE" dirty="0"/>
              <a:t>L</a:t>
            </a:r>
            <a:r>
              <a:rPr lang="sv" dirty="0"/>
              <a:t>ångvarig obalans i energiomsättningen </a:t>
            </a:r>
            <a:r>
              <a:rPr lang="sv-SE" dirty="0"/>
              <a:t>kan medföra negativa hälsokonsekvenser</a:t>
            </a:r>
            <a:r>
              <a:rPr lang="sv" dirty="0"/>
              <a:t>. 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v-SE" b="1" dirty="0"/>
              <a:t>Olika lösningar till problemet beroende på vem ni frågar</a:t>
            </a:r>
            <a:r>
              <a:rPr lang="sv-SE" dirty="0"/>
              <a:t>. Ex dietist eller psykolog. 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v" dirty="0"/>
              <a:t>Vi ska idag fokusera på den andra delen (</a:t>
            </a:r>
            <a:r>
              <a:rPr lang="sv-SE" dirty="0"/>
              <a:t>som jag kan bäst)</a:t>
            </a:r>
            <a:r>
              <a:rPr lang="sv" dirty="0"/>
              <a:t>: aktivitet och energi ut. 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25642240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indent="0">
              <a:buNone/>
            </a:pPr>
            <a:r>
              <a:rPr lang="sv-SE" dirty="0"/>
              <a:t>Vi vet vad som är ”rätt” och bra för oss, men gör något annat. </a:t>
            </a:r>
          </a:p>
          <a:p>
            <a:pPr marL="158750" indent="0">
              <a:buNone/>
            </a:pPr>
            <a:r>
              <a:rPr lang="sv-SE" dirty="0"/>
              <a:t>Ex köra bil och </a:t>
            </a:r>
            <a:r>
              <a:rPr lang="sv-SE" dirty="0" err="1"/>
              <a:t>smsa</a:t>
            </a:r>
            <a:r>
              <a:rPr lang="sv-SE" dirty="0"/>
              <a:t>, cykelhjälm, uppmuntra folk att röra på sig mer. </a:t>
            </a:r>
          </a:p>
          <a:p>
            <a:pPr marL="1587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sv-SE" b="1" dirty="0"/>
              <a:t>Forskare är väldigt bra på att beskriva problem men det räcker inte att veta.</a:t>
            </a:r>
            <a:r>
              <a:rPr lang="sv-SE" dirty="0"/>
              <a:t> Vi måste göra, förändra vårt beteende och samhällsnormer. </a:t>
            </a:r>
          </a:p>
          <a:p>
            <a:pPr marL="158750" indent="0">
              <a:buNone/>
            </a:pPr>
            <a:r>
              <a:rPr lang="sv-SE" dirty="0"/>
              <a:t>Vi sitter på bänka här och nu. Utan att lägga en värdering kan jag på ett objektivt konstatera det för att medvetandegöra vårt beteende?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136FBA-92AC-4585-80AA-82C76A03B6C9}" type="slidenum">
              <a:rPr lang="sv-SE" smtClean="0"/>
              <a:t>9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05904126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indent="0">
              <a:buNone/>
            </a:pPr>
            <a:r>
              <a:rPr lang="sv-SE" dirty="0"/>
              <a:t>Samma negativa trend pågår i alla delar av världen. För varje år som går rör vi på oss allt mindre och mår allt sämre.  </a:t>
            </a:r>
          </a:p>
          <a:p>
            <a:pPr marL="158750" indent="0">
              <a:buNone/>
            </a:pPr>
            <a:endParaRPr lang="sv-SE" dirty="0"/>
          </a:p>
          <a:p>
            <a:pPr marL="158750" indent="0">
              <a:buNone/>
            </a:pPr>
            <a:r>
              <a:rPr lang="sv-SE" dirty="0"/>
              <a:t>Varje år dör fler människor av fetmarelaterade sjukdomar än av svält. </a:t>
            </a:r>
          </a:p>
          <a:p>
            <a:pPr marL="158750" indent="0">
              <a:buNone/>
            </a:pPr>
            <a:r>
              <a:rPr lang="sv-SE" dirty="0"/>
              <a:t>(WHO, 2018) https://www.who.int/news-room/fact-sheets/detail/obesity-and-overweight 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136FBA-92AC-4585-80AA-82C76A03B6C9}" type="slidenum">
              <a:rPr lang="sv-SE" smtClean="0"/>
              <a:t>10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71691900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Shape 153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54" name="Shape 154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>
            <a:normAutofit/>
          </a:bodyPr>
          <a:lstStyle/>
          <a:p>
            <a:r>
              <a:rPr lang="sv-SE" sz="1400" dirty="0"/>
              <a:t>Vad beror detta på?</a:t>
            </a:r>
            <a:br>
              <a:rPr lang="sv-SE" sz="1400" dirty="0"/>
            </a:br>
            <a:endParaRPr lang="sv-SE" sz="140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v-S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 </a:t>
            </a:r>
            <a:r>
              <a:rPr lang="sv-SE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möjlig</a:t>
            </a:r>
            <a:r>
              <a:rPr lang="sv-S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sv-SE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förklaring</a:t>
            </a:r>
            <a:r>
              <a:rPr lang="sv-S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sv-SE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är</a:t>
            </a:r>
            <a:r>
              <a:rPr lang="sv-S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att vi i </a:t>
            </a:r>
            <a:r>
              <a:rPr lang="sv-SE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övergången</a:t>
            </a:r>
            <a:r>
              <a:rPr lang="sv-S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sv-SE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från</a:t>
            </a:r>
            <a:r>
              <a:rPr lang="sv-S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sv-SE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industrisamhälle</a:t>
            </a:r>
            <a:r>
              <a:rPr lang="sv-S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till </a:t>
            </a:r>
            <a:r>
              <a:rPr lang="sv-SE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kunskapssamhälle</a:t>
            </a:r>
            <a:r>
              <a:rPr lang="sv-S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har rationaliserat bort stora delar av den dagliga fysiska aktiviteten. Trappor (= nödutgång) eller hiss. Rörelseaktivitet vs. </a:t>
            </a:r>
            <a:r>
              <a:rPr lang="sv-SE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tv-</a:t>
            </a:r>
            <a:r>
              <a:rPr lang="sv-S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och dataspel. </a:t>
            </a:r>
            <a:r>
              <a:rPr lang="sv-SE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Även</a:t>
            </a:r>
            <a:r>
              <a:rPr lang="sv-S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skolans idrottsundervisning har förändrats. De sista 30 </a:t>
            </a:r>
            <a:r>
              <a:rPr lang="sv-SE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åren</a:t>
            </a:r>
            <a:r>
              <a:rPr lang="sv-S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har timplanen </a:t>
            </a:r>
            <a:r>
              <a:rPr lang="sv-SE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för</a:t>
            </a:r>
            <a:r>
              <a:rPr lang="sv-S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sv-SE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ämnet</a:t>
            </a:r>
            <a:r>
              <a:rPr lang="sv-S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idrott och </a:t>
            </a:r>
            <a:r>
              <a:rPr lang="sv-SE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hälsa</a:t>
            </a:r>
            <a:r>
              <a:rPr lang="sv-S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 den svenska grundskolan minskat </a:t>
            </a:r>
            <a:r>
              <a:rPr lang="sv-SE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från</a:t>
            </a:r>
            <a:r>
              <a:rPr lang="sv-S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756 till 500 timmar per </a:t>
            </a:r>
            <a:r>
              <a:rPr lang="sv-SE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år</a:t>
            </a:r>
            <a:r>
              <a:rPr lang="sv-S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endParaRPr lang="sv-SE" sz="140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sv-SE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v-SE" sz="1400" dirty="0"/>
              <a:t>Intervju av en brittisk familj 2007 i vilken utsträckning de fick möjlighet röra sig som 8 åring. </a:t>
            </a:r>
            <a:r>
              <a:rPr lang="sv-SE" sz="14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Samhällsplanering och bilanvändningen påverkar också. </a:t>
            </a:r>
            <a:r>
              <a:rPr lang="sv-SE" sz="16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Varannan bilresa </a:t>
            </a:r>
            <a:r>
              <a:rPr lang="sv-SE" sz="16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når</a:t>
            </a:r>
            <a:r>
              <a:rPr lang="sv-SE" sz="16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numera aldrig </a:t>
            </a:r>
            <a:r>
              <a:rPr lang="sv-SE" sz="16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över</a:t>
            </a:r>
            <a:r>
              <a:rPr lang="sv-SE" sz="16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en halvmil</a:t>
            </a:r>
            <a:endParaRPr lang="sv-SE" sz="1600" dirty="0"/>
          </a:p>
          <a:p>
            <a:endParaRPr sz="1400" dirty="0"/>
          </a:p>
        </p:txBody>
      </p:sp>
    </p:spTree>
    <p:extLst>
      <p:ext uri="{BB962C8B-B14F-4D97-AF65-F5344CB8AC3E}">
        <p14:creationId xmlns:p14="http://schemas.microsoft.com/office/powerpoint/2010/main" val="194915644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g498cd10862_0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7" name="Google Shape;117;g498cd10862_0_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v" dirty="0"/>
              <a:t>Designa verksamhet på ett sätt som minskar risken för att deltagarna ska hoppa av. 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74341008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g47ba69d5bc_0_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" name="Google Shape;122;g47ba69d5bc_0_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v-SE" sz="1000" dirty="0"/>
              <a:t>Förklara Y-axel. Referensvärde i förhållande till toppen. Undersökte ålder på alla medlemmar vid ett bestämt tillfälle. </a:t>
            </a:r>
            <a:endParaRPr lang="sv" sz="1000"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v" sz="1000" dirty="0"/>
              <a:t>Peak deltagarantal inom föreningsidrott vid 11 års ålder. </a:t>
            </a:r>
            <a:r>
              <a:rPr lang="sv-SE" sz="1000" dirty="0"/>
              <a:t>Jämför med 10 år sedan då denna topp inträffade vid 14 års ålder. </a:t>
            </a:r>
            <a:endParaRPr lang="sv" sz="1000"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v" sz="1000" dirty="0"/>
              <a:t>Även allt tidigare debut inom föreningsidrott </a:t>
            </a:r>
            <a:r>
              <a:rPr lang="sv-SE" sz="1000" dirty="0"/>
              <a:t>kan ske </a:t>
            </a:r>
            <a:r>
              <a:rPr lang="sv" sz="1000" dirty="0"/>
              <a:t>på bekostnad av fri och riskfylld lek.</a:t>
            </a:r>
            <a:endParaRPr sz="100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endParaRPr lang="sv" sz="100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sv" sz="1000" dirty="0"/>
              <a:t>Idrotten i siffror </a:t>
            </a:r>
            <a:r>
              <a:rPr lang="sv-SE" sz="1000" dirty="0"/>
              <a:t>(Centrum för Idrottsforskning, 2017)</a:t>
            </a:r>
          </a:p>
          <a:p>
            <a:pPr marL="0" lvl="0" indent="0" algn="l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</a:pPr>
            <a:endParaRPr sz="1000" dirty="0"/>
          </a:p>
        </p:txBody>
      </p:sp>
    </p:spTree>
    <p:extLst>
      <p:ext uri="{BB962C8B-B14F-4D97-AF65-F5344CB8AC3E}">
        <p14:creationId xmlns:p14="http://schemas.microsoft.com/office/powerpoint/2010/main" val="43344034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47c5a3c7ae_0_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9" name="Google Shape;129;g47c5a3c7ae_0_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v"/>
              <a:t>Definition och vad som karaktäriserar fri och riskfylld lek.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v"/>
              <a:t>Brussoni et al., 2015</a:t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g47c5a3c7ae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7" name="Google Shape;137;g47c5a3c7ae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v-SE" dirty="0"/>
              <a:t>Många forskare har undersökt vad som motiverar barn att idrotta. De mest vanliga anledningarna är k</a:t>
            </a:r>
            <a:r>
              <a:rPr lang="sv" dirty="0"/>
              <a:t>ul och kompisar. 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v" dirty="0"/>
              <a:t>Vad är kul? </a:t>
            </a:r>
            <a:r>
              <a:rPr lang="sv-SE" dirty="0"/>
              <a:t>Berätta om forskning Amanda </a:t>
            </a:r>
            <a:r>
              <a:rPr lang="sv-SE" dirty="0" err="1"/>
              <a:t>Vicek</a:t>
            </a:r>
            <a:r>
              <a:rPr lang="sv-SE" dirty="0"/>
              <a:t>. 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v-SE" dirty="0"/>
              <a:t>Varför slutar barn att idrotta? </a:t>
            </a:r>
            <a:r>
              <a:rPr lang="sv" dirty="0"/>
              <a:t>Fokus på att vinna, för intensiv träning, inte kul längre. 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sv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v" dirty="0"/>
              <a:t>(Ewing &amp; Seefeldt, 1989, ref i WBG). Participation and attrition patterns in American agency-sponsored and inter scholastic sports</a:t>
            </a:r>
            <a:r>
              <a:rPr lang="sv-SE" dirty="0"/>
              <a:t>.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v" dirty="0"/>
              <a:t>Fun integration theory (Vicek, 2015). </a:t>
            </a:r>
            <a:r>
              <a:rPr lang="sv" u="sng" dirty="0">
                <a:solidFill>
                  <a:schemeClr val="hlink"/>
                </a:solidFill>
                <a:hlinkClick r:id="rId3"/>
              </a:rPr>
              <a:t>https://www.ncbi.nlm.nih.gov/pmc/articles/PMC4201634/pdf/nihms621228.pdf</a:t>
            </a:r>
            <a:r>
              <a:rPr lang="sv" dirty="0"/>
              <a:t> 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19931087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/>
              <a:t>Hitta balansen mellan deltagares förmåga och rätt </a:t>
            </a:r>
            <a:r>
              <a:rPr lang="sv-SE"/>
              <a:t>utmaning blir svårare </a:t>
            </a:r>
            <a:r>
              <a:rPr lang="sv-SE" dirty="0"/>
              <a:t>desto större gruppen blir. </a:t>
            </a:r>
          </a:p>
        </p:txBody>
      </p:sp>
    </p:spTree>
    <p:extLst>
      <p:ext uri="{BB962C8B-B14F-4D97-AF65-F5344CB8AC3E}">
        <p14:creationId xmlns:p14="http://schemas.microsoft.com/office/powerpoint/2010/main" val="286813509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g498cd10862_0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7" name="Google Shape;147;g498cd10862_0_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v" dirty="0"/>
              <a:t>“Tycker någon det är viktigare att killar rör på sig än tjejer?”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53643261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g47c5a3c7ae_0_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2" name="Google Shape;152;g47c5a3c7ae_0_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v" dirty="0"/>
              <a:t>- </a:t>
            </a:r>
            <a:r>
              <a:rPr lang="sv-SE" dirty="0"/>
              <a:t>Vilka trender kan vi utläsa i detta diagram? </a:t>
            </a:r>
            <a:r>
              <a:rPr lang="sv-SE" b="1" dirty="0"/>
              <a:t>Mindre rörelse med stigande ålder. Tjejer rör sig mindre än killar. </a:t>
            </a:r>
            <a:endParaRPr lang="sv" b="1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v" dirty="0"/>
              <a:t>44% av killar och 22% av tjejer rör på sig 60 minuter varje da</a:t>
            </a:r>
            <a:r>
              <a:rPr lang="sv-SE" dirty="0"/>
              <a:t>g (n=558). 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v" dirty="0"/>
              <a:t>Tjejer och killar har samma rätt till rörelse. ”</a:t>
            </a:r>
            <a:r>
              <a:rPr lang="sv-SE" dirty="0"/>
              <a:t>Tror ni samma skillnad finns bland tvååringar?”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sv-SE" dirty="0"/>
              <a:t>Accelerometer för att mäta rörelse på ett objektivt sätt. Kritik mot självskattning. 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v" dirty="0"/>
              <a:t>Gisela Nyberg, 2017 - https://centrumforidrottsforskning.se/wp-content/uploads/2017/06/Fa-unga-ror-sig-tillrackligt.pdf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68654297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Förmågan</a:t>
            </a:r>
            <a:r>
              <a:rPr lang="en-US" dirty="0"/>
              <a:t> </a:t>
            </a:r>
            <a:r>
              <a:rPr lang="en-US" dirty="0" err="1"/>
              <a:t>att</a:t>
            </a:r>
            <a:r>
              <a:rPr lang="en-US" dirty="0"/>
              <a:t> </a:t>
            </a:r>
            <a:r>
              <a:rPr lang="en-US" dirty="0" err="1"/>
              <a:t>röra</a:t>
            </a:r>
            <a:r>
              <a:rPr lang="en-US" dirty="0"/>
              <a:t> </a:t>
            </a:r>
            <a:r>
              <a:rPr lang="en-US" dirty="0" err="1"/>
              <a:t>på</a:t>
            </a:r>
            <a:r>
              <a:rPr lang="en-US" dirty="0"/>
              <a:t> sig </a:t>
            </a:r>
            <a:r>
              <a:rPr lang="en-US" dirty="0" err="1"/>
              <a:t>återspeglas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tron</a:t>
            </a:r>
            <a:r>
              <a:rPr lang="en-US" dirty="0"/>
              <a:t> </a:t>
            </a:r>
            <a:r>
              <a:rPr lang="en-US" dirty="0" err="1"/>
              <a:t>på</a:t>
            </a:r>
            <a:r>
              <a:rPr lang="en-US" dirty="0"/>
              <a:t> den </a:t>
            </a:r>
            <a:r>
              <a:rPr lang="en-US" dirty="0" err="1"/>
              <a:t>egna</a:t>
            </a:r>
            <a:r>
              <a:rPr lang="en-US" dirty="0"/>
              <a:t> </a:t>
            </a:r>
            <a:r>
              <a:rPr lang="en-US" dirty="0" err="1"/>
              <a:t>förmågan</a:t>
            </a:r>
            <a:r>
              <a:rPr lang="en-US" dirty="0"/>
              <a:t> </a:t>
            </a:r>
            <a:r>
              <a:rPr lang="en-US" dirty="0" err="1"/>
              <a:t>att</a:t>
            </a:r>
            <a:r>
              <a:rPr lang="en-US" dirty="0"/>
              <a:t> </a:t>
            </a:r>
            <a:r>
              <a:rPr lang="en-US" dirty="0" err="1"/>
              <a:t>röra</a:t>
            </a:r>
            <a:r>
              <a:rPr lang="en-US" dirty="0"/>
              <a:t> </a:t>
            </a:r>
            <a:r>
              <a:rPr lang="en-US" dirty="0" err="1"/>
              <a:t>på</a:t>
            </a:r>
            <a:r>
              <a:rPr lang="en-US" dirty="0"/>
              <a:t> sig. </a:t>
            </a:r>
            <a:r>
              <a:rPr lang="en-US" dirty="0" err="1"/>
              <a:t>Fram</a:t>
            </a:r>
            <a:r>
              <a:rPr lang="en-US" dirty="0"/>
              <a:t> till 8 </a:t>
            </a:r>
            <a:r>
              <a:rPr lang="en-US" dirty="0" err="1"/>
              <a:t>års</a:t>
            </a:r>
            <a:r>
              <a:rPr lang="en-US" dirty="0"/>
              <a:t> </a:t>
            </a:r>
            <a:r>
              <a:rPr lang="en-US" dirty="0" err="1"/>
              <a:t>ålder</a:t>
            </a:r>
            <a:r>
              <a:rPr lang="en-US" dirty="0"/>
              <a:t> har </a:t>
            </a:r>
            <a:r>
              <a:rPr lang="en-US" dirty="0" err="1"/>
              <a:t>tjejer</a:t>
            </a:r>
            <a:r>
              <a:rPr lang="en-US" dirty="0"/>
              <a:t> </a:t>
            </a:r>
            <a:r>
              <a:rPr lang="en-US" dirty="0" err="1"/>
              <a:t>och</a:t>
            </a:r>
            <a:r>
              <a:rPr lang="en-US" dirty="0"/>
              <a:t> killer </a:t>
            </a:r>
            <a:r>
              <a:rPr lang="en-US" dirty="0" err="1"/>
              <a:t>samma</a:t>
            </a:r>
            <a:r>
              <a:rPr lang="en-US" dirty="0"/>
              <a:t> </a:t>
            </a:r>
            <a:r>
              <a:rPr lang="en-US" dirty="0" err="1"/>
              <a:t>självförtroende</a:t>
            </a:r>
            <a:r>
              <a:rPr lang="en-US" dirty="0"/>
              <a:t>. </a:t>
            </a:r>
            <a:r>
              <a:rPr lang="en-US" dirty="0" err="1"/>
              <a:t>Fråga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5åring om de </a:t>
            </a:r>
            <a:r>
              <a:rPr lang="en-US" dirty="0" err="1"/>
              <a:t>är</a:t>
            </a:r>
            <a:r>
              <a:rPr lang="en-US" dirty="0"/>
              <a:t> bra </a:t>
            </a:r>
            <a:r>
              <a:rPr lang="en-US" dirty="0" err="1"/>
              <a:t>på</a:t>
            </a:r>
            <a:r>
              <a:rPr lang="en-US" dirty="0"/>
              <a:t> </a:t>
            </a:r>
            <a:r>
              <a:rPr lang="en-US" dirty="0" err="1"/>
              <a:t>att</a:t>
            </a:r>
            <a:r>
              <a:rPr lang="en-US" dirty="0"/>
              <a:t> </a:t>
            </a:r>
            <a:r>
              <a:rPr lang="en-US" dirty="0" err="1"/>
              <a:t>röra</a:t>
            </a:r>
            <a:r>
              <a:rPr lang="en-US" dirty="0"/>
              <a:t> </a:t>
            </a:r>
            <a:r>
              <a:rPr lang="en-US" dirty="0" err="1"/>
              <a:t>på</a:t>
            </a:r>
            <a:r>
              <a:rPr lang="en-US" dirty="0"/>
              <a:t> sig…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425CAF-E6FD-4345-AB1B-200978FBB380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509276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g47c5a3c7ae_0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4" name="Google Shape;164;g47c5a3c7ae_0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v-SE" b="0" dirty="0"/>
              <a:t>Berätta om diagrammet. Om det inte finns någon blå stapel så var tjejer och killar lika bra. Större stapel = större skillnad. </a:t>
            </a:r>
            <a:endParaRPr lang="sv" b="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v" b="1" dirty="0"/>
              <a:t>Tjejer föds inte med sämre rörelseförmåga än killar. </a:t>
            </a:r>
            <a:endParaRPr b="1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v" dirty="0"/>
              <a:t>Skillnaden som illustreras i detta diagram är ett genusproblem och ytterst olämpligt. 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v" dirty="0"/>
              <a:t>Ex sparka boll EJ LÅNGT. Hur BRA man sparkar. 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v" dirty="0"/>
              <a:t>16 000 </a:t>
            </a:r>
            <a:r>
              <a:rPr lang="sv-SE" dirty="0"/>
              <a:t>barn, 8-12 år. 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86955185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g47c5a3c7ae_0_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1" name="Google Shape;171;g47c5a3c7ae_0_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g496b393cf9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7" name="Google Shape;177;g496b393cf9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v" dirty="0"/>
              <a:t>Studierna jag har berättat om är utförda under de senaste 5 åren i Kanada och grundar sig i konceptet physical literacy. 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v" dirty="0"/>
              <a:t>Ka</a:t>
            </a:r>
            <a:r>
              <a:rPr lang="sv-SE" dirty="0" err="1"/>
              <a:t>nadensiska</a:t>
            </a:r>
            <a:r>
              <a:rPr lang="sv-SE" dirty="0"/>
              <a:t> barn är inte svenska barn. Kan finnas liknande trender här. Till hösten vet vi lite mer! Mitt exjobb…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7301939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g4674a60688_0_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8" name="Google Shape;268;g4674a60688_0_5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v"/>
              <a:t>Det går att springa en mil varje dag utan att utveckla physical literacy. 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14139324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g4967363378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2" name="Google Shape;182;g4967363378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v" dirty="0"/>
              <a:t>Utmaningen kräver omfattande förändringsarbete som ingen </a:t>
            </a:r>
            <a:r>
              <a:rPr lang="sv-SE" dirty="0"/>
              <a:t>enskild aktör</a:t>
            </a:r>
            <a:r>
              <a:rPr lang="sv" dirty="0"/>
              <a:t> klarar av på egen hand. 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v" dirty="0"/>
              <a:t>Nyckeln till att lyckas är samverkan och gemensamma ansträngningar för att öka värdet av </a:t>
            </a:r>
            <a:r>
              <a:rPr lang="sv-SE" dirty="0"/>
              <a:t>rörelselek och mångsidig träning</a:t>
            </a:r>
            <a:r>
              <a:rPr lang="sv" dirty="0"/>
              <a:t>. </a:t>
            </a:r>
            <a:r>
              <a:rPr lang="sv-SE" dirty="0"/>
              <a:t>Alla som träffar barn!</a:t>
            </a:r>
            <a:endParaRPr lang="sv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sv-SE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5242653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g49532a81ac_0_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1" name="Google Shape;221;g49532a81ac_0_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v" dirty="0"/>
              <a:t>Beskriver hur </a:t>
            </a:r>
            <a:r>
              <a:rPr lang="sv-SE" dirty="0"/>
              <a:t>viktiga delar </a:t>
            </a:r>
            <a:r>
              <a:rPr lang="sv" dirty="0"/>
              <a:t>för ett aktivt liv påverkar varandra. </a:t>
            </a:r>
            <a:r>
              <a:rPr lang="sv-SE" dirty="0"/>
              <a:t>Tvärvetenskapligt koncept. </a:t>
            </a:r>
            <a:endParaRPr lang="sv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sv-SE" dirty="0"/>
              <a:t>Ingenting är nytt. Det finns mycket forskning om varje del.  Konceptet physical literacy packar forskningen på ett sätt som ska vara lättare att förstå.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sv-SE" b="1" dirty="0"/>
              <a:t>Vad hindrar folk från att röra på sig?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sv-SE" dirty="0"/>
              <a:t>Nu ska vi gå igenom en del i taget. 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64189266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/>
              <a:t>Skapa rörelse = motorisk enhet = hjärnan + motorisk nerv + muskel</a:t>
            </a:r>
          </a:p>
          <a:p>
            <a:r>
              <a:rPr lang="sv-SE" dirty="0"/>
              <a:t>Snabb anpassning jämfört med muskeltillväxt</a:t>
            </a:r>
          </a:p>
          <a:p>
            <a:r>
              <a:rPr lang="sv-SE" dirty="0"/>
              <a:t>Koordination, kroppskontroll, balans, symmetri</a:t>
            </a:r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43088055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g47ba69d5bc_0_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7" name="Google Shape;197;g47ba69d5bc_0_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v-SE" b="1" dirty="0"/>
              <a:t>Tillväxtspurten</a:t>
            </a:r>
            <a:r>
              <a:rPr lang="sv-SE" dirty="0"/>
              <a:t> är ett annat ord för ”då puberteten startar”, som används av idrottsfysiologer. 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v-SE" dirty="0"/>
              <a:t>Jag gillar att tänka på barn som </a:t>
            </a:r>
            <a:r>
              <a:rPr lang="sv-SE" b="1" dirty="0"/>
              <a:t>små lergubbar</a:t>
            </a:r>
            <a:r>
              <a:rPr lang="sv-SE" dirty="0"/>
              <a:t>. Med tiden då de blir äldre så stelnar sakta och blir svårare att forma. 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v-SE" dirty="0"/>
              <a:t>De är </a:t>
            </a:r>
            <a:r>
              <a:rPr lang="sv-SE" b="1" dirty="0"/>
              <a:t>mycket formbara fram till puberteten</a:t>
            </a:r>
            <a:r>
              <a:rPr lang="sv-SE" dirty="0"/>
              <a:t>. Förmågan att lära sig nya rörelser, utveckla värderingar, attityder, inställning och tankar om fysisk aktivitet. 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v-SE" dirty="0"/>
              <a:t>Det går även att utveckla nya färdigheter som vuxen, men tar betydligt mycket mer tid. 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40163994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sv-SE" dirty="0">
                <a:sym typeface="Wingdings" panose="05000000000000000000" pitchFamily="2" charset="2"/>
              </a:rPr>
              <a:t>”Idrott är inget för mig”, ”jag är inte en sån som sportar”, deltar inte i idrott eller föreningsidrott.</a:t>
            </a:r>
          </a:p>
          <a:p>
            <a:pPr marL="1587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sv-SE" dirty="0">
                <a:sym typeface="Wingdings" panose="05000000000000000000" pitchFamily="2" charset="2"/>
              </a:rPr>
              <a:t>Bygga förtroende, skapa trygg miljö för aktivitet med minimal rädsla för att göra fel. </a:t>
            </a:r>
            <a:endParaRPr lang="sv-SE" dirty="0"/>
          </a:p>
          <a:p>
            <a:pPr marL="158750" indent="0">
              <a:buNone/>
            </a:pPr>
            <a:r>
              <a:rPr lang="sv-SE" dirty="0"/>
              <a:t>Trygga individer </a:t>
            </a:r>
            <a:r>
              <a:rPr lang="sv-SE" dirty="0">
                <a:sym typeface="Wingdings" panose="05000000000000000000" pitchFamily="2" charset="2"/>
              </a:rPr>
              <a:t> atleter  fotbollsspelare… kampsportare… </a:t>
            </a:r>
          </a:p>
          <a:p>
            <a:pPr marL="158750" indent="0">
              <a:buNone/>
            </a:pPr>
            <a:endParaRPr lang="sv-SE" dirty="0">
              <a:sym typeface="Wingdings" panose="05000000000000000000" pitchFamily="2" charset="2"/>
            </a:endParaRPr>
          </a:p>
          <a:p>
            <a:pPr marL="158750" indent="0">
              <a:buNone/>
            </a:pP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61003858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g4674a60688_0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5" name="Google Shape;215;g4674a60688_0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v-SE" dirty="0"/>
              <a:t>Gör det för att få en belöning eller undvika bestraffning VS gör det för att jag vill, väcka inre drivkraft. 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v-SE" dirty="0"/>
              <a:t>Exempel: Jag försöker påverka er. 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v-SE" dirty="0"/>
              <a:t>1 Fråga om åsikt, välja mellan alternativ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v-SE" dirty="0"/>
              <a:t>2 Berömma ansträngning, 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v-SE" dirty="0"/>
              <a:t>3 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v-SE" dirty="0"/>
              <a:t>(SDT Deci &amp; Ryan) 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596360745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indent="0">
              <a:buNone/>
            </a:pPr>
            <a:r>
              <a:rPr lang="sv-SE" dirty="0"/>
              <a:t>Konceptets beståndsdelar skulle även kunna illustreras på detta sätt… </a:t>
            </a:r>
          </a:p>
        </p:txBody>
      </p:sp>
    </p:spTree>
    <p:extLst>
      <p:ext uri="{BB962C8B-B14F-4D97-AF65-F5344CB8AC3E}">
        <p14:creationId xmlns:p14="http://schemas.microsoft.com/office/powerpoint/2010/main" val="2250623150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indent="0">
              <a:buNone/>
            </a:pPr>
            <a:r>
              <a:rPr lang="sv-S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Fler bokstäver = fler ord. Möjligheterna att skriva olika ord ökar exponentiellt med varje ny bokstav. </a:t>
            </a:r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75C688-5472-467E-9071-62685007C864}" type="slidenum">
              <a:rPr lang="sv-SE" smtClean="0"/>
              <a:t>31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015828698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g4674a60688_0_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9" name="Google Shape;239;g4674a60688_0_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v-SE" b="1" dirty="0">
                <a:solidFill>
                  <a:srgbClr val="FF0000"/>
                </a:solidFill>
              </a:rPr>
              <a:t>KAN FÖRBÄTTRAS. 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v-SE" b="1" dirty="0">
                <a:solidFill>
                  <a:srgbClr val="FF0000"/>
                </a:solidFill>
              </a:rPr>
              <a:t>Två </a:t>
            </a:r>
            <a:r>
              <a:rPr lang="sv-SE" b="1" dirty="0" err="1">
                <a:solidFill>
                  <a:srgbClr val="FF0000"/>
                </a:solidFill>
              </a:rPr>
              <a:t>case</a:t>
            </a:r>
            <a:r>
              <a:rPr lang="sv-SE" b="1" dirty="0">
                <a:solidFill>
                  <a:srgbClr val="FF0000"/>
                </a:solidFill>
              </a:rPr>
              <a:t>. 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v-SE" b="1" dirty="0">
                <a:solidFill>
                  <a:srgbClr val="FF0000"/>
                </a:solidFill>
              </a:rPr>
              <a:t>Om du inte kan </a:t>
            </a:r>
            <a:r>
              <a:rPr lang="sv-SE" b="1" dirty="0" err="1">
                <a:solidFill>
                  <a:srgbClr val="FF0000"/>
                </a:solidFill>
              </a:rPr>
              <a:t>kan</a:t>
            </a:r>
            <a:r>
              <a:rPr lang="sv-SE" b="1" dirty="0">
                <a:solidFill>
                  <a:srgbClr val="FF0000"/>
                </a:solidFill>
              </a:rPr>
              <a:t> du inte delta i.</a:t>
            </a:r>
            <a:endParaRPr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2746645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g4674a60688_0_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9" name="Google Shape;239;g4674a60688_0_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v-SE" b="1" dirty="0">
                <a:solidFill>
                  <a:srgbClr val="FF0000"/>
                </a:solidFill>
              </a:rPr>
              <a:t>KAN FÖRBÄTTRAS. 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v-SE" b="1" dirty="0">
                <a:solidFill>
                  <a:srgbClr val="FF0000"/>
                </a:solidFill>
              </a:rPr>
              <a:t>Två </a:t>
            </a:r>
            <a:r>
              <a:rPr lang="sv-SE" b="1" dirty="0" err="1">
                <a:solidFill>
                  <a:srgbClr val="FF0000"/>
                </a:solidFill>
              </a:rPr>
              <a:t>case</a:t>
            </a:r>
            <a:r>
              <a:rPr lang="sv-SE" b="1" dirty="0">
                <a:solidFill>
                  <a:srgbClr val="FF0000"/>
                </a:solidFill>
              </a:rPr>
              <a:t>. 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v-SE" b="1" dirty="0">
                <a:solidFill>
                  <a:srgbClr val="FF0000"/>
                </a:solidFill>
              </a:rPr>
              <a:t>Om du inte kan kan du inte delta i.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sv-SE" b="1" dirty="0">
              <a:solidFill>
                <a:srgbClr val="FF0000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v-SE" b="1" dirty="0">
                <a:solidFill>
                  <a:srgbClr val="FF0000"/>
                </a:solidFill>
              </a:rPr>
              <a:t>För att delta i</a:t>
            </a:r>
            <a:r>
              <a:rPr lang="is-IS" b="1" dirty="0">
                <a:solidFill>
                  <a:srgbClr val="FF0000"/>
                </a:solidFill>
              </a:rPr>
              <a:t>…. </a:t>
            </a:r>
            <a:r>
              <a:rPr lang="sv-SE" b="1" dirty="0">
                <a:solidFill>
                  <a:srgbClr val="FF0000"/>
                </a:solidFill>
              </a:rPr>
              <a:t>B</a:t>
            </a:r>
            <a:r>
              <a:rPr lang="is-IS" b="1" dirty="0">
                <a:solidFill>
                  <a:srgbClr val="FF0000"/>
                </a:solidFill>
              </a:rPr>
              <a:t>ehöver du kunna</a:t>
            </a:r>
            <a:endParaRPr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4886232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g4674a60688_0_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4" name="Google Shape;244;g4674a60688_0_6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v-SE" dirty="0"/>
              <a:t>Befinna sig nära vatten blir farligt för den som inte kan simma. Avgöra om sten är hal. 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v-SE" dirty="0"/>
              <a:t>Gå ut på vintern. Kan bli farligt för den som inte kan röra sig på snö och is. Mer benägen att stanna hemma. </a:t>
            </a:r>
            <a:endParaRPr lang="sv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v" dirty="0"/>
              <a:t>Mer än sport. Det handlar om säkerhet och möjligheter att aktivt engagera sig i samhället. 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v" dirty="0"/>
              <a:t>Cykla till och från jobbet/skolan </a:t>
            </a:r>
            <a:r>
              <a:rPr lang="sv-SE" dirty="0"/>
              <a:t>på sommar jämfört med vinter. </a:t>
            </a:r>
            <a:endParaRPr lang="sv" dirty="0"/>
          </a:p>
        </p:txBody>
      </p:sp>
    </p:spTree>
    <p:extLst>
      <p:ext uri="{BB962C8B-B14F-4D97-AF65-F5344CB8AC3E}">
        <p14:creationId xmlns:p14="http://schemas.microsoft.com/office/powerpoint/2010/main" val="277476393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/>
              <a:t>Grundmotoriska färdigheter för att klara av livet. Specificitetsprincipen – man blir bra på det man tränar. Det enda sättet att lära sig gå på is är genom att gå på is. 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060D25-F853-4CBE-A290-023ACC73E9E8}" type="slidenum">
              <a:rPr lang="sv-SE" smtClean="0"/>
              <a:t>35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782096842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indent="0">
              <a:buNone/>
            </a:pPr>
            <a:r>
              <a:rPr lang="sv-SE" dirty="0"/>
              <a:t>Physical literacy har beskrivits av Riksidrottsförbundet som en central del i förändringsarbeten som pågår inom svensk idrott. </a:t>
            </a:r>
          </a:p>
          <a:p>
            <a:pPr marL="158750" indent="0">
              <a:buNone/>
            </a:pPr>
            <a:r>
              <a:rPr lang="sv-SE" dirty="0"/>
              <a:t>RF finansierar rörelsesatsningen som pågår i skolan. </a:t>
            </a:r>
          </a:p>
          <a:p>
            <a:pPr marL="158750" indent="0">
              <a:buNone/>
            </a:pPr>
            <a:r>
              <a:rPr lang="sv-SE" dirty="0"/>
              <a:t>Framåtfonden 111 000 000 kr. En fond där idrottsförbund kan ansöka om pengar för att driva igenom projekt som får fler människor i rörelse.</a:t>
            </a:r>
          </a:p>
        </p:txBody>
      </p:sp>
    </p:spTree>
    <p:extLst>
      <p:ext uri="{BB962C8B-B14F-4D97-AF65-F5344CB8AC3E}">
        <p14:creationId xmlns:p14="http://schemas.microsoft.com/office/powerpoint/2010/main" val="2370280659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g4674a60688_0_9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2" name="Google Shape;292;g4674a60688_0_9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1329207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F0FECF2D-80CC-463D-B6A3-CFA35467EB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92A0EDEB-88AD-48DB-8B12-59500A14AE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90E88640-268A-49D5-9B41-77B252570A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49A87D-7173-4A67-976F-FCEEBB1C13CE}" type="datetimeFigureOut">
              <a:rPr lang="sv-SE" smtClean="0"/>
              <a:t>2019-03-22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5B50E43F-16ED-454A-8B1D-A9CBFFFB76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42A6DEB5-90EC-4953-B035-605A71B52F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3FF37C-2A17-427B-85F7-424DDE74782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0501948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Anpassad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15C1A26-D3DE-F542-ABDD-BEA9A78FF42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8650" y="499821"/>
            <a:ext cx="7886700" cy="733325"/>
          </a:xfrm>
        </p:spPr>
        <p:txBody>
          <a:bodyPr anchor="t" anchorCtr="0">
            <a:normAutofit/>
          </a:bodyPr>
          <a:lstStyle>
            <a:lvl1pPr algn="ctr">
              <a:defRPr sz="4050" b="1" i="1">
                <a:solidFill>
                  <a:srgbClr val="099507"/>
                </a:solidFill>
                <a:latin typeface="Memphis Medium" pitchFamily="2" charset="0"/>
              </a:defRPr>
            </a:lvl1pPr>
          </a:lstStyle>
          <a:p>
            <a:r>
              <a:rPr lang="sv-SE" dirty="0"/>
              <a:t>RUBRIK</a:t>
            </a:r>
          </a:p>
        </p:txBody>
      </p:sp>
      <p:sp>
        <p:nvSpPr>
          <p:cNvPr id="7" name="Platshållare för bild 6">
            <a:extLst>
              <a:ext uri="{FF2B5EF4-FFF2-40B4-BE49-F238E27FC236}">
                <a16:creationId xmlns:a16="http://schemas.microsoft.com/office/drawing/2014/main" id="{3517FC6A-0C23-7E44-A7BB-A79A4043131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773216" y="1489472"/>
            <a:ext cx="3742135" cy="3056334"/>
          </a:xfrm>
        </p:spPr>
        <p:txBody>
          <a:bodyPr/>
          <a:lstStyle/>
          <a:p>
            <a:r>
              <a:rPr lang="sv-SE"/>
              <a:t>Klicka på ikonen för att lägga till en bild</a:t>
            </a:r>
            <a:endParaRPr lang="sv-SE" dirty="0"/>
          </a:p>
        </p:txBody>
      </p:sp>
      <p:sp>
        <p:nvSpPr>
          <p:cNvPr id="11" name="Platshållare för text 10">
            <a:extLst>
              <a:ext uri="{FF2B5EF4-FFF2-40B4-BE49-F238E27FC236}">
                <a16:creationId xmlns:a16="http://schemas.microsoft.com/office/drawing/2014/main" id="{23306E9F-47BF-0F43-92D3-E307C163E69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28295" y="1489472"/>
            <a:ext cx="3750675" cy="3056334"/>
          </a:xfrm>
        </p:spPr>
        <p:txBody>
          <a:bodyPr/>
          <a:lstStyle>
            <a:lvl1pPr>
              <a:defRPr b="0" i="0">
                <a:latin typeface="Memphis Medium" pitchFamily="2" charset="0"/>
              </a:defRPr>
            </a:lvl1pPr>
          </a:lstStyle>
          <a:p>
            <a:r>
              <a:rPr lang="sv-SE"/>
              <a:t>Redigera format för bakgrundstext
Nivå två
Nivå tre
Nivå fyra
Nivå fem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6978894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1D2D89ED-53D4-404C-9F18-73C7374565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F9B3239C-A061-5E40-89A6-23F8BC12498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r>
              <a:rPr lang="sv-SE"/>
              <a:t>Redigera format för bakgrundstext
Nivå två
Nivå tre
Nivå fyra
Nivå fem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8D717C52-F898-D846-B114-F6B76095482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r>
              <a:rPr lang="sv-SE"/>
              <a:t>Redigera format för bakgrundstext
Nivå två
Nivå tre
Nivå fyra
Nivå fem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CF44F882-1E97-E14F-8818-0FFBFF9AA9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0F9BE-2EDE-794A-8CF4-C97A3A0ADB60}" type="datetimeFigureOut">
              <a:rPr lang="sv-SE" smtClean="0"/>
              <a:t>2019-03-22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6EA913C3-EB82-F84C-AA68-43E737F914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667EC917-451E-DD47-A76B-B312980DE8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8DC994-D32F-3443-8331-53C6AE4BD5C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2383437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60" r:id="rId10"/>
    <p:sldLayoutId id="2147483661" r:id="rId11"/>
    <p:sldLayoutId id="2147483662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youtu.be/OiSzbZUQRPk" TargetMode="Externa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6.jpeg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3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0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Relationship Id="rId5" Type="http://schemas.microsoft.com/office/2007/relationships/hdphoto" Target="../media/hdphoto1.wdp"/><Relationship Id="rId4" Type="http://schemas.openxmlformats.org/officeDocument/2006/relationships/image" Target="../media/image17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1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0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1.xml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jpeg"/><Relationship Id="rId3" Type="http://schemas.openxmlformats.org/officeDocument/2006/relationships/image" Target="../media/image29.jpeg"/><Relationship Id="rId7" Type="http://schemas.openxmlformats.org/officeDocument/2006/relationships/image" Target="../media/image33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2.jpeg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jpeg"/><Relationship Id="rId3" Type="http://schemas.openxmlformats.org/officeDocument/2006/relationships/image" Target="../media/image35.jpeg"/><Relationship Id="rId7" Type="http://schemas.openxmlformats.org/officeDocument/2006/relationships/image" Target="../media/image39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8.jpeg"/><Relationship Id="rId5" Type="http://schemas.openxmlformats.org/officeDocument/2006/relationships/image" Target="../media/image37.jpeg"/><Relationship Id="rId10" Type="http://schemas.openxmlformats.org/officeDocument/2006/relationships/image" Target="../media/image42.jpg"/><Relationship Id="rId4" Type="http://schemas.openxmlformats.org/officeDocument/2006/relationships/image" Target="../media/image36.jpeg"/><Relationship Id="rId9" Type="http://schemas.openxmlformats.org/officeDocument/2006/relationships/image" Target="../media/image41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9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1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emf"/><Relationship Id="rId2" Type="http://schemas.openxmlformats.org/officeDocument/2006/relationships/image" Target="../media/image53.em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6.emf"/><Relationship Id="rId4" Type="http://schemas.openxmlformats.org/officeDocument/2006/relationships/image" Target="../media/image55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g"/><Relationship Id="rId2" Type="http://schemas.openxmlformats.org/officeDocument/2006/relationships/image" Target="../media/image56.emf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5.png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>
            <a:spLocks noGrp="1"/>
          </p:cNvSpPr>
          <p:nvPr>
            <p:ph type="ctrTitle"/>
          </p:nvPr>
        </p:nvSpPr>
        <p:spPr>
          <a:xfrm>
            <a:off x="311700" y="1809457"/>
            <a:ext cx="8520600" cy="1123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sv-SE" sz="8000" dirty="0">
                <a:solidFill>
                  <a:srgbClr val="FF0000"/>
                </a:solidFill>
                <a:latin typeface="Impact" panose="020B0806030902050204" pitchFamily="34" charset="0"/>
              </a:rPr>
              <a:t>R</a:t>
            </a:r>
            <a:r>
              <a:rPr lang="sv-SE" sz="8000" dirty="0">
                <a:solidFill>
                  <a:srgbClr val="FFC000"/>
                </a:solidFill>
                <a:latin typeface="Impact" panose="020B0806030902050204" pitchFamily="34" charset="0"/>
              </a:rPr>
              <a:t>Ö</a:t>
            </a:r>
            <a:r>
              <a:rPr lang="sv-SE" sz="8000" dirty="0">
                <a:solidFill>
                  <a:srgbClr val="00B050"/>
                </a:solidFill>
                <a:latin typeface="Impact" panose="020B0806030902050204" pitchFamily="34" charset="0"/>
              </a:rPr>
              <a:t>R</a:t>
            </a:r>
            <a:r>
              <a:rPr lang="sv-SE" sz="8000" dirty="0">
                <a:solidFill>
                  <a:srgbClr val="7030A0"/>
                </a:solidFill>
                <a:latin typeface="Impact" panose="020B0806030902050204" pitchFamily="34" charset="0"/>
              </a:rPr>
              <a:t>E</a:t>
            </a:r>
            <a:r>
              <a:rPr lang="sv-SE" sz="8000" dirty="0">
                <a:solidFill>
                  <a:schemeClr val="accent1">
                    <a:lumMod val="50000"/>
                  </a:schemeClr>
                </a:solidFill>
                <a:latin typeface="Impact" panose="020B0806030902050204" pitchFamily="34" charset="0"/>
              </a:rPr>
              <a:t>L</a:t>
            </a:r>
            <a:r>
              <a:rPr lang="sv-SE" sz="8000" dirty="0">
                <a:solidFill>
                  <a:srgbClr val="0070C0"/>
                </a:solidFill>
                <a:latin typeface="Impact" panose="020B0806030902050204" pitchFamily="34" charset="0"/>
              </a:rPr>
              <a:t>S</a:t>
            </a:r>
            <a:r>
              <a:rPr lang="sv-SE" sz="8000" dirty="0">
                <a:solidFill>
                  <a:srgbClr val="FF0000"/>
                </a:solidFill>
                <a:latin typeface="Impact" panose="020B0806030902050204" pitchFamily="34" charset="0"/>
              </a:rPr>
              <a:t>E</a:t>
            </a:r>
            <a:r>
              <a:rPr lang="sv-SE" sz="8000" dirty="0">
                <a:solidFill>
                  <a:srgbClr val="00B050"/>
                </a:solidFill>
                <a:latin typeface="Impact" panose="020B0806030902050204" pitchFamily="34" charset="0"/>
              </a:rPr>
              <a:t>R</a:t>
            </a:r>
            <a:r>
              <a:rPr lang="sv-SE" sz="8000" dirty="0">
                <a:solidFill>
                  <a:schemeClr val="accent6">
                    <a:lumMod val="50000"/>
                  </a:schemeClr>
                </a:solidFill>
                <a:latin typeface="Impact" panose="020B0806030902050204" pitchFamily="34" charset="0"/>
              </a:rPr>
              <a:t>I</a:t>
            </a:r>
            <a:r>
              <a:rPr lang="sv-SE" sz="8000" dirty="0">
                <a:solidFill>
                  <a:srgbClr val="0070C0"/>
                </a:solidFill>
                <a:latin typeface="Impact" panose="020B0806030902050204" pitchFamily="34" charset="0"/>
              </a:rPr>
              <a:t>K</a:t>
            </a:r>
            <a:r>
              <a:rPr lang="sv-SE" sz="8000" dirty="0">
                <a:solidFill>
                  <a:srgbClr val="FF0000"/>
                </a:solidFill>
                <a:latin typeface="Impact" panose="020B0806030902050204" pitchFamily="34" charset="0"/>
              </a:rPr>
              <a:t>E</a:t>
            </a:r>
            <a:r>
              <a:rPr lang="sv-SE" sz="8000" dirty="0">
                <a:solidFill>
                  <a:srgbClr val="7030A0"/>
                </a:solidFill>
                <a:latin typeface="Impact" panose="020B0806030902050204" pitchFamily="34" charset="0"/>
              </a:rPr>
              <a:t>D</a:t>
            </a:r>
            <a:r>
              <a:rPr lang="sv-SE" sz="8000" dirty="0">
                <a:solidFill>
                  <a:srgbClr val="FFC000"/>
                </a:solidFill>
                <a:latin typeface="Impact" panose="020B0806030902050204" pitchFamily="34" charset="0"/>
              </a:rPr>
              <a:t>O</a:t>
            </a:r>
            <a:r>
              <a:rPr lang="sv-SE" sz="8000" dirty="0">
                <a:solidFill>
                  <a:schemeClr val="accent5">
                    <a:lumMod val="40000"/>
                    <a:lumOff val="60000"/>
                  </a:schemeClr>
                </a:solidFill>
                <a:latin typeface="Impact" panose="020B0806030902050204" pitchFamily="34" charset="0"/>
              </a:rPr>
              <a:t>M</a:t>
            </a:r>
            <a:endParaRPr sz="8000" dirty="0">
              <a:solidFill>
                <a:schemeClr val="accent5">
                  <a:lumMod val="40000"/>
                  <a:lumOff val="60000"/>
                </a:schemeClr>
              </a:solidFill>
              <a:latin typeface="Impact" panose="020B0806030902050204" pitchFamily="34" charset="0"/>
            </a:endParaRPr>
          </a:p>
        </p:txBody>
      </p:sp>
      <p:sp>
        <p:nvSpPr>
          <p:cNvPr id="55" name="Google Shape;55;p13"/>
          <p:cNvSpPr txBox="1">
            <a:spLocks noGrp="1" noChangeAspect="1"/>
          </p:cNvSpPr>
          <p:nvPr>
            <p:ph type="subTitle" idx="1"/>
          </p:nvPr>
        </p:nvSpPr>
        <p:spPr>
          <a:xfrm>
            <a:off x="2767412" y="3473489"/>
            <a:ext cx="3609232" cy="492412"/>
          </a:xfrm>
          <a:prstGeom prst="rect">
            <a:avLst/>
          </a:prstGeom>
          <a:solidFill>
            <a:schemeClr val="tx1"/>
          </a:solidFill>
          <a:ln w="28575">
            <a:solidFill>
              <a:schemeClr val="bg1"/>
            </a:solidFill>
          </a:ln>
        </p:spPr>
        <p:txBody>
          <a:bodyPr spcFirstLastPara="1" wrap="none" lIns="360000" tIns="91425" rIns="360000" bIns="91425" anchor="t" anchorCtr="0">
            <a:sp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sv-SE" sz="20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Bräntbergsskolan</a:t>
            </a:r>
            <a:r>
              <a:rPr lang="sv-SE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21/3 -19</a:t>
            </a:r>
            <a:endParaRPr sz="20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Google Shape;55;p13">
            <a:extLst>
              <a:ext uri="{FF2B5EF4-FFF2-40B4-BE49-F238E27FC236}">
                <a16:creationId xmlns:a16="http://schemas.microsoft.com/office/drawing/2014/main" id="{45F6DB21-44E8-4DE3-9984-6D8B15404246}"/>
              </a:ext>
            </a:extLst>
          </p:cNvPr>
          <p:cNvSpPr txBox="1">
            <a:spLocks/>
          </p:cNvSpPr>
          <p:nvPr/>
        </p:nvSpPr>
        <p:spPr>
          <a:xfrm>
            <a:off x="5071022" y="2513613"/>
            <a:ext cx="3422822" cy="5114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/>
            <a:r>
              <a:rPr lang="sv-SE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physical literacy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7B14567C-C3BF-451D-90EB-AADC068E9F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4ED87F69-0583-4A80-8DB6-48D910A4997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14300" indent="0">
              <a:buNone/>
            </a:pPr>
            <a:r>
              <a:rPr lang="sv-SE" dirty="0">
                <a:hlinkClick r:id="rId2"/>
              </a:rPr>
              <a:t>https://youtu.be/OiSzbZUQRPk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6717913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0000"/>
        </a:solidFill>
        <a:effectLst/>
      </p:bgPr>
    </p:bg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8"/>
          <p:cNvSpPr txBox="1">
            <a:spLocks noGrp="1"/>
          </p:cNvSpPr>
          <p:nvPr>
            <p:ph type="title"/>
          </p:nvPr>
        </p:nvSpPr>
        <p:spPr>
          <a:xfrm>
            <a:off x="543777" y="1705841"/>
            <a:ext cx="8056445" cy="173181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sv" sz="6000" dirty="0">
                <a:solidFill>
                  <a:schemeClr val="bg1"/>
                </a:solidFill>
                <a:latin typeface="Impact"/>
                <a:ea typeface="Impact"/>
                <a:cs typeface="Impact"/>
                <a:sym typeface="Impact"/>
              </a:rPr>
              <a:t>UTMANING: </a:t>
            </a:r>
            <a:endParaRPr sz="6000" dirty="0">
              <a:solidFill>
                <a:schemeClr val="bg1"/>
              </a:solidFill>
              <a:latin typeface="Impact"/>
              <a:ea typeface="Impact"/>
              <a:cs typeface="Impact"/>
              <a:sym typeface="Impact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sv-SE" sz="6000" dirty="0">
                <a:latin typeface="Impact"/>
                <a:ea typeface="Impact"/>
                <a:cs typeface="Impact"/>
                <a:sym typeface="Impact"/>
              </a:rPr>
              <a:t>VÄRDESÄTTA RÖRELSE</a:t>
            </a:r>
            <a:endParaRPr sz="6000" dirty="0">
              <a:latin typeface="Impact"/>
              <a:ea typeface="Impact"/>
              <a:cs typeface="Impact"/>
              <a:sym typeface="Impact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" name="Google Shape;109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84675" y="1610813"/>
            <a:ext cx="6374649" cy="1921873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89;p18">
            <a:extLst>
              <a:ext uri="{FF2B5EF4-FFF2-40B4-BE49-F238E27FC236}">
                <a16:creationId xmlns:a16="http://schemas.microsoft.com/office/drawing/2014/main" id="{6BA0F431-FAB3-469F-B3EC-0760BC33A41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024768" y="3135087"/>
            <a:ext cx="6191795" cy="147610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sv-SE" sz="8800" dirty="0">
                <a:latin typeface="Impact"/>
                <a:ea typeface="Impact"/>
                <a:cs typeface="Impact"/>
                <a:sym typeface="Impact"/>
              </a:rPr>
              <a:t>SAMHÄLLET</a:t>
            </a:r>
            <a:endParaRPr sz="8800" dirty="0">
              <a:latin typeface="Impact"/>
              <a:ea typeface="Impact"/>
              <a:cs typeface="Impact"/>
              <a:sym typeface="Impact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Google Shape;104;p20"/>
          <p:cNvPicPr preferRelativeResize="0"/>
          <p:nvPr/>
        </p:nvPicPr>
        <p:blipFill rotWithShape="1">
          <a:blip r:embed="rId3">
            <a:alphaModFix/>
          </a:blip>
          <a:srcRect t="8684"/>
          <a:stretch/>
        </p:blipFill>
        <p:spPr>
          <a:xfrm>
            <a:off x="924140" y="609600"/>
            <a:ext cx="7295720" cy="39243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Rektangel 1">
            <a:extLst>
              <a:ext uri="{FF2B5EF4-FFF2-40B4-BE49-F238E27FC236}">
                <a16:creationId xmlns:a16="http://schemas.microsoft.com/office/drawing/2014/main" id="{3DC677DD-1F90-4443-AB14-F04B159C37E1}"/>
              </a:ext>
            </a:extLst>
          </p:cNvPr>
          <p:cNvSpPr/>
          <p:nvPr/>
        </p:nvSpPr>
        <p:spPr>
          <a:xfrm>
            <a:off x="1345474" y="1672046"/>
            <a:ext cx="2873828" cy="1005840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pic>
        <p:nvPicPr>
          <p:cNvPr id="4" name="Bildobjekt 3">
            <a:extLst>
              <a:ext uri="{FF2B5EF4-FFF2-40B4-BE49-F238E27FC236}">
                <a16:creationId xmlns:a16="http://schemas.microsoft.com/office/drawing/2014/main" id="{438D05CA-2565-4983-ABA2-355066D4315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9954" y="2007204"/>
            <a:ext cx="1341364" cy="134136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Google Shape;94;p19"/>
          <p:cNvPicPr preferRelativeResize="0"/>
          <p:nvPr/>
        </p:nvPicPr>
        <p:blipFill rotWithShape="1">
          <a:blip r:embed="rId3">
            <a:alphaModFix/>
          </a:blip>
          <a:srcRect l="27648" t="36482" r="16099" b="22535"/>
          <a:stretch/>
        </p:blipFill>
        <p:spPr>
          <a:xfrm>
            <a:off x="1060342" y="1177290"/>
            <a:ext cx="7015657" cy="3412330"/>
          </a:xfrm>
          <a:prstGeom prst="rect">
            <a:avLst/>
          </a:prstGeom>
          <a:noFill/>
          <a:ln>
            <a:noFill/>
          </a:ln>
        </p:spPr>
      </p:pic>
      <p:pic>
        <p:nvPicPr>
          <p:cNvPr id="95" name="Google Shape;95;p19"/>
          <p:cNvPicPr preferRelativeResize="0"/>
          <p:nvPr/>
        </p:nvPicPr>
        <p:blipFill rotWithShape="1">
          <a:blip r:embed="rId3">
            <a:alphaModFix/>
          </a:blip>
          <a:srcRect l="11126" t="38510" r="73142" b="51597"/>
          <a:stretch/>
        </p:blipFill>
        <p:spPr>
          <a:xfrm>
            <a:off x="6235235" y="1423503"/>
            <a:ext cx="1438425" cy="697450"/>
          </a:xfrm>
          <a:prstGeom prst="rect">
            <a:avLst/>
          </a:prstGeom>
          <a:noFill/>
          <a:ln>
            <a:noFill/>
          </a:ln>
        </p:spPr>
      </p:pic>
      <p:sp>
        <p:nvSpPr>
          <p:cNvPr id="96" name="Google Shape;96;p19"/>
          <p:cNvSpPr txBox="1">
            <a:spLocks noGrp="1"/>
          </p:cNvSpPr>
          <p:nvPr>
            <p:ph type="title"/>
          </p:nvPr>
        </p:nvSpPr>
        <p:spPr>
          <a:xfrm>
            <a:off x="351742" y="584399"/>
            <a:ext cx="8432855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ctr"/>
            <a:r>
              <a:rPr lang="sv" sz="3200" dirty="0">
                <a:solidFill>
                  <a:schemeClr val="bg1"/>
                </a:solidFill>
                <a:latin typeface="Impact" panose="020B0806030902050204" pitchFamily="34" charset="0"/>
              </a:rPr>
              <a:t>Konditionsstatus i Sverige </a:t>
            </a:r>
            <a:r>
              <a:rPr lang="sv-SE" sz="3200" dirty="0">
                <a:solidFill>
                  <a:schemeClr val="bg1"/>
                </a:solidFill>
                <a:latin typeface="Impact" panose="020B0806030902050204" pitchFamily="34" charset="0"/>
              </a:rPr>
              <a:t>år </a:t>
            </a:r>
            <a:r>
              <a:rPr lang="sv" sz="3200" dirty="0">
                <a:solidFill>
                  <a:schemeClr val="bg1"/>
                </a:solidFill>
                <a:latin typeface="Impact" panose="020B0806030902050204" pitchFamily="34" charset="0"/>
              </a:rPr>
              <a:t>1995 - 2017</a:t>
            </a:r>
            <a:endParaRPr sz="32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cxnSp>
        <p:nvCxnSpPr>
          <p:cNvPr id="97" name="Google Shape;97;p19"/>
          <p:cNvCxnSpPr>
            <a:cxnSpLocks/>
          </p:cNvCxnSpPr>
          <p:nvPr/>
        </p:nvCxnSpPr>
        <p:spPr>
          <a:xfrm flipV="1">
            <a:off x="1720246" y="4145699"/>
            <a:ext cx="6201609" cy="10095"/>
          </a:xfrm>
          <a:prstGeom prst="straightConnector1">
            <a:avLst/>
          </a:prstGeom>
          <a:noFill/>
          <a:ln w="1905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98" name="Google Shape;98;p19"/>
          <p:cNvCxnSpPr>
            <a:cxnSpLocks/>
          </p:cNvCxnSpPr>
          <p:nvPr/>
        </p:nvCxnSpPr>
        <p:spPr>
          <a:xfrm flipH="1" flipV="1">
            <a:off x="1705845" y="1413110"/>
            <a:ext cx="14401" cy="2742684"/>
          </a:xfrm>
          <a:prstGeom prst="straightConnector1">
            <a:avLst/>
          </a:prstGeom>
          <a:noFill/>
          <a:ln w="1905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99" name="Google Shape;99;p19"/>
          <p:cNvSpPr txBox="1"/>
          <p:nvPr/>
        </p:nvSpPr>
        <p:spPr>
          <a:xfrm>
            <a:off x="4204634" y="4289340"/>
            <a:ext cx="1138782" cy="4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/>
            <a:r>
              <a:rPr lang="sv" sz="1200" b="1" dirty="0">
                <a:solidFill>
                  <a:schemeClr val="bg2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  <a:cs typeface="Calibri" panose="020F0502020204030204" pitchFamily="34" charset="0"/>
                <a:sym typeface="Calibri"/>
              </a:rPr>
              <a:t>Årtal</a:t>
            </a:r>
            <a:endParaRPr sz="1200" b="1" dirty="0">
              <a:solidFill>
                <a:schemeClr val="bg2"/>
              </a:solidFill>
              <a:latin typeface="Microsoft JhengHei UI" panose="020B0604030504040204" pitchFamily="34" charset="-120"/>
              <a:ea typeface="Microsoft JhengHei UI" panose="020B0604030504040204" pitchFamily="34" charset="-120"/>
              <a:cs typeface="Calibri" panose="020F0502020204030204" pitchFamily="34" charset="0"/>
              <a:sym typeface="Calibri"/>
            </a:endParaRPr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E9D0394C-73A5-428F-990B-A54CC9C66F68}"/>
              </a:ext>
            </a:extLst>
          </p:cNvPr>
          <p:cNvSpPr/>
          <p:nvPr/>
        </p:nvSpPr>
        <p:spPr>
          <a:xfrm>
            <a:off x="3495293" y="1277375"/>
            <a:ext cx="1848123" cy="69741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0" name="Rektangel 9">
            <a:extLst>
              <a:ext uri="{FF2B5EF4-FFF2-40B4-BE49-F238E27FC236}">
                <a16:creationId xmlns:a16="http://schemas.microsoft.com/office/drawing/2014/main" id="{2064F192-F585-4A97-A9F9-680BBB781798}"/>
              </a:ext>
            </a:extLst>
          </p:cNvPr>
          <p:cNvSpPr/>
          <p:nvPr/>
        </p:nvSpPr>
        <p:spPr>
          <a:xfrm>
            <a:off x="6415519" y="2571750"/>
            <a:ext cx="1270831" cy="93069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04D6AFC9-A12E-475F-8DF9-D7B2156111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B36B33DC-5AD2-43C7-AF70-A925F1C0F3A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graphicFrame>
        <p:nvGraphicFramePr>
          <p:cNvPr id="4" name="Object 2">
            <a:extLst>
              <a:ext uri="{FF2B5EF4-FFF2-40B4-BE49-F238E27FC236}">
                <a16:creationId xmlns:a16="http://schemas.microsoft.com/office/drawing/2014/main" id="{A0CFFDBC-9E6B-4119-AB4E-12FDDC0280E1}"/>
              </a:ext>
            </a:extLst>
          </p:cNvPr>
          <p:cNvGraphicFramePr>
            <a:graphicFrameLocks/>
          </p:cNvGraphicFramePr>
          <p:nvPr>
            <p:extLst/>
          </p:nvPr>
        </p:nvGraphicFramePr>
        <p:xfrm>
          <a:off x="2862471" y="672017"/>
          <a:ext cx="5969830" cy="356497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626" name="Corel PHOTO-PAINT 7.0 Image" r:id="rId3" imgW="2931565" imgH="1414595" progId="">
                  <p:embed/>
                </p:oleObj>
              </mc:Choice>
              <mc:Fallback>
                <p:oleObj name="Corel PHOTO-PAINT 7.0 Image" r:id="rId3" imgW="2931565" imgH="1414595" progId="">
                  <p:embed/>
                  <p:pic>
                    <p:nvPicPr>
                      <p:cNvPr id="4" name="Object 2">
                        <a:extLst>
                          <a:ext uri="{FF2B5EF4-FFF2-40B4-BE49-F238E27FC236}">
                            <a16:creationId xmlns:a16="http://schemas.microsoft.com/office/drawing/2014/main" id="{A0CFFDBC-9E6B-4119-AB4E-12FDDC0280E1}"/>
                          </a:ext>
                        </a:extLst>
                      </p:cNvPr>
                      <p:cNvPicPr>
                        <a:picLocks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62471" y="672017"/>
                        <a:ext cx="5969830" cy="356497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Picture 7" descr="DEXA">
            <a:extLst>
              <a:ext uri="{FF2B5EF4-FFF2-40B4-BE49-F238E27FC236}">
                <a16:creationId xmlns:a16="http://schemas.microsoft.com/office/drawing/2014/main" id="{76B9D321-C6D0-4F6F-8C48-05092136CB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34887" y="94167"/>
            <a:ext cx="1398398" cy="49551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7049603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" name="Google Shape;114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54628" y="1015998"/>
            <a:ext cx="6434740" cy="34805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objekt 8">
            <a:extLst>
              <a:ext uri="{FF2B5EF4-FFF2-40B4-BE49-F238E27FC236}">
                <a16:creationId xmlns:a16="http://schemas.microsoft.com/office/drawing/2014/main" id="{DD605253-0FDC-4F1E-B9DD-40C6B770273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9144000" cy="5552047"/>
          </a:xfrm>
          <a:prstGeom prst="rect">
            <a:avLst/>
          </a:prstGeom>
        </p:spPr>
      </p:pic>
      <p:sp>
        <p:nvSpPr>
          <p:cNvPr id="10" name="textruta 9">
            <a:extLst>
              <a:ext uri="{FF2B5EF4-FFF2-40B4-BE49-F238E27FC236}">
                <a16:creationId xmlns:a16="http://schemas.microsoft.com/office/drawing/2014/main" id="{3A51E087-6947-47E0-80DE-F10F0C5FA878}"/>
              </a:ext>
            </a:extLst>
          </p:cNvPr>
          <p:cNvSpPr txBox="1"/>
          <p:nvPr/>
        </p:nvSpPr>
        <p:spPr>
          <a:xfrm>
            <a:off x="672860" y="672861"/>
            <a:ext cx="5085272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4500" dirty="0">
                <a:solidFill>
                  <a:schemeClr val="bg1"/>
                </a:solidFill>
                <a:latin typeface="Impact" panose="020B0806030902050204" pitchFamily="34" charset="0"/>
              </a:rPr>
              <a:t>KNOWING ≠ DOING </a:t>
            </a:r>
          </a:p>
        </p:txBody>
      </p:sp>
    </p:spTree>
    <p:extLst>
      <p:ext uri="{BB962C8B-B14F-4D97-AF65-F5344CB8AC3E}">
        <p14:creationId xmlns:p14="http://schemas.microsoft.com/office/powerpoint/2010/main" val="71168054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objekt 7">
            <a:extLst>
              <a:ext uri="{FF2B5EF4-FFF2-40B4-BE49-F238E27FC236}">
                <a16:creationId xmlns:a16="http://schemas.microsoft.com/office/drawing/2014/main" id="{344DEE81-F8F4-493A-9EA5-5CB4A5D937B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70582" cy="5143500"/>
          </a:xfrm>
          <a:prstGeom prst="rect">
            <a:avLst/>
          </a:prstGeom>
        </p:spPr>
      </p:pic>
      <p:sp>
        <p:nvSpPr>
          <p:cNvPr id="2" name="Rubrik 1">
            <a:extLst>
              <a:ext uri="{FF2B5EF4-FFF2-40B4-BE49-F238E27FC236}">
                <a16:creationId xmlns:a16="http://schemas.microsoft.com/office/drawing/2014/main" id="{36C5ED38-D5DD-4801-A53D-BD3AAFD29D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1131" y="3067155"/>
            <a:ext cx="7501737" cy="1617139"/>
          </a:xfrm>
        </p:spPr>
        <p:txBody>
          <a:bodyPr>
            <a:normAutofit fontScale="90000"/>
          </a:bodyPr>
          <a:lstStyle/>
          <a:p>
            <a:pPr algn="ctr"/>
            <a:r>
              <a:rPr lang="sv-SE" sz="3600" i="1" dirty="0">
                <a:solidFill>
                  <a:schemeClr val="bg1"/>
                </a:solidFill>
                <a:latin typeface="Gill Sans Ultra Bold" panose="020B0A02020104020203" pitchFamily="34" charset="0"/>
              </a:rPr>
              <a:t>Varje år dör fler människor av fetmarelaterade sjukdomar än av svält</a:t>
            </a:r>
          </a:p>
        </p:txBody>
      </p:sp>
    </p:spTree>
    <p:extLst>
      <p:ext uri="{BB962C8B-B14F-4D97-AF65-F5344CB8AC3E}">
        <p14:creationId xmlns:p14="http://schemas.microsoft.com/office/powerpoint/2010/main" val="21437760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140205" y="-566"/>
            <a:ext cx="6858001" cy="514350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50" dirty="0"/>
              <a:t>A</a:t>
            </a:r>
          </a:p>
        </p:txBody>
      </p:sp>
      <p:pic>
        <p:nvPicPr>
          <p:cNvPr id="150" name="The right to roam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137410" y="-18762"/>
            <a:ext cx="4672256" cy="5152517"/>
          </a:xfrm>
          <a:prstGeom prst="rect">
            <a:avLst/>
          </a:prstGeom>
          <a:ln w="12700">
            <a:miter lim="400000"/>
          </a:ln>
        </p:spPr>
      </p:pic>
      <p:sp>
        <p:nvSpPr>
          <p:cNvPr id="151" name="Shape 151"/>
          <p:cNvSpPr/>
          <p:nvPr/>
        </p:nvSpPr>
        <p:spPr>
          <a:xfrm>
            <a:off x="4391342" y="2432684"/>
            <a:ext cx="69312" cy="253916"/>
          </a:xfrm>
          <a:prstGeom prst="rect">
            <a:avLst/>
          </a:prstGeom>
          <a:ln w="12700">
            <a:miter lim="400000"/>
          </a:ln>
        </p:spPr>
        <p:txBody>
          <a:bodyPr wrap="none" lIns="34289" rIns="34289">
            <a:spAutoFit/>
          </a:bodyPr>
          <a:lstStyle/>
          <a:p>
            <a:endParaRPr sz="105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/>
          </p:nvPr>
        </p:nvGraphicFramePr>
        <p:xfrm>
          <a:off x="5849484" y="2157621"/>
          <a:ext cx="2151518" cy="1190625"/>
        </p:xfrm>
        <a:graphic>
          <a:graphicData uri="http://schemas.openxmlformats.org/drawingml/2006/table">
            <a:tbl>
              <a:tblPr/>
              <a:tblGrid>
                <a:gridCol w="38990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17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6844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8125">
                <a:tc>
                  <a:txBody>
                    <a:bodyPr/>
                    <a:lstStyle/>
                    <a:p>
                      <a:pPr algn="ctr" fontAlgn="b"/>
                      <a:endParaRPr lang="en-US" sz="1500" b="1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b="1" i="0" u="none" strike="noStrike" dirty="0" err="1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År</a:t>
                      </a:r>
                      <a:endParaRPr lang="en-US" sz="1500" b="1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b="1" i="0" u="none" strike="noStrike" dirty="0" err="1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Räckvidd</a:t>
                      </a:r>
                      <a:endParaRPr lang="en-US" sz="1500" b="1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812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A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1919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9.7 km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812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B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1950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1.6 km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812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b="1" i="0" u="none" strike="noStrike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C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1979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800 m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812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D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2007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300 m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5996067" y="3526283"/>
            <a:ext cx="1821332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sv-SE" sz="1050" dirty="0"/>
              <a:t>Under 88 år har räckvidden</a:t>
            </a:r>
          </a:p>
          <a:p>
            <a:pPr algn="ctr"/>
            <a:r>
              <a:rPr lang="sv-SE" sz="1050" dirty="0"/>
              <a:t>minskats med 9,4 km.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519040" y="2157621"/>
            <a:ext cx="407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FFFF00"/>
                </a:solidFill>
              </a:rPr>
              <a:t>A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564547" y="1636985"/>
            <a:ext cx="407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FFFF00"/>
                </a:solidFill>
              </a:rPr>
              <a:t>B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496643" y="61659"/>
            <a:ext cx="407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FFFF00"/>
                </a:solidFill>
              </a:rPr>
              <a:t>C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143001" y="810894"/>
            <a:ext cx="407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FFFF00"/>
                </a:solidFill>
              </a:rPr>
              <a:t>D</a:t>
            </a:r>
          </a:p>
        </p:txBody>
      </p:sp>
    </p:spTree>
    <p:extLst>
      <p:ext uri="{BB962C8B-B14F-4D97-AF65-F5344CB8AC3E}">
        <p14:creationId xmlns:p14="http://schemas.microsoft.com/office/powerpoint/2010/main" val="660751977"/>
      </p:ext>
    </p:extLst>
  </p:cSld>
  <p:clrMapOvr>
    <a:masterClrMapping/>
  </p:clrMapOvr>
  <p:transition spd="slow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0000"/>
        </a:solidFill>
        <a:effectLst/>
      </p:bgPr>
    </p:bg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23"/>
          <p:cNvSpPr txBox="1">
            <a:spLocks noGrp="1"/>
          </p:cNvSpPr>
          <p:nvPr>
            <p:ph type="title"/>
          </p:nvPr>
        </p:nvSpPr>
        <p:spPr>
          <a:xfrm>
            <a:off x="311700" y="1673850"/>
            <a:ext cx="8520600" cy="1795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sv" sz="6000" dirty="0">
                <a:solidFill>
                  <a:schemeClr val="bg1"/>
                </a:solidFill>
                <a:latin typeface="Impact"/>
                <a:ea typeface="Impact"/>
                <a:cs typeface="Impact"/>
                <a:sym typeface="Impact"/>
              </a:rPr>
              <a:t>UTMANING: </a:t>
            </a:r>
            <a:endParaRPr sz="6000" dirty="0">
              <a:solidFill>
                <a:schemeClr val="bg1"/>
              </a:solidFill>
              <a:latin typeface="Impact"/>
              <a:ea typeface="Impact"/>
              <a:cs typeface="Impact"/>
              <a:sym typeface="Impact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sv-SE" sz="6000" dirty="0">
                <a:latin typeface="Impact"/>
                <a:ea typeface="Impact"/>
                <a:cs typeface="Impact"/>
                <a:sym typeface="Impact"/>
              </a:rPr>
              <a:t>MINIMERA </a:t>
            </a:r>
            <a:r>
              <a:rPr lang="sv" sz="6000" dirty="0">
                <a:latin typeface="Impact"/>
                <a:ea typeface="Impact"/>
                <a:cs typeface="Impact"/>
                <a:sym typeface="Impact"/>
              </a:rPr>
              <a:t>DROP-OUT</a:t>
            </a:r>
            <a:endParaRPr sz="6000" dirty="0">
              <a:latin typeface="Impact"/>
              <a:ea typeface="Impact"/>
              <a:cs typeface="Impact"/>
              <a:sym typeface="Impact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" name="Google Shape;124;p24"/>
          <p:cNvPicPr preferRelativeResize="0"/>
          <p:nvPr/>
        </p:nvPicPr>
        <p:blipFill rotWithShape="1">
          <a:blip r:embed="rId3">
            <a:alphaModFix/>
          </a:blip>
          <a:srcRect r="37394"/>
          <a:stretch/>
        </p:blipFill>
        <p:spPr>
          <a:xfrm>
            <a:off x="986710" y="583556"/>
            <a:ext cx="7170580" cy="3976388"/>
          </a:xfrm>
          <a:prstGeom prst="rect">
            <a:avLst/>
          </a:prstGeom>
          <a:noFill/>
          <a:ln w="19050">
            <a:solidFill>
              <a:schemeClr val="bg1">
                <a:lumMod val="50000"/>
              </a:schemeClr>
            </a:solidFill>
          </a:ln>
        </p:spPr>
      </p:pic>
      <p:cxnSp>
        <p:nvCxnSpPr>
          <p:cNvPr id="125" name="Google Shape;125;p24"/>
          <p:cNvCxnSpPr>
            <a:cxnSpLocks/>
          </p:cNvCxnSpPr>
          <p:nvPr/>
        </p:nvCxnSpPr>
        <p:spPr>
          <a:xfrm>
            <a:off x="2886986" y="1364315"/>
            <a:ext cx="0" cy="2812768"/>
          </a:xfrm>
          <a:prstGeom prst="straightConnector1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26" name="Google Shape;126;p24"/>
          <p:cNvSpPr/>
          <p:nvPr/>
        </p:nvSpPr>
        <p:spPr>
          <a:xfrm>
            <a:off x="2905925" y="699850"/>
            <a:ext cx="101700" cy="15000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rgbClr val="FFFFFF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" name="textruta 1">
            <a:extLst>
              <a:ext uri="{FF2B5EF4-FFF2-40B4-BE49-F238E27FC236}">
                <a16:creationId xmlns:a16="http://schemas.microsoft.com/office/drawing/2014/main" id="{2972DAEF-578D-40F3-A544-606AF07BA45B}"/>
              </a:ext>
            </a:extLst>
          </p:cNvPr>
          <p:cNvSpPr txBox="1"/>
          <p:nvPr/>
        </p:nvSpPr>
        <p:spPr>
          <a:xfrm>
            <a:off x="986710" y="785755"/>
            <a:ext cx="7068878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sv-SE" sz="1800" dirty="0">
                <a:latin typeface="Calibri" panose="020F0502020204030204" pitchFamily="34" charset="0"/>
                <a:cs typeface="Calibri" panose="020F0502020204030204" pitchFamily="34" charset="0"/>
              </a:rPr>
              <a:t>Hur gamla är medlemmar i svenska idrottsföreningar?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25"/>
          <p:cNvSpPr txBox="1">
            <a:spLocks noGrp="1"/>
          </p:cNvSpPr>
          <p:nvPr>
            <p:ph type="title"/>
          </p:nvPr>
        </p:nvSpPr>
        <p:spPr>
          <a:xfrm>
            <a:off x="311700" y="4613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v">
                <a:solidFill>
                  <a:srgbClr val="666666"/>
                </a:solidFill>
              </a:rPr>
              <a:t>Fri och riskfylld lek</a:t>
            </a:r>
            <a:endParaRPr>
              <a:solidFill>
                <a:srgbClr val="666666"/>
              </a:solidFill>
            </a:endParaRPr>
          </a:p>
        </p:txBody>
      </p:sp>
      <p:sp>
        <p:nvSpPr>
          <p:cNvPr id="132" name="Google Shape;132;p25"/>
          <p:cNvSpPr txBox="1">
            <a:spLocks noGrp="1"/>
          </p:cNvSpPr>
          <p:nvPr>
            <p:ph type="body" idx="1"/>
          </p:nvPr>
        </p:nvSpPr>
        <p:spPr>
          <a:xfrm>
            <a:off x="311700" y="12177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v" sz="2000" i="1" dirty="0">
                <a:solidFill>
                  <a:srgbClr val="000000"/>
                </a:solidFill>
              </a:rPr>
              <a:t>“Spännande och utmanande lek som kan leda till negativa konsekvenser”</a:t>
            </a:r>
            <a:endParaRPr sz="2000" i="1" dirty="0">
              <a:solidFill>
                <a:srgbClr val="000000"/>
              </a:solidFill>
            </a:endParaRPr>
          </a:p>
          <a:p>
            <a:pPr marL="5486400" lvl="0" indent="-355600" algn="l" rtl="0">
              <a:lnSpc>
                <a:spcPct val="15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2000"/>
              <a:buChar char="●"/>
            </a:pPr>
            <a:r>
              <a:rPr lang="sv" sz="2000" dirty="0">
                <a:solidFill>
                  <a:srgbClr val="000000"/>
                </a:solidFill>
              </a:rPr>
              <a:t>Höga höjder</a:t>
            </a:r>
            <a:endParaRPr sz="2000" dirty="0">
              <a:solidFill>
                <a:srgbClr val="000000"/>
              </a:solidFill>
            </a:endParaRPr>
          </a:p>
          <a:p>
            <a:pPr marL="5486400" lvl="0" indent="-3556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Char char="●"/>
            </a:pPr>
            <a:r>
              <a:rPr lang="sv" sz="2000" dirty="0">
                <a:solidFill>
                  <a:srgbClr val="000000"/>
                </a:solidFill>
              </a:rPr>
              <a:t>Mycket fart</a:t>
            </a:r>
            <a:endParaRPr sz="2000" dirty="0">
              <a:solidFill>
                <a:srgbClr val="000000"/>
              </a:solidFill>
            </a:endParaRPr>
          </a:p>
          <a:p>
            <a:pPr marL="5486400" lvl="0" indent="-3556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Char char="●"/>
            </a:pPr>
            <a:r>
              <a:rPr lang="sv" sz="2000" dirty="0">
                <a:solidFill>
                  <a:srgbClr val="000000"/>
                </a:solidFill>
              </a:rPr>
              <a:t>Farliga objekt</a:t>
            </a:r>
            <a:endParaRPr sz="2000" dirty="0">
              <a:solidFill>
                <a:srgbClr val="000000"/>
              </a:solidFill>
            </a:endParaRPr>
          </a:p>
          <a:p>
            <a:pPr marL="5486400" lvl="0" indent="-3556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Char char="●"/>
            </a:pPr>
            <a:r>
              <a:rPr lang="sv" sz="2000" dirty="0">
                <a:solidFill>
                  <a:srgbClr val="000000"/>
                </a:solidFill>
              </a:rPr>
              <a:t>Okända element</a:t>
            </a:r>
            <a:endParaRPr sz="2000" dirty="0">
              <a:solidFill>
                <a:srgbClr val="000000"/>
              </a:solidFill>
            </a:endParaRPr>
          </a:p>
          <a:p>
            <a:pPr marL="5486400" lvl="0" indent="-3556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Char char="●"/>
            </a:pPr>
            <a:r>
              <a:rPr lang="sv" sz="2000" dirty="0">
                <a:solidFill>
                  <a:srgbClr val="000000"/>
                </a:solidFill>
              </a:rPr>
              <a:t>Våldsamt bus</a:t>
            </a:r>
            <a:endParaRPr sz="2000" dirty="0">
              <a:solidFill>
                <a:srgbClr val="000000"/>
              </a:solidFill>
            </a:endParaRPr>
          </a:p>
          <a:p>
            <a:pPr marL="5486400" lvl="0" indent="-3556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Char char="●"/>
            </a:pPr>
            <a:r>
              <a:rPr lang="sv" sz="2000" dirty="0">
                <a:solidFill>
                  <a:srgbClr val="000000"/>
                </a:solidFill>
              </a:rPr>
              <a:t>Gömställen</a:t>
            </a:r>
            <a:endParaRPr sz="2000" dirty="0">
              <a:solidFill>
                <a:srgbClr val="000000"/>
              </a:solidFill>
            </a:endParaRPr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endParaRPr i="1" dirty="0"/>
          </a:p>
        </p:txBody>
      </p:sp>
      <p:pic>
        <p:nvPicPr>
          <p:cNvPr id="133" name="Google Shape;133;p25"/>
          <p:cNvPicPr preferRelativeResize="0"/>
          <p:nvPr/>
        </p:nvPicPr>
        <p:blipFill rotWithShape="1">
          <a:blip r:embed="rId3">
            <a:alphaModFix/>
          </a:blip>
          <a:srcRect l="25112" r="12418"/>
          <a:stretch/>
        </p:blipFill>
        <p:spPr>
          <a:xfrm>
            <a:off x="313215" y="1909929"/>
            <a:ext cx="2854349" cy="2549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3">
            <a:extLst>
              <a:ext uri="{FF2B5EF4-FFF2-40B4-BE49-F238E27FC236}">
                <a16:creationId xmlns:a16="http://schemas.microsoft.com/office/drawing/2014/main" id="{4AB2BB81-1C54-4607-A5F7-36DE81E2026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1579" r="24421"/>
          <a:stretch/>
        </p:blipFill>
        <p:spPr>
          <a:xfrm>
            <a:off x="3319740" y="1686835"/>
            <a:ext cx="2156623" cy="2995315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26"/>
          <p:cNvSpPr txBox="1">
            <a:spLocks noGrp="1"/>
          </p:cNvSpPr>
          <p:nvPr>
            <p:ph type="title"/>
          </p:nvPr>
        </p:nvSpPr>
        <p:spPr>
          <a:xfrm>
            <a:off x="311700" y="2106750"/>
            <a:ext cx="8520600" cy="93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sv" sz="6000" dirty="0">
                <a:latin typeface="Impact"/>
                <a:ea typeface="Impact"/>
                <a:cs typeface="Impact"/>
                <a:sym typeface="Impact"/>
              </a:rPr>
              <a:t>KUL OCH KOMPISAR</a:t>
            </a:r>
            <a:endParaRPr sz="6000" dirty="0">
              <a:latin typeface="Impact"/>
              <a:ea typeface="Impact"/>
              <a:cs typeface="Impact"/>
              <a:sym typeface="Impact"/>
            </a:endParaRPr>
          </a:p>
        </p:txBody>
      </p:sp>
      <p:sp>
        <p:nvSpPr>
          <p:cNvPr id="140" name="Google Shape;140;p26"/>
          <p:cNvSpPr/>
          <p:nvPr/>
        </p:nvSpPr>
        <p:spPr>
          <a:xfrm>
            <a:off x="1276447" y="326201"/>
            <a:ext cx="3084642" cy="1453302"/>
          </a:xfrm>
          <a:prstGeom prst="irregularSeal2">
            <a:avLst/>
          </a:prstGeom>
          <a:solidFill>
            <a:srgbClr val="FF9900"/>
          </a:solidFill>
          <a:ln w="28575" cap="flat" cmpd="sng">
            <a:solidFill>
              <a:schemeClr val="bg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v" b="1" i="1" dirty="0">
                <a:latin typeface="Calibri" panose="020F0502020204030204" pitchFamily="34" charset="0"/>
                <a:cs typeface="Calibri" panose="020F0502020204030204" pitchFamily="34" charset="0"/>
              </a:rPr>
              <a:t>“att lära mig nya saker”</a:t>
            </a:r>
            <a:endParaRPr b="1" i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1" name="Google Shape;141;p26"/>
          <p:cNvSpPr/>
          <p:nvPr/>
        </p:nvSpPr>
        <p:spPr>
          <a:xfrm>
            <a:off x="2189384" y="1032490"/>
            <a:ext cx="4765230" cy="1191996"/>
          </a:xfrm>
          <a:prstGeom prst="irregularSeal2">
            <a:avLst/>
          </a:prstGeom>
          <a:solidFill>
            <a:srgbClr val="00FF00"/>
          </a:solidFill>
          <a:ln w="28575" cap="flat" cmpd="sng">
            <a:solidFill>
              <a:schemeClr val="bg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v" b="1" i="1" dirty="0">
                <a:latin typeface="Calibri" panose="020F0502020204030204" pitchFamily="34" charset="0"/>
                <a:cs typeface="Calibri" panose="020F0502020204030204" pitchFamily="34" charset="0"/>
              </a:rPr>
              <a:t>“att göra mitt bästa”</a:t>
            </a:r>
            <a:endParaRPr b="1" i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2" name="Google Shape;142;p26"/>
          <p:cNvSpPr/>
          <p:nvPr/>
        </p:nvSpPr>
        <p:spPr>
          <a:xfrm>
            <a:off x="4890804" y="390474"/>
            <a:ext cx="3421778" cy="1191996"/>
          </a:xfrm>
          <a:prstGeom prst="irregularSeal2">
            <a:avLst/>
          </a:prstGeom>
          <a:solidFill>
            <a:srgbClr val="FFFF00"/>
          </a:solidFill>
          <a:ln w="28575" cap="flat" cmpd="sng">
            <a:solidFill>
              <a:schemeClr val="bg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v" b="1" i="1" dirty="0">
                <a:latin typeface="Calibri" panose="020F0502020204030204" pitchFamily="34" charset="0"/>
                <a:cs typeface="Calibri" panose="020F0502020204030204" pitchFamily="34" charset="0"/>
              </a:rPr>
              <a:t>“att göra sådant jag är bra på”</a:t>
            </a:r>
            <a:endParaRPr b="1" i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3" name="Google Shape;143;p26"/>
          <p:cNvSpPr/>
          <p:nvPr/>
        </p:nvSpPr>
        <p:spPr>
          <a:xfrm>
            <a:off x="2189385" y="2919015"/>
            <a:ext cx="2941970" cy="1988172"/>
          </a:xfrm>
          <a:prstGeom prst="irregularSeal1">
            <a:avLst/>
          </a:prstGeom>
          <a:solidFill>
            <a:srgbClr val="FF0000"/>
          </a:solidFill>
          <a:ln w="28575" cap="flat" cmpd="sng">
            <a:solidFill>
              <a:schemeClr val="bg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v" b="1" i="1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“för mycket fokus på att vinna”</a:t>
            </a:r>
            <a:endParaRPr b="1" i="1" dirty="0">
              <a:solidFill>
                <a:srgbClr val="FFFF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4" name="Google Shape;144;p26"/>
          <p:cNvSpPr/>
          <p:nvPr/>
        </p:nvSpPr>
        <p:spPr>
          <a:xfrm>
            <a:off x="4361089" y="3026313"/>
            <a:ext cx="2382615" cy="1880874"/>
          </a:xfrm>
          <a:prstGeom prst="irregularSeal2">
            <a:avLst/>
          </a:prstGeom>
          <a:solidFill>
            <a:srgbClr val="4C1130"/>
          </a:solidFill>
          <a:ln w="28575" cap="flat" cmpd="sng">
            <a:solidFill>
              <a:schemeClr val="bg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v" b="1" i="1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“för hård träning”</a:t>
            </a:r>
            <a:endParaRPr b="1" i="1" dirty="0">
              <a:solidFill>
                <a:srgbClr val="FFFF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0" grpId="0" animBg="1"/>
      <p:bldP spid="141" grpId="0" animBg="1"/>
      <p:bldP spid="142" grpId="0" animBg="1"/>
      <p:bldP spid="143" grpId="0" animBg="1"/>
      <p:bldP spid="144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Rak pilkoppling 2">
            <a:extLst>
              <a:ext uri="{FF2B5EF4-FFF2-40B4-BE49-F238E27FC236}">
                <a16:creationId xmlns:a16="http://schemas.microsoft.com/office/drawing/2014/main" id="{9E256AB0-AE88-4965-ABD9-F6A0374D202C}"/>
              </a:ext>
            </a:extLst>
          </p:cNvPr>
          <p:cNvCxnSpPr>
            <a:cxnSpLocks/>
          </p:cNvCxnSpPr>
          <p:nvPr/>
        </p:nvCxnSpPr>
        <p:spPr>
          <a:xfrm flipV="1">
            <a:off x="4053837" y="745831"/>
            <a:ext cx="0" cy="3618411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4" name="Rak pilkoppling 13">
            <a:extLst>
              <a:ext uri="{FF2B5EF4-FFF2-40B4-BE49-F238E27FC236}">
                <a16:creationId xmlns:a16="http://schemas.microsoft.com/office/drawing/2014/main" id="{65130E69-2913-4B25-8DD4-238DCD20A4D7}"/>
              </a:ext>
            </a:extLst>
          </p:cNvPr>
          <p:cNvCxnSpPr>
            <a:cxnSpLocks/>
          </p:cNvCxnSpPr>
          <p:nvPr/>
        </p:nvCxnSpPr>
        <p:spPr>
          <a:xfrm flipV="1">
            <a:off x="4053837" y="4364242"/>
            <a:ext cx="3696790" cy="1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7" name="Rektangel 16">
            <a:extLst>
              <a:ext uri="{FF2B5EF4-FFF2-40B4-BE49-F238E27FC236}">
                <a16:creationId xmlns:a16="http://schemas.microsoft.com/office/drawing/2014/main" id="{04294658-273F-499F-864E-157FFC78A6B5}"/>
              </a:ext>
            </a:extLst>
          </p:cNvPr>
          <p:cNvSpPr/>
          <p:nvPr/>
        </p:nvSpPr>
        <p:spPr>
          <a:xfrm>
            <a:off x="4167052" y="1020150"/>
            <a:ext cx="3278708" cy="3239579"/>
          </a:xfrm>
          <a:prstGeom prst="rect">
            <a:avLst/>
          </a:prstGeom>
          <a:solidFill>
            <a:srgbClr val="17B11B"/>
          </a:solidFill>
          <a:ln>
            <a:solidFill>
              <a:srgbClr val="17B11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sp>
        <p:nvSpPr>
          <p:cNvPr id="18" name="Rätvinklig triangel 17">
            <a:extLst>
              <a:ext uri="{FF2B5EF4-FFF2-40B4-BE49-F238E27FC236}">
                <a16:creationId xmlns:a16="http://schemas.microsoft.com/office/drawing/2014/main" id="{C3FDD630-DAE2-4266-8857-34557AA4B0BA}"/>
              </a:ext>
            </a:extLst>
          </p:cNvPr>
          <p:cNvSpPr/>
          <p:nvPr/>
        </p:nvSpPr>
        <p:spPr>
          <a:xfrm rot="5400000">
            <a:off x="4278901" y="905045"/>
            <a:ext cx="1884304" cy="2108005"/>
          </a:xfrm>
          <a:prstGeom prst="rtTriangl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9" name="Rätvinklig triangel 18">
            <a:extLst>
              <a:ext uri="{FF2B5EF4-FFF2-40B4-BE49-F238E27FC236}">
                <a16:creationId xmlns:a16="http://schemas.microsoft.com/office/drawing/2014/main" id="{A8DFC9FC-03BC-47AD-802F-44977130FB77}"/>
              </a:ext>
            </a:extLst>
          </p:cNvPr>
          <p:cNvSpPr/>
          <p:nvPr/>
        </p:nvSpPr>
        <p:spPr>
          <a:xfrm rot="16200000">
            <a:off x="5543527" y="2360748"/>
            <a:ext cx="1832046" cy="1972423"/>
          </a:xfrm>
          <a:prstGeom prst="rtTriangl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0" name="textruta 19">
            <a:extLst>
              <a:ext uri="{FF2B5EF4-FFF2-40B4-BE49-F238E27FC236}">
                <a16:creationId xmlns:a16="http://schemas.microsoft.com/office/drawing/2014/main" id="{24AC6193-8187-4920-B87E-F03FB99D4187}"/>
              </a:ext>
            </a:extLst>
          </p:cNvPr>
          <p:cNvSpPr txBox="1"/>
          <p:nvPr/>
        </p:nvSpPr>
        <p:spPr>
          <a:xfrm rot="16200000">
            <a:off x="3266549" y="2663329"/>
            <a:ext cx="102624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600" b="1" dirty="0">
                <a:latin typeface="Calibri" panose="020F0502020204030204" pitchFamily="34" charset="0"/>
                <a:cs typeface="Calibri" panose="020F0502020204030204" pitchFamily="34" charset="0"/>
              </a:rPr>
              <a:t>Utmaning</a:t>
            </a:r>
          </a:p>
        </p:txBody>
      </p:sp>
      <p:sp>
        <p:nvSpPr>
          <p:cNvPr id="21" name="textruta 20">
            <a:extLst>
              <a:ext uri="{FF2B5EF4-FFF2-40B4-BE49-F238E27FC236}">
                <a16:creationId xmlns:a16="http://schemas.microsoft.com/office/drawing/2014/main" id="{89DB5B27-D902-4777-A50E-83BEC92112A9}"/>
              </a:ext>
            </a:extLst>
          </p:cNvPr>
          <p:cNvSpPr txBox="1"/>
          <p:nvPr/>
        </p:nvSpPr>
        <p:spPr>
          <a:xfrm>
            <a:off x="5311460" y="4468756"/>
            <a:ext cx="93006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600" b="1" dirty="0">
                <a:latin typeface="Calibri" panose="020F0502020204030204" pitchFamily="34" charset="0"/>
                <a:cs typeface="Calibri" panose="020F0502020204030204" pitchFamily="34" charset="0"/>
              </a:rPr>
              <a:t>Förmåga</a:t>
            </a:r>
          </a:p>
        </p:txBody>
      </p:sp>
      <p:sp>
        <p:nvSpPr>
          <p:cNvPr id="22" name="textruta 21">
            <a:extLst>
              <a:ext uri="{FF2B5EF4-FFF2-40B4-BE49-F238E27FC236}">
                <a16:creationId xmlns:a16="http://schemas.microsoft.com/office/drawing/2014/main" id="{872D6BCF-A4AF-4503-B062-9992C05CF8D8}"/>
              </a:ext>
            </a:extLst>
          </p:cNvPr>
          <p:cNvSpPr txBox="1"/>
          <p:nvPr/>
        </p:nvSpPr>
        <p:spPr>
          <a:xfrm>
            <a:off x="3805796" y="336190"/>
            <a:ext cx="107437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600" dirty="0">
                <a:latin typeface="Calibri" panose="020F0502020204030204" pitchFamily="34" charset="0"/>
                <a:cs typeface="Calibri" panose="020F0502020204030204" pitchFamily="34" charset="0"/>
              </a:rPr>
              <a:t>Hög</a:t>
            </a:r>
          </a:p>
        </p:txBody>
      </p:sp>
      <p:sp>
        <p:nvSpPr>
          <p:cNvPr id="23" name="textruta 22">
            <a:extLst>
              <a:ext uri="{FF2B5EF4-FFF2-40B4-BE49-F238E27FC236}">
                <a16:creationId xmlns:a16="http://schemas.microsoft.com/office/drawing/2014/main" id="{9AF2E478-62B8-4D71-963F-164E36B2A7C4}"/>
              </a:ext>
            </a:extLst>
          </p:cNvPr>
          <p:cNvSpPr txBox="1"/>
          <p:nvPr/>
        </p:nvSpPr>
        <p:spPr>
          <a:xfrm>
            <a:off x="7774410" y="4194965"/>
            <a:ext cx="107437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600" dirty="0">
                <a:latin typeface="Calibri" panose="020F0502020204030204" pitchFamily="34" charset="0"/>
                <a:cs typeface="Calibri" panose="020F0502020204030204" pitchFamily="34" charset="0"/>
              </a:rPr>
              <a:t>Hög</a:t>
            </a:r>
          </a:p>
        </p:txBody>
      </p:sp>
      <p:sp>
        <p:nvSpPr>
          <p:cNvPr id="24" name="textruta 23">
            <a:extLst>
              <a:ext uri="{FF2B5EF4-FFF2-40B4-BE49-F238E27FC236}">
                <a16:creationId xmlns:a16="http://schemas.microsoft.com/office/drawing/2014/main" id="{E8A7F730-5EBB-4B29-B253-BEA04D8A3352}"/>
              </a:ext>
            </a:extLst>
          </p:cNvPr>
          <p:cNvSpPr txBox="1"/>
          <p:nvPr/>
        </p:nvSpPr>
        <p:spPr>
          <a:xfrm>
            <a:off x="3671905" y="4262984"/>
            <a:ext cx="482351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sv-SE" sz="1600" dirty="0">
                <a:latin typeface="Calibri" panose="020F0502020204030204" pitchFamily="34" charset="0"/>
                <a:cs typeface="Calibri" panose="020F0502020204030204" pitchFamily="34" charset="0"/>
              </a:rPr>
              <a:t>Låg</a:t>
            </a:r>
          </a:p>
        </p:txBody>
      </p:sp>
      <p:sp>
        <p:nvSpPr>
          <p:cNvPr id="25" name="textruta 24">
            <a:extLst>
              <a:ext uri="{FF2B5EF4-FFF2-40B4-BE49-F238E27FC236}">
                <a16:creationId xmlns:a16="http://schemas.microsoft.com/office/drawing/2014/main" id="{7D1C0EE1-8CF8-4557-A2CE-0F523C1D2A5C}"/>
              </a:ext>
            </a:extLst>
          </p:cNvPr>
          <p:cNvSpPr txBox="1"/>
          <p:nvPr/>
        </p:nvSpPr>
        <p:spPr>
          <a:xfrm>
            <a:off x="4191213" y="1016895"/>
            <a:ext cx="160869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6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Känner sig dålig, frustrerad, hopplös </a:t>
            </a:r>
          </a:p>
        </p:txBody>
      </p:sp>
      <p:sp>
        <p:nvSpPr>
          <p:cNvPr id="26" name="textruta 25">
            <a:extLst>
              <a:ext uri="{FF2B5EF4-FFF2-40B4-BE49-F238E27FC236}">
                <a16:creationId xmlns:a16="http://schemas.microsoft.com/office/drawing/2014/main" id="{530FAB07-0DB3-4357-9FA9-D52AA687ABA4}"/>
              </a:ext>
            </a:extLst>
          </p:cNvPr>
          <p:cNvSpPr txBox="1"/>
          <p:nvPr/>
        </p:nvSpPr>
        <p:spPr>
          <a:xfrm>
            <a:off x="6272003" y="3425477"/>
            <a:ext cx="160869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6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Känner sig uttråkad, ofokuserad</a:t>
            </a:r>
          </a:p>
        </p:txBody>
      </p:sp>
      <p:sp>
        <p:nvSpPr>
          <p:cNvPr id="27" name="Pratbubbla: oval 26">
            <a:extLst>
              <a:ext uri="{FF2B5EF4-FFF2-40B4-BE49-F238E27FC236}">
                <a16:creationId xmlns:a16="http://schemas.microsoft.com/office/drawing/2014/main" id="{C1E9C76B-20C9-449E-BE69-AD026299B840}"/>
              </a:ext>
            </a:extLst>
          </p:cNvPr>
          <p:cNvSpPr/>
          <p:nvPr/>
        </p:nvSpPr>
        <p:spPr>
          <a:xfrm>
            <a:off x="1222913" y="1044557"/>
            <a:ext cx="2171383" cy="1606670"/>
          </a:xfrm>
          <a:prstGeom prst="wedgeEllipseCallou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i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”Alla ledares största utmaning”</a:t>
            </a:r>
          </a:p>
        </p:txBody>
      </p:sp>
    </p:spTree>
    <p:extLst>
      <p:ext uri="{BB962C8B-B14F-4D97-AF65-F5344CB8AC3E}">
        <p14:creationId xmlns:p14="http://schemas.microsoft.com/office/powerpoint/2010/main" val="178005924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0000"/>
        </a:solidFill>
        <a:effectLst/>
      </p:bgPr>
    </p:bg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27"/>
          <p:cNvSpPr txBox="1">
            <a:spLocks noGrp="1"/>
          </p:cNvSpPr>
          <p:nvPr>
            <p:ph type="title"/>
          </p:nvPr>
        </p:nvSpPr>
        <p:spPr>
          <a:xfrm>
            <a:off x="311700" y="1674750"/>
            <a:ext cx="8520600" cy="1794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sv" sz="6000" dirty="0">
                <a:solidFill>
                  <a:schemeClr val="bg1"/>
                </a:solidFill>
                <a:latin typeface="Impact"/>
                <a:ea typeface="Impact"/>
                <a:cs typeface="Impact"/>
                <a:sym typeface="Impact"/>
              </a:rPr>
              <a:t>UTMANING: </a:t>
            </a:r>
            <a:endParaRPr sz="6000" dirty="0">
              <a:solidFill>
                <a:schemeClr val="bg1"/>
              </a:solidFill>
              <a:latin typeface="Impact"/>
              <a:ea typeface="Impact"/>
              <a:cs typeface="Impact"/>
              <a:sym typeface="Impact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sv" sz="6000" dirty="0">
                <a:latin typeface="Impact"/>
                <a:ea typeface="Impact"/>
                <a:cs typeface="Impact"/>
                <a:sym typeface="Impact"/>
              </a:rPr>
              <a:t>AKTIVERA TJEJER</a:t>
            </a:r>
            <a:endParaRPr sz="6000" dirty="0">
              <a:latin typeface="Impact"/>
              <a:ea typeface="Impact"/>
              <a:cs typeface="Impact"/>
              <a:sym typeface="Impact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4" name="Google Shape;154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05363" y="1219199"/>
            <a:ext cx="5933274" cy="355697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Rektangel: rundade hörn 1">
            <a:extLst>
              <a:ext uri="{FF2B5EF4-FFF2-40B4-BE49-F238E27FC236}">
                <a16:creationId xmlns:a16="http://schemas.microsoft.com/office/drawing/2014/main" id="{69A84CCC-F64D-4D0C-9E7E-9FB08B0903A3}"/>
              </a:ext>
            </a:extLst>
          </p:cNvPr>
          <p:cNvSpPr/>
          <p:nvPr/>
        </p:nvSpPr>
        <p:spPr>
          <a:xfrm>
            <a:off x="1737360" y="367331"/>
            <a:ext cx="5669280" cy="851868"/>
          </a:xfrm>
          <a:prstGeom prst="roundRect">
            <a:avLst/>
          </a:prstGeom>
          <a:solidFill>
            <a:schemeClr val="bg1"/>
          </a:solidFill>
          <a:ln>
            <a:solidFill>
              <a:schemeClr val="bg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18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Andel elever som nådde upp till Folkhälsomyndighetens rekommendation om 60 minuters fysisk aktivitet per dag</a:t>
            </a:r>
          </a:p>
        </p:txBody>
      </p:sp>
      <p:sp>
        <p:nvSpPr>
          <p:cNvPr id="7" name="Rektangel 6">
            <a:extLst>
              <a:ext uri="{FF2B5EF4-FFF2-40B4-BE49-F238E27FC236}">
                <a16:creationId xmlns:a16="http://schemas.microsoft.com/office/drawing/2014/main" id="{8C16A3ED-A8B5-44DF-9130-168549E5B691}"/>
              </a:ext>
            </a:extLst>
          </p:cNvPr>
          <p:cNvSpPr/>
          <p:nvPr/>
        </p:nvSpPr>
        <p:spPr>
          <a:xfrm>
            <a:off x="811266" y="4373881"/>
            <a:ext cx="6727371" cy="68362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56DCC2AD-C20F-437F-8917-49EBF3F93A8B}"/>
              </a:ext>
            </a:extLst>
          </p:cNvPr>
          <p:cNvSpPr/>
          <p:nvPr/>
        </p:nvSpPr>
        <p:spPr>
          <a:xfrm>
            <a:off x="2493336" y="2243470"/>
            <a:ext cx="408614" cy="1849076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9" name="Rektangel 8">
            <a:extLst>
              <a:ext uri="{FF2B5EF4-FFF2-40B4-BE49-F238E27FC236}">
                <a16:creationId xmlns:a16="http://schemas.microsoft.com/office/drawing/2014/main" id="{92748305-4995-461B-8A3B-5FA5E060A3F9}"/>
              </a:ext>
            </a:extLst>
          </p:cNvPr>
          <p:cNvSpPr/>
          <p:nvPr/>
        </p:nvSpPr>
        <p:spPr>
          <a:xfrm>
            <a:off x="3928214" y="2524805"/>
            <a:ext cx="416737" cy="1567741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sp>
        <p:nvSpPr>
          <p:cNvPr id="10" name="Rektangel 9">
            <a:extLst>
              <a:ext uri="{FF2B5EF4-FFF2-40B4-BE49-F238E27FC236}">
                <a16:creationId xmlns:a16="http://schemas.microsoft.com/office/drawing/2014/main" id="{F5574689-7F3A-4B98-85E3-8C17724632BE}"/>
              </a:ext>
            </a:extLst>
          </p:cNvPr>
          <p:cNvSpPr/>
          <p:nvPr/>
        </p:nvSpPr>
        <p:spPr>
          <a:xfrm>
            <a:off x="5371216" y="2921755"/>
            <a:ext cx="416737" cy="1170792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1" name="Rektangel 10">
            <a:extLst>
              <a:ext uri="{FF2B5EF4-FFF2-40B4-BE49-F238E27FC236}">
                <a16:creationId xmlns:a16="http://schemas.microsoft.com/office/drawing/2014/main" id="{FD5E8A5C-036D-4669-9826-976EBDDCABF0}"/>
              </a:ext>
            </a:extLst>
          </p:cNvPr>
          <p:cNvSpPr/>
          <p:nvPr/>
        </p:nvSpPr>
        <p:spPr>
          <a:xfrm>
            <a:off x="6741993" y="2627194"/>
            <a:ext cx="130755" cy="133348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2" name="Rektangel 11">
            <a:extLst>
              <a:ext uri="{FF2B5EF4-FFF2-40B4-BE49-F238E27FC236}">
                <a16:creationId xmlns:a16="http://schemas.microsoft.com/office/drawing/2014/main" id="{BEFE8D71-3C49-4D89-A294-2FCE96271BEA}"/>
              </a:ext>
            </a:extLst>
          </p:cNvPr>
          <p:cNvSpPr/>
          <p:nvPr/>
        </p:nvSpPr>
        <p:spPr>
          <a:xfrm>
            <a:off x="2906060" y="3016044"/>
            <a:ext cx="416737" cy="1076501"/>
          </a:xfrm>
          <a:prstGeom prst="rect">
            <a:avLst/>
          </a:prstGeom>
          <a:solidFill>
            <a:srgbClr val="149C1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3" name="Rektangel 12">
            <a:extLst>
              <a:ext uri="{FF2B5EF4-FFF2-40B4-BE49-F238E27FC236}">
                <a16:creationId xmlns:a16="http://schemas.microsoft.com/office/drawing/2014/main" id="{E3313544-8446-40B6-8199-1C1E85557888}"/>
              </a:ext>
            </a:extLst>
          </p:cNvPr>
          <p:cNvSpPr/>
          <p:nvPr/>
        </p:nvSpPr>
        <p:spPr>
          <a:xfrm>
            <a:off x="4344951" y="3355258"/>
            <a:ext cx="416737" cy="737286"/>
          </a:xfrm>
          <a:prstGeom prst="rect">
            <a:avLst/>
          </a:prstGeom>
          <a:solidFill>
            <a:srgbClr val="149C1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4" name="Rektangel 13">
            <a:extLst>
              <a:ext uri="{FF2B5EF4-FFF2-40B4-BE49-F238E27FC236}">
                <a16:creationId xmlns:a16="http://schemas.microsoft.com/office/drawing/2014/main" id="{9A584FEE-9B51-4B68-9E62-5D656B2B50B3}"/>
              </a:ext>
            </a:extLst>
          </p:cNvPr>
          <p:cNvSpPr/>
          <p:nvPr/>
        </p:nvSpPr>
        <p:spPr>
          <a:xfrm>
            <a:off x="5787953" y="3591660"/>
            <a:ext cx="416737" cy="500884"/>
          </a:xfrm>
          <a:prstGeom prst="rect">
            <a:avLst/>
          </a:prstGeom>
          <a:solidFill>
            <a:srgbClr val="149C1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5" name="Rektangel 14">
            <a:extLst>
              <a:ext uri="{FF2B5EF4-FFF2-40B4-BE49-F238E27FC236}">
                <a16:creationId xmlns:a16="http://schemas.microsoft.com/office/drawing/2014/main" id="{93C7526D-6F3D-4408-9D5E-699A4C364927}"/>
              </a:ext>
            </a:extLst>
          </p:cNvPr>
          <p:cNvSpPr/>
          <p:nvPr/>
        </p:nvSpPr>
        <p:spPr>
          <a:xfrm>
            <a:off x="6741993" y="2846539"/>
            <a:ext cx="130756" cy="133348"/>
          </a:xfrm>
          <a:prstGeom prst="rect">
            <a:avLst/>
          </a:prstGeom>
          <a:solidFill>
            <a:srgbClr val="149C1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1658157" y="-73289"/>
            <a:ext cx="7886700" cy="994172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rgbClr val="FFC000"/>
                </a:solidFill>
              </a:rPr>
              <a:t>Confidence</a:t>
            </a:r>
            <a:r>
              <a:rPr lang="en-US" sz="4950" b="1" dirty="0">
                <a:solidFill>
                  <a:srgbClr val="FFC000"/>
                </a:solidFill>
              </a:rPr>
              <a:t> </a:t>
            </a:r>
            <a:r>
              <a:rPr lang="en-US" b="1" dirty="0">
                <a:solidFill>
                  <a:srgbClr val="FFC000"/>
                </a:solidFill>
              </a:rPr>
              <a:t>in activity</a:t>
            </a:r>
            <a:endParaRPr lang="en-US" dirty="0">
              <a:solidFill>
                <a:srgbClr val="FFC000"/>
              </a:solidFill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1226936" y="1038031"/>
            <a:ext cx="6172200" cy="3394472"/>
          </a:xfrm>
        </p:spPr>
        <p:txBody>
          <a:bodyPr/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 cstate="print"/>
          <a:srcRect r="24332"/>
          <a:stretch/>
        </p:blipFill>
        <p:spPr>
          <a:xfrm>
            <a:off x="1744865" y="920883"/>
            <a:ext cx="5851689" cy="40005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7" name="Rectangle 6"/>
          <p:cNvSpPr/>
          <p:nvPr/>
        </p:nvSpPr>
        <p:spPr>
          <a:xfrm>
            <a:off x="1855586" y="1095180"/>
            <a:ext cx="370556" cy="3320415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/>
          </a:p>
        </p:txBody>
      </p:sp>
      <p:sp>
        <p:nvSpPr>
          <p:cNvPr id="8" name="TextBox 7"/>
          <p:cNvSpPr txBox="1"/>
          <p:nvPr/>
        </p:nvSpPr>
        <p:spPr>
          <a:xfrm rot="16200000">
            <a:off x="572914" y="2609760"/>
            <a:ext cx="291465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/>
              <a:t>Confidence in activity (mean 95% CI)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676034" y="3863095"/>
            <a:ext cx="1035861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>
                <a:solidFill>
                  <a:srgbClr val="008000"/>
                </a:solidFill>
              </a:rPr>
              <a:t>Girls, N=2835</a:t>
            </a:r>
          </a:p>
          <a:p>
            <a:r>
              <a:rPr lang="en-US" sz="1050" dirty="0">
                <a:solidFill>
                  <a:schemeClr val="accent1">
                    <a:lumMod val="75000"/>
                  </a:schemeClr>
                </a:solidFill>
              </a:rPr>
              <a:t>Boys, N=2938</a:t>
            </a:r>
          </a:p>
        </p:txBody>
      </p:sp>
      <p:cxnSp>
        <p:nvCxnSpPr>
          <p:cNvPr id="4" name="Straight Arrow Connector 3"/>
          <p:cNvCxnSpPr/>
          <p:nvPr/>
        </p:nvCxnSpPr>
        <p:spPr>
          <a:xfrm>
            <a:off x="4329503" y="2443674"/>
            <a:ext cx="2695572" cy="910178"/>
          </a:xfrm>
          <a:prstGeom prst="straightConnector1">
            <a:avLst/>
          </a:prstGeom>
          <a:ln>
            <a:solidFill>
              <a:srgbClr val="008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>
            <a:off x="4431417" y="1944992"/>
            <a:ext cx="2497941" cy="24347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5763965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6" name="Google Shape;166;p30"/>
          <p:cNvPicPr preferRelativeResize="0"/>
          <p:nvPr/>
        </p:nvPicPr>
        <p:blipFill rotWithShape="1">
          <a:blip r:embed="rId3">
            <a:alphaModFix/>
          </a:blip>
          <a:srcRect t="5276"/>
          <a:stretch/>
        </p:blipFill>
        <p:spPr>
          <a:xfrm>
            <a:off x="836023" y="807531"/>
            <a:ext cx="7106195" cy="409104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131;p25">
            <a:extLst>
              <a:ext uri="{FF2B5EF4-FFF2-40B4-BE49-F238E27FC236}">
                <a16:creationId xmlns:a16="http://schemas.microsoft.com/office/drawing/2014/main" id="{4305F54E-B2BC-4EDD-8074-41278A430A3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17545" y="130329"/>
            <a:ext cx="8077816" cy="572700"/>
          </a:xfrm>
          <a:prstGeom prst="rect">
            <a:avLst/>
          </a:prstGeom>
          <a:solidFill>
            <a:srgbClr val="FFFF00"/>
          </a:solidFill>
          <a:ln w="28575">
            <a:solidFill>
              <a:srgbClr val="FF0000"/>
            </a:solidFill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sv-SE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Jämförelse av </a:t>
            </a:r>
            <a:r>
              <a:rPr lang="sv-SE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rörelseförmåga</a:t>
            </a:r>
            <a:r>
              <a:rPr lang="sv-SE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mellan tjejer och killar</a:t>
            </a:r>
            <a:endParaRPr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Rektangel 1"/>
          <p:cNvSpPr/>
          <p:nvPr/>
        </p:nvSpPr>
        <p:spPr>
          <a:xfrm>
            <a:off x="8168449" y="807531"/>
            <a:ext cx="3893574" cy="374480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7" name="Rektangel 6"/>
          <p:cNvSpPr/>
          <p:nvPr/>
        </p:nvSpPr>
        <p:spPr>
          <a:xfrm>
            <a:off x="-2379125" y="3136489"/>
            <a:ext cx="3893574" cy="69809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pic>
        <p:nvPicPr>
          <p:cNvPr id="8" name="Picture 3">
            <a:extLst>
              <a:ext uri="{FF2B5EF4-FFF2-40B4-BE49-F238E27FC236}">
                <a16:creationId xmlns:a16="http://schemas.microsoft.com/office/drawing/2014/main" id="{5FC558D4-AA27-4015-8E22-3C6233E6ECA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8765" b="84861" l="4045" r="37657">
                        <a14:foregroundMark x1="6276" y1="43028" x2="6695" y2="53386"/>
                        <a14:foregroundMark x1="37378" y1="29880" x2="37796" y2="40637"/>
                        <a14:foregroundMark x1="5439" y1="43825" x2="5300" y2="50199"/>
                        <a14:foregroundMark x1="4463" y1="43426" x2="4045" y2="45817"/>
                      </a14:backgroundRemoval>
                    </a14:imgEffect>
                  </a14:imgLayer>
                </a14:imgProps>
              </a:ext>
            </a:extLst>
          </a:blip>
          <a:srcRect l="2805" r="58651" b="5428"/>
          <a:stretch/>
        </p:blipFill>
        <p:spPr>
          <a:xfrm>
            <a:off x="7704971" y="846881"/>
            <a:ext cx="890390" cy="76477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61111E-6 2.34568E-6 L -0.53195 0.00092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6597" y="31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222E-6 8.64198E-7 L 0.15156 -0.00648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569" y="-34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7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3" name="Google Shape;173;p31"/>
          <p:cNvPicPr preferRelativeResize="0"/>
          <p:nvPr/>
        </p:nvPicPr>
        <p:blipFill rotWithShape="1">
          <a:blip r:embed="rId3">
            <a:alphaModFix/>
          </a:blip>
          <a:srcRect t="9826" b="7875"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74" name="Google Shape;174;p31"/>
          <p:cNvCxnSpPr/>
          <p:nvPr/>
        </p:nvCxnSpPr>
        <p:spPr>
          <a:xfrm rot="10800000" flipH="1">
            <a:off x="3123900" y="2181850"/>
            <a:ext cx="3763200" cy="1612800"/>
          </a:xfrm>
          <a:prstGeom prst="straightConnector1">
            <a:avLst/>
          </a:prstGeom>
          <a:noFill/>
          <a:ln w="38100" cap="flat" cmpd="sng">
            <a:solidFill>
              <a:srgbClr val="00FF00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9" name="Google Shape;179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49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p45"/>
          <p:cNvSpPr txBox="1">
            <a:spLocks noGrp="1"/>
          </p:cNvSpPr>
          <p:nvPr>
            <p:ph type="body" idx="1"/>
          </p:nvPr>
        </p:nvSpPr>
        <p:spPr>
          <a:xfrm>
            <a:off x="508491" y="2914511"/>
            <a:ext cx="3771300" cy="941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v" sz="40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physical literacy 				</a:t>
            </a:r>
            <a:endParaRPr sz="4000" b="1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endParaRPr dirty="0"/>
          </a:p>
        </p:txBody>
      </p:sp>
      <p:pic>
        <p:nvPicPr>
          <p:cNvPr id="271" name="Google Shape;271;p4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91225" y="3779188"/>
            <a:ext cx="472250" cy="385899"/>
          </a:xfrm>
          <a:prstGeom prst="rect">
            <a:avLst/>
          </a:prstGeom>
          <a:noFill/>
          <a:ln>
            <a:noFill/>
          </a:ln>
        </p:spPr>
      </p:pic>
      <p:sp>
        <p:nvSpPr>
          <p:cNvPr id="272" name="Google Shape;272;p45"/>
          <p:cNvSpPr txBox="1">
            <a:spLocks noGrp="1"/>
          </p:cNvSpPr>
          <p:nvPr>
            <p:ph type="body" idx="1"/>
          </p:nvPr>
        </p:nvSpPr>
        <p:spPr>
          <a:xfrm>
            <a:off x="4063475" y="3501438"/>
            <a:ext cx="3705000" cy="941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v" sz="40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fysisk aktivitet			</a:t>
            </a:r>
            <a:endParaRPr sz="4000" b="1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endParaRPr dirty="0"/>
          </a:p>
        </p:txBody>
      </p:sp>
      <p:pic>
        <p:nvPicPr>
          <p:cNvPr id="273" name="Google Shape;273;p45"/>
          <p:cNvPicPr preferRelativeResize="0"/>
          <p:nvPr/>
        </p:nvPicPr>
        <p:blipFill rotWithShape="1">
          <a:blip r:embed="rId4">
            <a:alphaModFix/>
          </a:blip>
          <a:srcRect l="19014" t="19124" r="16899" b="15426"/>
          <a:stretch/>
        </p:blipFill>
        <p:spPr>
          <a:xfrm flipH="1">
            <a:off x="5198091" y="1386425"/>
            <a:ext cx="2286000" cy="2334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llips 6"/>
          <p:cNvSpPr/>
          <p:nvPr/>
        </p:nvSpPr>
        <p:spPr>
          <a:xfrm>
            <a:off x="3190625" y="616421"/>
            <a:ext cx="2330715" cy="2251587"/>
          </a:xfrm>
          <a:prstGeom prst="ellipse">
            <a:avLst/>
          </a:prstGeom>
          <a:solidFill>
            <a:srgbClr val="006009"/>
          </a:solidFill>
          <a:ln>
            <a:solidFill>
              <a:srgbClr val="00600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85" name="Google Shape;185;p33"/>
          <p:cNvSpPr txBox="1"/>
          <p:nvPr/>
        </p:nvSpPr>
        <p:spPr>
          <a:xfrm>
            <a:off x="3285244" y="1323962"/>
            <a:ext cx="2141476" cy="5455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sv" sz="2400" dirty="0">
                <a:solidFill>
                  <a:srgbClr val="FFFFFF"/>
                </a:solidFill>
                <a:latin typeface="Comfortaa"/>
                <a:ea typeface="Comfortaa"/>
                <a:cs typeface="Comfortaa"/>
                <a:sym typeface="Comfortaa"/>
              </a:rPr>
              <a:t>FÖRÄLDRAR</a:t>
            </a:r>
            <a:endParaRPr sz="1800" dirty="0">
              <a:solidFill>
                <a:srgbClr val="FFFFFF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2" name="Ellips 1"/>
          <p:cNvSpPr/>
          <p:nvPr/>
        </p:nvSpPr>
        <p:spPr>
          <a:xfrm>
            <a:off x="4148945" y="2110428"/>
            <a:ext cx="2295647" cy="2251587"/>
          </a:xfrm>
          <a:prstGeom prst="ellipse">
            <a:avLst/>
          </a:prstGeom>
          <a:solidFill>
            <a:srgbClr val="17B11B"/>
          </a:solidFill>
          <a:ln>
            <a:solidFill>
              <a:srgbClr val="17B11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87" name="Google Shape;187;p33"/>
          <p:cNvSpPr txBox="1"/>
          <p:nvPr/>
        </p:nvSpPr>
        <p:spPr>
          <a:xfrm>
            <a:off x="4574233" y="2941192"/>
            <a:ext cx="1541998" cy="60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sv" sz="2400" dirty="0">
                <a:solidFill>
                  <a:srgbClr val="FFFFFF"/>
                </a:solidFill>
                <a:latin typeface="Comfortaa"/>
                <a:ea typeface="Comfortaa"/>
                <a:cs typeface="Comfortaa"/>
                <a:sym typeface="Comfortaa"/>
              </a:rPr>
              <a:t>IDROTT</a:t>
            </a:r>
            <a:endParaRPr sz="1800" dirty="0">
              <a:solidFill>
                <a:srgbClr val="FFFFFF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8" name="Ellips 7"/>
          <p:cNvSpPr/>
          <p:nvPr/>
        </p:nvSpPr>
        <p:spPr>
          <a:xfrm>
            <a:off x="2267373" y="2148906"/>
            <a:ext cx="2330715" cy="2251587"/>
          </a:xfrm>
          <a:prstGeom prst="ellipse">
            <a:avLst/>
          </a:prstGeom>
          <a:solidFill>
            <a:srgbClr val="4E8F00"/>
          </a:solidFill>
          <a:ln>
            <a:solidFill>
              <a:srgbClr val="4E8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86" name="Google Shape;186;p33"/>
          <p:cNvSpPr txBox="1"/>
          <p:nvPr/>
        </p:nvSpPr>
        <p:spPr>
          <a:xfrm>
            <a:off x="2692661" y="2935371"/>
            <a:ext cx="1456284" cy="60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sv" sz="2400" dirty="0">
                <a:solidFill>
                  <a:srgbClr val="FFFFFF"/>
                </a:solidFill>
                <a:latin typeface="Comfortaa"/>
                <a:ea typeface="Comfortaa"/>
                <a:cs typeface="Comfortaa"/>
                <a:sym typeface="Comfortaa"/>
              </a:rPr>
              <a:t>SKOLA</a:t>
            </a:r>
            <a:endParaRPr sz="2400" dirty="0">
              <a:solidFill>
                <a:srgbClr val="FFFFFF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: rundade hörn 3">
            <a:extLst>
              <a:ext uri="{FF2B5EF4-FFF2-40B4-BE49-F238E27FC236}">
                <a16:creationId xmlns:a16="http://schemas.microsoft.com/office/drawing/2014/main" id="{EC6B27E3-09DF-4F25-A9D1-1AC0264CDE42}"/>
              </a:ext>
            </a:extLst>
          </p:cNvPr>
          <p:cNvSpPr/>
          <p:nvPr/>
        </p:nvSpPr>
        <p:spPr>
          <a:xfrm>
            <a:off x="3269901" y="2399912"/>
            <a:ext cx="2589775" cy="655089"/>
          </a:xfrm>
          <a:prstGeom prst="roundRect">
            <a:avLst/>
          </a:prstGeom>
          <a:solidFill>
            <a:srgbClr val="E2AC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2000" dirty="0">
                <a:latin typeface="Calibri" panose="020F0502020204030204" pitchFamily="34" charset="0"/>
                <a:cs typeface="Calibri" panose="020F0502020204030204" pitchFamily="34" charset="0"/>
              </a:rPr>
              <a:t>Rörelseförmåga</a:t>
            </a:r>
          </a:p>
        </p:txBody>
      </p:sp>
      <p:sp>
        <p:nvSpPr>
          <p:cNvPr id="7" name="Rektangel: rundade hörn 6">
            <a:extLst>
              <a:ext uri="{FF2B5EF4-FFF2-40B4-BE49-F238E27FC236}">
                <a16:creationId xmlns:a16="http://schemas.microsoft.com/office/drawing/2014/main" id="{B86B30C4-77FB-48F1-9326-03046079CB68}"/>
              </a:ext>
            </a:extLst>
          </p:cNvPr>
          <p:cNvSpPr/>
          <p:nvPr/>
        </p:nvSpPr>
        <p:spPr>
          <a:xfrm>
            <a:off x="3269900" y="3119172"/>
            <a:ext cx="2589775" cy="655089"/>
          </a:xfrm>
          <a:prstGeom prst="roundRect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2000" dirty="0">
                <a:latin typeface="Calibri" panose="020F0502020204030204" pitchFamily="34" charset="0"/>
                <a:cs typeface="Calibri" panose="020F0502020204030204" pitchFamily="34" charset="0"/>
              </a:rPr>
              <a:t>Självförtroende</a:t>
            </a:r>
          </a:p>
        </p:txBody>
      </p:sp>
      <p:sp>
        <p:nvSpPr>
          <p:cNvPr id="8" name="Rektangel: rundade hörn 7">
            <a:extLst>
              <a:ext uri="{FF2B5EF4-FFF2-40B4-BE49-F238E27FC236}">
                <a16:creationId xmlns:a16="http://schemas.microsoft.com/office/drawing/2014/main" id="{947B08B6-69F4-4DC8-80EA-A9EAE98B1C61}"/>
              </a:ext>
            </a:extLst>
          </p:cNvPr>
          <p:cNvSpPr/>
          <p:nvPr/>
        </p:nvSpPr>
        <p:spPr>
          <a:xfrm>
            <a:off x="3269899" y="3844350"/>
            <a:ext cx="2589776" cy="655089"/>
          </a:xfrm>
          <a:prstGeom prst="roundRect">
            <a:avLst/>
          </a:prstGeom>
          <a:solidFill>
            <a:srgbClr val="00206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2000" dirty="0">
                <a:latin typeface="Calibri" panose="020F0502020204030204" pitchFamily="34" charset="0"/>
                <a:cs typeface="Calibri" panose="020F0502020204030204" pitchFamily="34" charset="0"/>
              </a:rPr>
              <a:t>Motivation</a:t>
            </a:r>
          </a:p>
        </p:txBody>
      </p:sp>
      <p:sp>
        <p:nvSpPr>
          <p:cNvPr id="9" name="Rektangel: rundade hörn 8">
            <a:extLst>
              <a:ext uri="{FF2B5EF4-FFF2-40B4-BE49-F238E27FC236}">
                <a16:creationId xmlns:a16="http://schemas.microsoft.com/office/drawing/2014/main" id="{52F5A8FD-97FF-417B-A828-BF3B2625F8C0}"/>
              </a:ext>
            </a:extLst>
          </p:cNvPr>
          <p:cNvSpPr/>
          <p:nvPr/>
        </p:nvSpPr>
        <p:spPr>
          <a:xfrm>
            <a:off x="3269902" y="668589"/>
            <a:ext cx="2589775" cy="655089"/>
          </a:xfrm>
          <a:prstGeom prst="roundRect">
            <a:avLst/>
          </a:prstGeom>
          <a:solidFill>
            <a:srgbClr val="149C17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2000" dirty="0">
                <a:latin typeface="Calibri" panose="020F0502020204030204" pitchFamily="34" charset="0"/>
                <a:cs typeface="Calibri" panose="020F0502020204030204" pitchFamily="34" charset="0"/>
              </a:rPr>
              <a:t>Aktivt deltagande</a:t>
            </a:r>
          </a:p>
        </p:txBody>
      </p:sp>
      <p:sp>
        <p:nvSpPr>
          <p:cNvPr id="11" name="Pil: cirkelformad 10">
            <a:extLst>
              <a:ext uri="{FF2B5EF4-FFF2-40B4-BE49-F238E27FC236}">
                <a16:creationId xmlns:a16="http://schemas.microsoft.com/office/drawing/2014/main" id="{9AB5BE21-9F03-49E9-BDC8-A55D074C5F45}"/>
              </a:ext>
            </a:extLst>
          </p:cNvPr>
          <p:cNvSpPr/>
          <p:nvPr/>
        </p:nvSpPr>
        <p:spPr>
          <a:xfrm rot="4775892">
            <a:off x="4068553" y="473101"/>
            <a:ext cx="3135030" cy="3285569"/>
          </a:xfrm>
          <a:prstGeom prst="circularArrow">
            <a:avLst>
              <a:gd name="adj1" fmla="val 7942"/>
              <a:gd name="adj2" fmla="val 1055777"/>
              <a:gd name="adj3" fmla="val 19745771"/>
              <a:gd name="adj4" fmla="val 12958445"/>
              <a:gd name="adj5" fmla="val 15434"/>
            </a:avLst>
          </a:prstGeom>
          <a:solidFill>
            <a:schemeClr val="bg1">
              <a:lumMod val="65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>
              <a:solidFill>
                <a:schemeClr val="tx1"/>
              </a:solidFill>
            </a:endParaRPr>
          </a:p>
        </p:txBody>
      </p:sp>
      <p:sp>
        <p:nvSpPr>
          <p:cNvPr id="15" name="Pil: cirkelformad 14">
            <a:extLst>
              <a:ext uri="{FF2B5EF4-FFF2-40B4-BE49-F238E27FC236}">
                <a16:creationId xmlns:a16="http://schemas.microsoft.com/office/drawing/2014/main" id="{139A2D50-4DAC-4339-B2D6-CD81A0F14D55}"/>
              </a:ext>
            </a:extLst>
          </p:cNvPr>
          <p:cNvSpPr/>
          <p:nvPr/>
        </p:nvSpPr>
        <p:spPr>
          <a:xfrm rot="15770225">
            <a:off x="1852608" y="551339"/>
            <a:ext cx="3135030" cy="3285569"/>
          </a:xfrm>
          <a:prstGeom prst="circularArrow">
            <a:avLst>
              <a:gd name="adj1" fmla="val 7942"/>
              <a:gd name="adj2" fmla="val 1055777"/>
              <a:gd name="adj3" fmla="val 19745771"/>
              <a:gd name="adj4" fmla="val 12877549"/>
              <a:gd name="adj5" fmla="val 15434"/>
            </a:avLst>
          </a:prstGeom>
          <a:solidFill>
            <a:schemeClr val="bg1">
              <a:lumMod val="65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>
              <a:solidFill>
                <a:schemeClr val="tx1"/>
              </a:solidFill>
            </a:endParaRPr>
          </a:p>
        </p:txBody>
      </p:sp>
      <p:sp>
        <p:nvSpPr>
          <p:cNvPr id="16" name="textruta 15">
            <a:extLst>
              <a:ext uri="{FF2B5EF4-FFF2-40B4-BE49-F238E27FC236}">
                <a16:creationId xmlns:a16="http://schemas.microsoft.com/office/drawing/2014/main" id="{F3940E4A-4687-4C29-862D-787E79A96BD5}"/>
              </a:ext>
            </a:extLst>
          </p:cNvPr>
          <p:cNvSpPr txBox="1"/>
          <p:nvPr/>
        </p:nvSpPr>
        <p:spPr>
          <a:xfrm rot="16200000">
            <a:off x="2111720" y="3334183"/>
            <a:ext cx="197780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1600" dirty="0">
                <a:latin typeface="Calibri" panose="020F0502020204030204" pitchFamily="34" charset="0"/>
                <a:cs typeface="Calibri" panose="020F0502020204030204" pitchFamily="34" charset="0"/>
              </a:rPr>
              <a:t>Physical literacy</a:t>
            </a:r>
          </a:p>
        </p:txBody>
      </p:sp>
      <p:sp>
        <p:nvSpPr>
          <p:cNvPr id="2" name="textruta 1">
            <a:extLst>
              <a:ext uri="{FF2B5EF4-FFF2-40B4-BE49-F238E27FC236}">
                <a16:creationId xmlns:a16="http://schemas.microsoft.com/office/drawing/2014/main" id="{520C375F-B971-49EB-9500-05E0408C43EE}"/>
              </a:ext>
            </a:extLst>
          </p:cNvPr>
          <p:cNvSpPr txBox="1"/>
          <p:nvPr/>
        </p:nvSpPr>
        <p:spPr>
          <a:xfrm>
            <a:off x="7027817" y="2571750"/>
            <a:ext cx="148916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2000" dirty="0">
                <a:latin typeface="Calibri" panose="020F0502020204030204" pitchFamily="34" charset="0"/>
                <a:cs typeface="Calibri" panose="020F0502020204030204" pitchFamily="34" charset="0"/>
              </a:rPr>
              <a:t>Kan</a:t>
            </a:r>
          </a:p>
        </p:txBody>
      </p:sp>
      <p:sp>
        <p:nvSpPr>
          <p:cNvPr id="10" name="textruta 9">
            <a:extLst>
              <a:ext uri="{FF2B5EF4-FFF2-40B4-BE49-F238E27FC236}">
                <a16:creationId xmlns:a16="http://schemas.microsoft.com/office/drawing/2014/main" id="{09DE3155-A030-43C4-B225-6BC97445C680}"/>
              </a:ext>
            </a:extLst>
          </p:cNvPr>
          <p:cNvSpPr txBox="1"/>
          <p:nvPr/>
        </p:nvSpPr>
        <p:spPr>
          <a:xfrm>
            <a:off x="7027817" y="3262997"/>
            <a:ext cx="148916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2000" dirty="0">
                <a:latin typeface="Calibri" panose="020F0502020204030204" pitchFamily="34" charset="0"/>
                <a:cs typeface="Calibri" panose="020F0502020204030204" pitchFamily="34" charset="0"/>
              </a:rPr>
              <a:t>Vågar</a:t>
            </a:r>
          </a:p>
        </p:txBody>
      </p:sp>
      <p:sp>
        <p:nvSpPr>
          <p:cNvPr id="12" name="textruta 11">
            <a:extLst>
              <a:ext uri="{FF2B5EF4-FFF2-40B4-BE49-F238E27FC236}">
                <a16:creationId xmlns:a16="http://schemas.microsoft.com/office/drawing/2014/main" id="{A53FDEC7-06EF-46F8-8530-DA9193FB997F}"/>
              </a:ext>
            </a:extLst>
          </p:cNvPr>
          <p:cNvSpPr txBox="1"/>
          <p:nvPr/>
        </p:nvSpPr>
        <p:spPr>
          <a:xfrm>
            <a:off x="7027817" y="3954244"/>
            <a:ext cx="148916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2000" dirty="0">
                <a:latin typeface="Calibri" panose="020F0502020204030204" pitchFamily="34" charset="0"/>
                <a:cs typeface="Calibri" panose="020F0502020204030204" pitchFamily="34" charset="0"/>
              </a:rPr>
              <a:t>Vill</a:t>
            </a:r>
          </a:p>
        </p:txBody>
      </p:sp>
      <p:cxnSp>
        <p:nvCxnSpPr>
          <p:cNvPr id="5" name="Rak koppling 4">
            <a:extLst>
              <a:ext uri="{FF2B5EF4-FFF2-40B4-BE49-F238E27FC236}">
                <a16:creationId xmlns:a16="http://schemas.microsoft.com/office/drawing/2014/main" id="{6DC13CD3-6833-4EA3-8591-F39C3333B031}"/>
              </a:ext>
            </a:extLst>
          </p:cNvPr>
          <p:cNvCxnSpPr>
            <a:cxnSpLocks/>
          </p:cNvCxnSpPr>
          <p:nvPr/>
        </p:nvCxnSpPr>
        <p:spPr>
          <a:xfrm>
            <a:off x="6936377" y="2771805"/>
            <a:ext cx="930611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8" name="Rak koppling 17">
            <a:extLst>
              <a:ext uri="{FF2B5EF4-FFF2-40B4-BE49-F238E27FC236}">
                <a16:creationId xmlns:a16="http://schemas.microsoft.com/office/drawing/2014/main" id="{AC74E1F2-D383-4904-BA4C-A4C9D6BFADEE}"/>
              </a:ext>
            </a:extLst>
          </p:cNvPr>
          <p:cNvCxnSpPr>
            <a:cxnSpLocks/>
          </p:cNvCxnSpPr>
          <p:nvPr/>
        </p:nvCxnSpPr>
        <p:spPr>
          <a:xfrm>
            <a:off x="6936376" y="3463052"/>
            <a:ext cx="930611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155329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0" grpId="0"/>
      <p:bldP spid="12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9EA4E6F6-60A2-400F-BC63-8D0C3AE645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54DCA7CC-DDFF-49F9-BBB4-27E8CD0048D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/>
          </a:p>
        </p:txBody>
      </p:sp>
      <p:pic>
        <p:nvPicPr>
          <p:cNvPr id="4" name="Bildobjekt 3">
            <a:extLst>
              <a:ext uri="{FF2B5EF4-FFF2-40B4-BE49-F238E27FC236}">
                <a16:creationId xmlns:a16="http://schemas.microsoft.com/office/drawing/2014/main" id="{07362401-EF87-40B9-8306-B5F65B676E9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80" b="23821"/>
          <a:stretch/>
        </p:blipFill>
        <p:spPr>
          <a:xfrm>
            <a:off x="15" y="7"/>
            <a:ext cx="9143985" cy="5143493"/>
          </a:xfrm>
          <a:prstGeom prst="rect">
            <a:avLst/>
          </a:prstGeom>
        </p:spPr>
      </p:pic>
      <p:sp>
        <p:nvSpPr>
          <p:cNvPr id="5" name="Rektangel: rundade hörn 4">
            <a:extLst>
              <a:ext uri="{FF2B5EF4-FFF2-40B4-BE49-F238E27FC236}">
                <a16:creationId xmlns:a16="http://schemas.microsoft.com/office/drawing/2014/main" id="{55554F3D-0E51-4060-86FE-F78B99BE1A04}"/>
              </a:ext>
            </a:extLst>
          </p:cNvPr>
          <p:cNvSpPr/>
          <p:nvPr/>
        </p:nvSpPr>
        <p:spPr>
          <a:xfrm>
            <a:off x="3277098" y="2637796"/>
            <a:ext cx="2589775" cy="655089"/>
          </a:xfrm>
          <a:prstGeom prst="roundRect">
            <a:avLst/>
          </a:prstGeom>
          <a:solidFill>
            <a:srgbClr val="E2AC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2000" dirty="0">
                <a:latin typeface="Calibri" panose="020F0502020204030204" pitchFamily="34" charset="0"/>
                <a:cs typeface="Calibri" panose="020F0502020204030204" pitchFamily="34" charset="0"/>
              </a:rPr>
              <a:t>Rörelseförmåga</a:t>
            </a:r>
          </a:p>
        </p:txBody>
      </p:sp>
      <p:sp>
        <p:nvSpPr>
          <p:cNvPr id="6" name="Rektangel: rundade hörn 5">
            <a:extLst>
              <a:ext uri="{FF2B5EF4-FFF2-40B4-BE49-F238E27FC236}">
                <a16:creationId xmlns:a16="http://schemas.microsoft.com/office/drawing/2014/main" id="{CE0FEA6D-BA3B-49E9-8AE8-CDBABABE0EE8}"/>
              </a:ext>
            </a:extLst>
          </p:cNvPr>
          <p:cNvSpPr/>
          <p:nvPr/>
        </p:nvSpPr>
        <p:spPr>
          <a:xfrm>
            <a:off x="1055433" y="1662058"/>
            <a:ext cx="3204852" cy="572700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sv-SE" sz="2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Många olika rörelser</a:t>
            </a:r>
          </a:p>
          <a:p>
            <a:endParaRPr lang="sv-SE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Rektangel: rundade hörn 6">
            <a:extLst>
              <a:ext uri="{FF2B5EF4-FFF2-40B4-BE49-F238E27FC236}">
                <a16:creationId xmlns:a16="http://schemas.microsoft.com/office/drawing/2014/main" id="{8E015574-63DD-429B-A852-E21CC4FBAC60}"/>
              </a:ext>
            </a:extLst>
          </p:cNvPr>
          <p:cNvSpPr/>
          <p:nvPr/>
        </p:nvSpPr>
        <p:spPr>
          <a:xfrm>
            <a:off x="4571985" y="1392217"/>
            <a:ext cx="3565616" cy="1005837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>
            <a:noAutofit/>
          </a:bodyPr>
          <a:lstStyle/>
          <a:p>
            <a:pPr algn="ctr"/>
            <a:r>
              <a:rPr lang="sv-SE" sz="2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Hjärnans förmåga att styra kroppen i rörelse </a:t>
            </a:r>
          </a:p>
          <a:p>
            <a:endParaRPr lang="sv-SE" sz="18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19707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Bildobjekt 12">
            <a:extLst>
              <a:ext uri="{FF2B5EF4-FFF2-40B4-BE49-F238E27FC236}">
                <a16:creationId xmlns:a16="http://schemas.microsoft.com/office/drawing/2014/main" id="{5D2430AB-FA5D-4C3A-9BFF-AF1F40E956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9080" y="2734387"/>
            <a:ext cx="1917033" cy="2385041"/>
          </a:xfrm>
          <a:prstGeom prst="rect">
            <a:avLst/>
          </a:prstGeom>
        </p:spPr>
      </p:pic>
      <p:pic>
        <p:nvPicPr>
          <p:cNvPr id="200" name="Google Shape;200;p35"/>
          <p:cNvPicPr preferRelativeResize="0"/>
          <p:nvPr/>
        </p:nvPicPr>
        <p:blipFill rotWithShape="1">
          <a:blip r:embed="rId4">
            <a:alphaModFix/>
          </a:blip>
          <a:srcRect l="17140" r="8622" b="17877"/>
          <a:stretch/>
        </p:blipFill>
        <p:spPr>
          <a:xfrm>
            <a:off x="2307041" y="1056913"/>
            <a:ext cx="5309936" cy="368972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ruta 1">
            <a:extLst>
              <a:ext uri="{FF2B5EF4-FFF2-40B4-BE49-F238E27FC236}">
                <a16:creationId xmlns:a16="http://schemas.microsoft.com/office/drawing/2014/main" id="{BEF2C120-2FD6-48E8-BF74-816A00507B03}"/>
              </a:ext>
            </a:extLst>
          </p:cNvPr>
          <p:cNvSpPr txBox="1"/>
          <p:nvPr/>
        </p:nvSpPr>
        <p:spPr>
          <a:xfrm rot="16200000">
            <a:off x="1509387" y="2472439"/>
            <a:ext cx="128753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200" b="1" dirty="0">
                <a:latin typeface="Calibri" panose="020F0502020204030204" pitchFamily="34" charset="0"/>
                <a:cs typeface="Calibri" panose="020F0502020204030204" pitchFamily="34" charset="0"/>
              </a:rPr>
              <a:t>Tillväxt cm per år</a:t>
            </a:r>
          </a:p>
        </p:txBody>
      </p:sp>
      <p:sp>
        <p:nvSpPr>
          <p:cNvPr id="5" name="textruta 4">
            <a:extLst>
              <a:ext uri="{FF2B5EF4-FFF2-40B4-BE49-F238E27FC236}">
                <a16:creationId xmlns:a16="http://schemas.microsoft.com/office/drawing/2014/main" id="{E40243B5-C154-4FFE-AA34-62E97CED97E3}"/>
              </a:ext>
            </a:extLst>
          </p:cNvPr>
          <p:cNvSpPr txBox="1"/>
          <p:nvPr/>
        </p:nvSpPr>
        <p:spPr>
          <a:xfrm>
            <a:off x="4660484" y="4438856"/>
            <a:ext cx="530915" cy="276999"/>
          </a:xfrm>
          <a:prstGeom prst="rect">
            <a:avLst/>
          </a:prstGeom>
          <a:solidFill>
            <a:schemeClr val="lt1"/>
          </a:solidFill>
        </p:spPr>
        <p:txBody>
          <a:bodyPr wrap="none" rtlCol="0">
            <a:spAutoFit/>
          </a:bodyPr>
          <a:lstStyle/>
          <a:p>
            <a:r>
              <a:rPr lang="sv-SE" sz="1200" b="1" dirty="0">
                <a:latin typeface="Calibri" panose="020F0502020204030204" pitchFamily="34" charset="0"/>
                <a:cs typeface="Calibri" panose="020F0502020204030204" pitchFamily="34" charset="0"/>
              </a:rPr>
              <a:t>Ålder</a:t>
            </a:r>
          </a:p>
        </p:txBody>
      </p:sp>
      <p:sp>
        <p:nvSpPr>
          <p:cNvPr id="6" name="textruta 5">
            <a:extLst>
              <a:ext uri="{FF2B5EF4-FFF2-40B4-BE49-F238E27FC236}">
                <a16:creationId xmlns:a16="http://schemas.microsoft.com/office/drawing/2014/main" id="{568D4E64-6616-4914-9C5B-B16C80C3E85A}"/>
              </a:ext>
            </a:extLst>
          </p:cNvPr>
          <p:cNvSpPr txBox="1"/>
          <p:nvPr/>
        </p:nvSpPr>
        <p:spPr>
          <a:xfrm>
            <a:off x="6149180" y="2465140"/>
            <a:ext cx="620683" cy="338554"/>
          </a:xfrm>
          <a:prstGeom prst="rect">
            <a:avLst/>
          </a:prstGeom>
          <a:solidFill>
            <a:schemeClr val="lt1"/>
          </a:solidFill>
        </p:spPr>
        <p:txBody>
          <a:bodyPr wrap="none" rtlCol="0">
            <a:spAutoFit/>
          </a:bodyPr>
          <a:lstStyle/>
          <a:p>
            <a:r>
              <a:rPr lang="sv-SE" sz="1600" b="1" dirty="0">
                <a:latin typeface="Calibri" panose="020F0502020204030204" pitchFamily="34" charset="0"/>
                <a:cs typeface="Calibri" panose="020F0502020204030204" pitchFamily="34" charset="0"/>
              </a:rPr>
              <a:t>Killar</a:t>
            </a:r>
          </a:p>
        </p:txBody>
      </p:sp>
      <p:sp>
        <p:nvSpPr>
          <p:cNvPr id="7" name="textruta 6">
            <a:extLst>
              <a:ext uri="{FF2B5EF4-FFF2-40B4-BE49-F238E27FC236}">
                <a16:creationId xmlns:a16="http://schemas.microsoft.com/office/drawing/2014/main" id="{869EF446-C37C-4E15-A309-6ED431448A2F}"/>
              </a:ext>
            </a:extLst>
          </p:cNvPr>
          <p:cNvSpPr txBox="1"/>
          <p:nvPr/>
        </p:nvSpPr>
        <p:spPr>
          <a:xfrm>
            <a:off x="4631691" y="2441661"/>
            <a:ext cx="670376" cy="338554"/>
          </a:xfrm>
          <a:prstGeom prst="rect">
            <a:avLst/>
          </a:prstGeom>
          <a:solidFill>
            <a:schemeClr val="lt1"/>
          </a:solidFill>
        </p:spPr>
        <p:txBody>
          <a:bodyPr wrap="none" rtlCol="0">
            <a:spAutoFit/>
          </a:bodyPr>
          <a:lstStyle/>
          <a:p>
            <a:r>
              <a:rPr lang="sv-SE" sz="16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Tjejer</a:t>
            </a:r>
          </a:p>
        </p:txBody>
      </p:sp>
      <p:sp>
        <p:nvSpPr>
          <p:cNvPr id="8" name="textruta 7">
            <a:extLst>
              <a:ext uri="{FF2B5EF4-FFF2-40B4-BE49-F238E27FC236}">
                <a16:creationId xmlns:a16="http://schemas.microsoft.com/office/drawing/2014/main" id="{49817D22-2AC0-45AF-A0E1-EE40D5EF532D}"/>
              </a:ext>
            </a:extLst>
          </p:cNvPr>
          <p:cNvSpPr txBox="1"/>
          <p:nvPr/>
        </p:nvSpPr>
        <p:spPr>
          <a:xfrm>
            <a:off x="5184044" y="1475724"/>
            <a:ext cx="1358571" cy="304997"/>
          </a:xfrm>
          <a:prstGeom prst="rect">
            <a:avLst/>
          </a:prstGeom>
          <a:solidFill>
            <a:schemeClr val="lt1"/>
          </a:solidFill>
        </p:spPr>
        <p:txBody>
          <a:bodyPr wrap="square" rtlCol="0">
            <a:spAutoFit/>
          </a:bodyPr>
          <a:lstStyle/>
          <a:p>
            <a:endParaRPr lang="sv-SE" dirty="0"/>
          </a:p>
        </p:txBody>
      </p:sp>
      <p:sp>
        <p:nvSpPr>
          <p:cNvPr id="3" name="Explosion: 14 punkter 2">
            <a:extLst>
              <a:ext uri="{FF2B5EF4-FFF2-40B4-BE49-F238E27FC236}">
                <a16:creationId xmlns:a16="http://schemas.microsoft.com/office/drawing/2014/main" id="{68196491-5A46-4ED1-A22A-FC0EFC3ECD59}"/>
              </a:ext>
            </a:extLst>
          </p:cNvPr>
          <p:cNvSpPr/>
          <p:nvPr/>
        </p:nvSpPr>
        <p:spPr>
          <a:xfrm>
            <a:off x="4082919" y="718656"/>
            <a:ext cx="4724732" cy="1265266"/>
          </a:xfrm>
          <a:prstGeom prst="irregularSeal2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18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TILLVÄXTSPURTEN!</a:t>
            </a:r>
          </a:p>
        </p:txBody>
      </p:sp>
      <p:cxnSp>
        <p:nvCxnSpPr>
          <p:cNvPr id="10" name="Rak pilkoppling 9">
            <a:extLst>
              <a:ext uri="{FF2B5EF4-FFF2-40B4-BE49-F238E27FC236}">
                <a16:creationId xmlns:a16="http://schemas.microsoft.com/office/drawing/2014/main" id="{8C972621-F865-417B-8517-47B958D8A5F9}"/>
              </a:ext>
            </a:extLst>
          </p:cNvPr>
          <p:cNvCxnSpPr>
            <a:cxnSpLocks/>
          </p:cNvCxnSpPr>
          <p:nvPr/>
        </p:nvCxnSpPr>
        <p:spPr>
          <a:xfrm flipH="1">
            <a:off x="5466409" y="1783501"/>
            <a:ext cx="273561" cy="656606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Rak pilkoppling 13">
            <a:extLst>
              <a:ext uri="{FF2B5EF4-FFF2-40B4-BE49-F238E27FC236}">
                <a16:creationId xmlns:a16="http://schemas.microsoft.com/office/drawing/2014/main" id="{D88BEF7A-BBA1-487B-B889-F5EA76AD1D94}"/>
              </a:ext>
            </a:extLst>
          </p:cNvPr>
          <p:cNvCxnSpPr>
            <a:cxnSpLocks/>
          </p:cNvCxnSpPr>
          <p:nvPr/>
        </p:nvCxnSpPr>
        <p:spPr>
          <a:xfrm>
            <a:off x="5739970" y="1811499"/>
            <a:ext cx="250268" cy="390813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Bildobjekt 15">
            <a:extLst>
              <a:ext uri="{FF2B5EF4-FFF2-40B4-BE49-F238E27FC236}">
                <a16:creationId xmlns:a16="http://schemas.microsoft.com/office/drawing/2014/main" id="{C427A3F0-56D0-416D-B60B-230A92904822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944" t="6489" r="2494" b="1982"/>
          <a:stretch/>
        </p:blipFill>
        <p:spPr>
          <a:xfrm>
            <a:off x="2798096" y="3291156"/>
            <a:ext cx="2569646" cy="795431"/>
          </a:xfrm>
          <a:prstGeom prst="rect">
            <a:avLst/>
          </a:prstGeom>
          <a:ln>
            <a:solidFill>
              <a:schemeClr val="bg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objekt 7">
            <a:extLst>
              <a:ext uri="{FF2B5EF4-FFF2-40B4-BE49-F238E27FC236}">
                <a16:creationId xmlns:a16="http://schemas.microsoft.com/office/drawing/2014/main" id="{78904E64-4BEF-4BBA-81F9-7D5CF8CE6D7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0"/>
            <a:ext cx="9143999" cy="5143500"/>
          </a:xfrm>
          <a:prstGeom prst="rect">
            <a:avLst/>
          </a:prstGeom>
        </p:spPr>
      </p:pic>
      <p:sp>
        <p:nvSpPr>
          <p:cNvPr id="4" name="Rektangel: rundade hörn 3">
            <a:extLst>
              <a:ext uri="{FF2B5EF4-FFF2-40B4-BE49-F238E27FC236}">
                <a16:creationId xmlns:a16="http://schemas.microsoft.com/office/drawing/2014/main" id="{A511D8DB-6FC8-4CCC-BE53-3248B87AB89A}"/>
              </a:ext>
            </a:extLst>
          </p:cNvPr>
          <p:cNvSpPr/>
          <p:nvPr/>
        </p:nvSpPr>
        <p:spPr>
          <a:xfrm>
            <a:off x="600886" y="2542706"/>
            <a:ext cx="2952207" cy="679269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Trygg individ</a:t>
            </a:r>
          </a:p>
        </p:txBody>
      </p:sp>
      <p:sp>
        <p:nvSpPr>
          <p:cNvPr id="10" name="Rektangel: rundade hörn 9">
            <a:extLst>
              <a:ext uri="{FF2B5EF4-FFF2-40B4-BE49-F238E27FC236}">
                <a16:creationId xmlns:a16="http://schemas.microsoft.com/office/drawing/2014/main" id="{304C4C0C-37AB-47E0-B97E-EE2CA1A751E5}"/>
              </a:ext>
            </a:extLst>
          </p:cNvPr>
          <p:cNvSpPr/>
          <p:nvPr/>
        </p:nvSpPr>
        <p:spPr>
          <a:xfrm>
            <a:off x="1071151" y="630471"/>
            <a:ext cx="2011679" cy="480062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Idrottare</a:t>
            </a:r>
          </a:p>
        </p:txBody>
      </p:sp>
      <p:sp>
        <p:nvSpPr>
          <p:cNvPr id="11" name="Rektangel: rundade hörn 10">
            <a:extLst>
              <a:ext uri="{FF2B5EF4-FFF2-40B4-BE49-F238E27FC236}">
                <a16:creationId xmlns:a16="http://schemas.microsoft.com/office/drawing/2014/main" id="{40EADDB1-F2F7-4045-BBF0-A1CDF6CFE6AE}"/>
              </a:ext>
            </a:extLst>
          </p:cNvPr>
          <p:cNvSpPr/>
          <p:nvPr/>
        </p:nvSpPr>
        <p:spPr>
          <a:xfrm>
            <a:off x="933991" y="1541185"/>
            <a:ext cx="2286000" cy="571504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Atlet</a:t>
            </a:r>
          </a:p>
        </p:txBody>
      </p:sp>
      <p:sp>
        <p:nvSpPr>
          <p:cNvPr id="12" name="Pil: uppåt 11">
            <a:extLst>
              <a:ext uri="{FF2B5EF4-FFF2-40B4-BE49-F238E27FC236}">
                <a16:creationId xmlns:a16="http://schemas.microsoft.com/office/drawing/2014/main" id="{E1C06013-C0E9-4A3D-92F5-35146BE9616B}"/>
              </a:ext>
            </a:extLst>
          </p:cNvPr>
          <p:cNvSpPr/>
          <p:nvPr/>
        </p:nvSpPr>
        <p:spPr>
          <a:xfrm>
            <a:off x="1773281" y="1056644"/>
            <a:ext cx="607418" cy="623318"/>
          </a:xfrm>
          <a:prstGeom prst="upArrow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3" name="Rektangel: rundade hörn 12">
            <a:extLst>
              <a:ext uri="{FF2B5EF4-FFF2-40B4-BE49-F238E27FC236}">
                <a16:creationId xmlns:a16="http://schemas.microsoft.com/office/drawing/2014/main" id="{F5547765-3AF9-45A3-9AC1-4A7CA805D1C0}"/>
              </a:ext>
            </a:extLst>
          </p:cNvPr>
          <p:cNvSpPr/>
          <p:nvPr/>
        </p:nvSpPr>
        <p:spPr>
          <a:xfrm>
            <a:off x="3277098" y="3381169"/>
            <a:ext cx="2589775" cy="655089"/>
          </a:xfrm>
          <a:prstGeom prst="roundRect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2000" dirty="0">
                <a:latin typeface="Calibri" panose="020F0502020204030204" pitchFamily="34" charset="0"/>
                <a:cs typeface="Calibri" panose="020F0502020204030204" pitchFamily="34" charset="0"/>
              </a:rPr>
              <a:t>Självförtroende</a:t>
            </a:r>
          </a:p>
        </p:txBody>
      </p:sp>
      <p:sp>
        <p:nvSpPr>
          <p:cNvPr id="6" name="Pil: uppåt 5">
            <a:extLst>
              <a:ext uri="{FF2B5EF4-FFF2-40B4-BE49-F238E27FC236}">
                <a16:creationId xmlns:a16="http://schemas.microsoft.com/office/drawing/2014/main" id="{93B0D57C-161B-4688-B9B0-1E83FE1D4EEC}"/>
              </a:ext>
            </a:extLst>
          </p:cNvPr>
          <p:cNvSpPr/>
          <p:nvPr/>
        </p:nvSpPr>
        <p:spPr>
          <a:xfrm>
            <a:off x="1773281" y="2068842"/>
            <a:ext cx="607418" cy="629340"/>
          </a:xfrm>
          <a:prstGeom prst="upArrow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805530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0" grpId="0" animBg="1"/>
      <p:bldP spid="11" grpId="0" animBg="1"/>
      <p:bldP spid="12" grpId="0" animBg="1"/>
      <p:bldP spid="6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ww.familybeforefortune.com/wp-content/uploads/2014/11/Carrot.jpg">
            <a:extLst>
              <a:ext uri="{FF2B5EF4-FFF2-40B4-BE49-F238E27FC236}">
                <a16:creationId xmlns:a16="http://schemas.microsoft.com/office/drawing/2014/main" id="{B82C081C-1CF9-4070-B178-3E99E9FEF61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413" b="2477"/>
          <a:stretch/>
        </p:blipFill>
        <p:spPr bwMode="auto">
          <a:xfrm>
            <a:off x="0" y="0"/>
            <a:ext cx="9144000" cy="51670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ktangel 3">
            <a:extLst>
              <a:ext uri="{FF2B5EF4-FFF2-40B4-BE49-F238E27FC236}">
                <a16:creationId xmlns:a16="http://schemas.microsoft.com/office/drawing/2014/main" id="{EC9E3446-ED91-4044-9D0F-A2F1C166CFFA}"/>
              </a:ext>
            </a:extLst>
          </p:cNvPr>
          <p:cNvSpPr/>
          <p:nvPr/>
        </p:nvSpPr>
        <p:spPr>
          <a:xfrm>
            <a:off x="5229496" y="1394353"/>
            <a:ext cx="2747555" cy="65028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v-SE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…upplevd möjlighet att påverka</a:t>
            </a:r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D3FA8A1F-6E2B-47DE-A583-471928877379}"/>
              </a:ext>
            </a:extLst>
          </p:cNvPr>
          <p:cNvSpPr/>
          <p:nvPr/>
        </p:nvSpPr>
        <p:spPr>
          <a:xfrm>
            <a:off x="5730240" y="2126994"/>
            <a:ext cx="2155371" cy="650283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v-SE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…känsla av att vara duktig</a:t>
            </a:r>
          </a:p>
        </p:txBody>
      </p:sp>
      <p:sp>
        <p:nvSpPr>
          <p:cNvPr id="9" name="Rektangel 8">
            <a:extLst>
              <a:ext uri="{FF2B5EF4-FFF2-40B4-BE49-F238E27FC236}">
                <a16:creationId xmlns:a16="http://schemas.microsoft.com/office/drawing/2014/main" id="{D8B50F36-7099-4238-ACD2-EF7325E875FF}"/>
              </a:ext>
            </a:extLst>
          </p:cNvPr>
          <p:cNvSpPr/>
          <p:nvPr/>
        </p:nvSpPr>
        <p:spPr>
          <a:xfrm>
            <a:off x="6170023" y="2886424"/>
            <a:ext cx="2346960" cy="650283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v-SE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…känsla av social tillhörighet</a:t>
            </a:r>
          </a:p>
        </p:txBody>
      </p:sp>
      <p:sp>
        <p:nvSpPr>
          <p:cNvPr id="10" name="Rektangel: rundade hörn 9">
            <a:extLst>
              <a:ext uri="{FF2B5EF4-FFF2-40B4-BE49-F238E27FC236}">
                <a16:creationId xmlns:a16="http://schemas.microsoft.com/office/drawing/2014/main" id="{042D99A1-338C-4D15-B552-08A4B1BE20DD}"/>
              </a:ext>
            </a:extLst>
          </p:cNvPr>
          <p:cNvSpPr/>
          <p:nvPr/>
        </p:nvSpPr>
        <p:spPr>
          <a:xfrm>
            <a:off x="3270304" y="4131235"/>
            <a:ext cx="2589776" cy="655089"/>
          </a:xfrm>
          <a:prstGeom prst="roundRect">
            <a:avLst/>
          </a:prstGeom>
          <a:solidFill>
            <a:srgbClr val="00206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2000" dirty="0">
                <a:latin typeface="Calibri" panose="020F0502020204030204" pitchFamily="34" charset="0"/>
                <a:cs typeface="Calibri" panose="020F0502020204030204" pitchFamily="34" charset="0"/>
              </a:rPr>
              <a:t>Motivation</a:t>
            </a:r>
          </a:p>
        </p:txBody>
      </p:sp>
      <p:sp>
        <p:nvSpPr>
          <p:cNvPr id="2" name="Pil: vänster-höger 1">
            <a:extLst>
              <a:ext uri="{FF2B5EF4-FFF2-40B4-BE49-F238E27FC236}">
                <a16:creationId xmlns:a16="http://schemas.microsoft.com/office/drawing/2014/main" id="{694AE901-F882-4941-A14D-DFCDD666EACA}"/>
              </a:ext>
            </a:extLst>
          </p:cNvPr>
          <p:cNvSpPr/>
          <p:nvPr/>
        </p:nvSpPr>
        <p:spPr>
          <a:xfrm>
            <a:off x="2899953" y="3592277"/>
            <a:ext cx="5277395" cy="484632"/>
          </a:xfrm>
          <a:prstGeom prst="leftRightArrow">
            <a:avLst/>
          </a:prstGeom>
          <a:solidFill>
            <a:schemeClr val="bg1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3" name="textruta 2">
            <a:extLst>
              <a:ext uri="{FF2B5EF4-FFF2-40B4-BE49-F238E27FC236}">
                <a16:creationId xmlns:a16="http://schemas.microsoft.com/office/drawing/2014/main" id="{3D77DDA2-1238-48B3-BCE5-1E1AE580AAF3}"/>
              </a:ext>
            </a:extLst>
          </p:cNvPr>
          <p:cNvSpPr txBox="1"/>
          <p:nvPr/>
        </p:nvSpPr>
        <p:spPr>
          <a:xfrm>
            <a:off x="3026229" y="3680705"/>
            <a:ext cx="515111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Yttre					Inre</a:t>
            </a:r>
          </a:p>
        </p:txBody>
      </p:sp>
    </p:spTree>
    <p:extLst>
      <p:ext uri="{BB962C8B-B14F-4D97-AF65-F5344CB8AC3E}">
        <p14:creationId xmlns:p14="http://schemas.microsoft.com/office/powerpoint/2010/main" val="13730176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8" grpId="0" animBg="1"/>
      <p:bldP spid="9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0516BF49-1149-4119-9843-ED12484001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C540AEA9-A087-435A-BB80-639EB057657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/>
          </a:p>
        </p:txBody>
      </p:sp>
      <p:pic>
        <p:nvPicPr>
          <p:cNvPr id="5" name="Bildobjekt 4">
            <a:extLst>
              <a:ext uri="{FF2B5EF4-FFF2-40B4-BE49-F238E27FC236}">
                <a16:creationId xmlns:a16="http://schemas.microsoft.com/office/drawing/2014/main" id="{69AA9AAE-4D2B-4DA4-BCEA-EF603079699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1484"/>
          <a:stretch/>
        </p:blipFill>
        <p:spPr>
          <a:xfrm>
            <a:off x="0" y="-78685"/>
            <a:ext cx="9144000" cy="5222185"/>
          </a:xfrm>
          <a:prstGeom prst="rect">
            <a:avLst/>
          </a:prstGeom>
        </p:spPr>
      </p:pic>
      <p:sp>
        <p:nvSpPr>
          <p:cNvPr id="19" name="Rektangel: rundade hörn 18">
            <a:extLst>
              <a:ext uri="{FF2B5EF4-FFF2-40B4-BE49-F238E27FC236}">
                <a16:creationId xmlns:a16="http://schemas.microsoft.com/office/drawing/2014/main" id="{8EF87FF7-770A-4D74-A273-DEE61454B9C8}"/>
              </a:ext>
            </a:extLst>
          </p:cNvPr>
          <p:cNvSpPr/>
          <p:nvPr/>
        </p:nvSpPr>
        <p:spPr>
          <a:xfrm>
            <a:off x="1887341" y="3384221"/>
            <a:ext cx="2589775" cy="655089"/>
          </a:xfrm>
          <a:prstGeom prst="roundRect">
            <a:avLst/>
          </a:prstGeom>
          <a:solidFill>
            <a:srgbClr val="149C17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2000" dirty="0">
                <a:latin typeface="Calibri" panose="020F0502020204030204" pitchFamily="34" charset="0"/>
                <a:cs typeface="Calibri" panose="020F0502020204030204" pitchFamily="34" charset="0"/>
              </a:rPr>
              <a:t>Aktivt deltagande</a:t>
            </a:r>
          </a:p>
        </p:txBody>
      </p:sp>
      <p:sp>
        <p:nvSpPr>
          <p:cNvPr id="21" name="Rektangel: rundade hörn 20">
            <a:extLst>
              <a:ext uri="{FF2B5EF4-FFF2-40B4-BE49-F238E27FC236}">
                <a16:creationId xmlns:a16="http://schemas.microsoft.com/office/drawing/2014/main" id="{1908011B-D568-42CE-8189-BCDF2E99C193}"/>
              </a:ext>
            </a:extLst>
          </p:cNvPr>
          <p:cNvSpPr/>
          <p:nvPr/>
        </p:nvSpPr>
        <p:spPr>
          <a:xfrm>
            <a:off x="1887340" y="1356748"/>
            <a:ext cx="2589775" cy="655089"/>
          </a:xfrm>
          <a:prstGeom prst="roundRect">
            <a:avLst/>
          </a:prstGeom>
          <a:solidFill>
            <a:srgbClr val="E2AC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2000" dirty="0">
                <a:latin typeface="Calibri" panose="020F0502020204030204" pitchFamily="34" charset="0"/>
                <a:cs typeface="Calibri" panose="020F0502020204030204" pitchFamily="34" charset="0"/>
              </a:rPr>
              <a:t>Rörelseförmåga</a:t>
            </a:r>
          </a:p>
        </p:txBody>
      </p:sp>
      <p:sp>
        <p:nvSpPr>
          <p:cNvPr id="22" name="Rektangel: rundade hörn 21">
            <a:extLst>
              <a:ext uri="{FF2B5EF4-FFF2-40B4-BE49-F238E27FC236}">
                <a16:creationId xmlns:a16="http://schemas.microsoft.com/office/drawing/2014/main" id="{A39BCC94-6A99-4227-BEAC-A1E816137704}"/>
              </a:ext>
            </a:extLst>
          </p:cNvPr>
          <p:cNvSpPr/>
          <p:nvPr/>
        </p:nvSpPr>
        <p:spPr>
          <a:xfrm>
            <a:off x="4687795" y="1446227"/>
            <a:ext cx="2589775" cy="655089"/>
          </a:xfrm>
          <a:prstGeom prst="roundRect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2000" dirty="0">
                <a:latin typeface="Calibri" panose="020F0502020204030204" pitchFamily="34" charset="0"/>
                <a:cs typeface="Calibri" panose="020F0502020204030204" pitchFamily="34" charset="0"/>
              </a:rPr>
              <a:t>Självförtroende</a:t>
            </a:r>
          </a:p>
        </p:txBody>
      </p:sp>
      <p:sp>
        <p:nvSpPr>
          <p:cNvPr id="23" name="Rektangel: rundade hörn 22">
            <a:extLst>
              <a:ext uri="{FF2B5EF4-FFF2-40B4-BE49-F238E27FC236}">
                <a16:creationId xmlns:a16="http://schemas.microsoft.com/office/drawing/2014/main" id="{FC032C65-876C-498D-8526-14D2FDFCF39F}"/>
              </a:ext>
            </a:extLst>
          </p:cNvPr>
          <p:cNvSpPr/>
          <p:nvPr/>
        </p:nvSpPr>
        <p:spPr>
          <a:xfrm>
            <a:off x="4572000" y="3329254"/>
            <a:ext cx="2589776" cy="655089"/>
          </a:xfrm>
          <a:prstGeom prst="roundRect">
            <a:avLst/>
          </a:prstGeom>
          <a:solidFill>
            <a:srgbClr val="00206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2000" dirty="0">
                <a:latin typeface="Calibri" panose="020F0502020204030204" pitchFamily="34" charset="0"/>
                <a:cs typeface="Calibri" panose="020F0502020204030204" pitchFamily="34" charset="0"/>
              </a:rPr>
              <a:t>Motivation</a:t>
            </a:r>
          </a:p>
        </p:txBody>
      </p:sp>
      <p:cxnSp>
        <p:nvCxnSpPr>
          <p:cNvPr id="15" name="Rak pilkoppling 14">
            <a:extLst>
              <a:ext uri="{FF2B5EF4-FFF2-40B4-BE49-F238E27FC236}">
                <a16:creationId xmlns:a16="http://schemas.microsoft.com/office/drawing/2014/main" id="{FB45120B-D8AB-4AF0-9B39-E2B47882772C}"/>
              </a:ext>
            </a:extLst>
          </p:cNvPr>
          <p:cNvCxnSpPr>
            <a:cxnSpLocks/>
          </p:cNvCxnSpPr>
          <p:nvPr/>
        </p:nvCxnSpPr>
        <p:spPr>
          <a:xfrm flipH="1">
            <a:off x="3269944" y="1812504"/>
            <a:ext cx="13230" cy="1739350"/>
          </a:xfrm>
          <a:prstGeom prst="straightConnector1">
            <a:avLst/>
          </a:prstGeom>
          <a:ln w="28575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Rak pilkoppling 12">
            <a:extLst>
              <a:ext uri="{FF2B5EF4-FFF2-40B4-BE49-F238E27FC236}">
                <a16:creationId xmlns:a16="http://schemas.microsoft.com/office/drawing/2014/main" id="{376C2ABF-7FEE-4B9F-9D13-25B9D7D00CAF}"/>
              </a:ext>
            </a:extLst>
          </p:cNvPr>
          <p:cNvCxnSpPr>
            <a:cxnSpLocks/>
          </p:cNvCxnSpPr>
          <p:nvPr/>
        </p:nvCxnSpPr>
        <p:spPr>
          <a:xfrm>
            <a:off x="3656297" y="1865670"/>
            <a:ext cx="1654851" cy="1659436"/>
          </a:xfrm>
          <a:prstGeom prst="straightConnector1">
            <a:avLst/>
          </a:prstGeom>
          <a:ln w="28575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Rak pilkoppling 19">
            <a:extLst>
              <a:ext uri="{FF2B5EF4-FFF2-40B4-BE49-F238E27FC236}">
                <a16:creationId xmlns:a16="http://schemas.microsoft.com/office/drawing/2014/main" id="{C87483D4-F0EE-4472-8D6F-89954731544B}"/>
              </a:ext>
            </a:extLst>
          </p:cNvPr>
          <p:cNvCxnSpPr>
            <a:cxnSpLocks/>
          </p:cNvCxnSpPr>
          <p:nvPr/>
        </p:nvCxnSpPr>
        <p:spPr>
          <a:xfrm flipH="1">
            <a:off x="4199587" y="3654212"/>
            <a:ext cx="976417" cy="119980"/>
          </a:xfrm>
          <a:prstGeom prst="straightConnector1">
            <a:avLst/>
          </a:prstGeom>
          <a:ln w="28575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Rak pilkoppling 15">
            <a:extLst>
              <a:ext uri="{FF2B5EF4-FFF2-40B4-BE49-F238E27FC236}">
                <a16:creationId xmlns:a16="http://schemas.microsoft.com/office/drawing/2014/main" id="{DC47CE63-E7E4-4F0D-9872-7D5E9FCADB8B}"/>
              </a:ext>
            </a:extLst>
          </p:cNvPr>
          <p:cNvCxnSpPr>
            <a:cxnSpLocks/>
          </p:cNvCxnSpPr>
          <p:nvPr/>
        </p:nvCxnSpPr>
        <p:spPr>
          <a:xfrm>
            <a:off x="5487704" y="1958975"/>
            <a:ext cx="34124" cy="1526112"/>
          </a:xfrm>
          <a:prstGeom prst="straightConnector1">
            <a:avLst/>
          </a:prstGeom>
          <a:ln w="28575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Rak pilkoppling 17">
            <a:extLst>
              <a:ext uri="{FF2B5EF4-FFF2-40B4-BE49-F238E27FC236}">
                <a16:creationId xmlns:a16="http://schemas.microsoft.com/office/drawing/2014/main" id="{EEA23395-3283-4221-91E8-EE700EDF5F9F}"/>
              </a:ext>
            </a:extLst>
          </p:cNvPr>
          <p:cNvCxnSpPr>
            <a:cxnSpLocks/>
          </p:cNvCxnSpPr>
          <p:nvPr/>
        </p:nvCxnSpPr>
        <p:spPr>
          <a:xfrm flipH="1">
            <a:off x="3731066" y="1945483"/>
            <a:ext cx="1346842" cy="1606371"/>
          </a:xfrm>
          <a:prstGeom prst="straightConnector1">
            <a:avLst/>
          </a:prstGeom>
          <a:ln w="28575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Rak pilkoppling 16">
            <a:extLst>
              <a:ext uri="{FF2B5EF4-FFF2-40B4-BE49-F238E27FC236}">
                <a16:creationId xmlns:a16="http://schemas.microsoft.com/office/drawing/2014/main" id="{806CC3EF-C12E-4FA5-8FDC-BFBAA5FE4757}"/>
              </a:ext>
            </a:extLst>
          </p:cNvPr>
          <p:cNvCxnSpPr>
            <a:cxnSpLocks/>
          </p:cNvCxnSpPr>
          <p:nvPr/>
        </p:nvCxnSpPr>
        <p:spPr>
          <a:xfrm>
            <a:off x="4186521" y="1725366"/>
            <a:ext cx="891387" cy="43865"/>
          </a:xfrm>
          <a:prstGeom prst="straightConnector1">
            <a:avLst/>
          </a:prstGeom>
          <a:ln w="28575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5119335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2FF3B7D4-AE83-2C4F-B9BC-DF99DD4A0C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sv-SE" dirty="0">
                <a:latin typeface="Calibri" panose="020F0502020204030204" pitchFamily="34" charset="0"/>
                <a:cs typeface="Calibri" panose="020F0502020204030204" pitchFamily="34" charset="0"/>
              </a:rPr>
              <a:t>- Hur viktig är förmågan att kunna</a:t>
            </a:r>
          </a:p>
        </p:txBody>
      </p:sp>
      <p:sp>
        <p:nvSpPr>
          <p:cNvPr id="5" name="Platshållare för text 3">
            <a:extLst>
              <a:ext uri="{FF2B5EF4-FFF2-40B4-BE49-F238E27FC236}">
                <a16:creationId xmlns:a16="http://schemas.microsoft.com/office/drawing/2014/main" id="{BB3E0419-09B4-3C45-84DC-E3DC0C03655F}"/>
              </a:ext>
            </a:extLst>
          </p:cNvPr>
          <p:cNvSpPr txBox="1">
            <a:spLocks/>
          </p:cNvSpPr>
          <p:nvPr/>
        </p:nvSpPr>
        <p:spPr>
          <a:xfrm>
            <a:off x="3477633" y="1348956"/>
            <a:ext cx="2519037" cy="3056334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i="0" kern="1200">
                <a:solidFill>
                  <a:schemeClr val="tx1"/>
                </a:solidFill>
                <a:latin typeface="Memphis Medium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sv-SE" sz="2100" u="sng" dirty="0">
                <a:latin typeface="Calibri" panose="020F0502020204030204" pitchFamily="34" charset="0"/>
                <a:cs typeface="Calibri" panose="020F0502020204030204" pitchFamily="34" charset="0"/>
              </a:rPr>
              <a:t>…räkna</a:t>
            </a:r>
          </a:p>
          <a:p>
            <a:r>
              <a:rPr lang="sv-SE" sz="2100" dirty="0">
                <a:latin typeface="Calibri" panose="020F0502020204030204" pitchFamily="34" charset="0"/>
                <a:cs typeface="Calibri" panose="020F0502020204030204" pitchFamily="34" charset="0"/>
              </a:rPr>
              <a:t>1 2 3</a:t>
            </a:r>
          </a:p>
          <a:p>
            <a:r>
              <a:rPr lang="sv-SE" sz="2100" dirty="0">
                <a:latin typeface="Calibri" panose="020F0502020204030204" pitchFamily="34" charset="0"/>
                <a:cs typeface="Calibri" panose="020F0502020204030204" pitchFamily="34" charset="0"/>
              </a:rPr>
              <a:t>Tal</a:t>
            </a:r>
          </a:p>
          <a:p>
            <a:r>
              <a:rPr lang="sv-SE" sz="2100" dirty="0">
                <a:latin typeface="Calibri" panose="020F0502020204030204" pitchFamily="34" charset="0"/>
                <a:cs typeface="Calibri" panose="020F0502020204030204" pitchFamily="34" charset="0"/>
              </a:rPr>
              <a:t>Ekvationer</a:t>
            </a:r>
          </a:p>
        </p:txBody>
      </p:sp>
      <p:sp>
        <p:nvSpPr>
          <p:cNvPr id="7" name="Platshållare för text 3">
            <a:extLst>
              <a:ext uri="{FF2B5EF4-FFF2-40B4-BE49-F238E27FC236}">
                <a16:creationId xmlns:a16="http://schemas.microsoft.com/office/drawing/2014/main" id="{B46EA2F7-F409-5E47-882C-C2C4A4992654}"/>
              </a:ext>
            </a:extLst>
          </p:cNvPr>
          <p:cNvSpPr txBox="1">
            <a:spLocks/>
          </p:cNvSpPr>
          <p:nvPr/>
        </p:nvSpPr>
        <p:spPr>
          <a:xfrm>
            <a:off x="5525108" y="3133449"/>
            <a:ext cx="3307814" cy="3056334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i="0" kern="1200">
                <a:solidFill>
                  <a:schemeClr val="tx1"/>
                </a:solidFill>
                <a:latin typeface="Memphis Medium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100" u="sng" dirty="0">
                <a:latin typeface="Calibri" panose="020F0502020204030204" pitchFamily="34" charset="0"/>
                <a:cs typeface="Calibri" panose="020F0502020204030204" pitchFamily="34" charset="0"/>
              </a:rPr>
              <a:t>…röra på sig</a:t>
            </a:r>
          </a:p>
          <a:p>
            <a:r>
              <a:rPr lang="sv-SE" sz="2100" dirty="0">
                <a:latin typeface="Calibri" panose="020F0502020204030204" pitchFamily="34" charset="0"/>
                <a:cs typeface="Calibri" panose="020F0502020204030204" pitchFamily="34" charset="0"/>
              </a:rPr>
              <a:t>Grundmotoriska rörelser</a:t>
            </a:r>
          </a:p>
          <a:p>
            <a:r>
              <a:rPr lang="sv-SE" sz="2100" dirty="0">
                <a:latin typeface="Calibri" panose="020F0502020204030204" pitchFamily="34" charset="0"/>
                <a:cs typeface="Calibri" panose="020F0502020204030204" pitchFamily="34" charset="0"/>
              </a:rPr>
              <a:t>Sekvenser</a:t>
            </a:r>
          </a:p>
          <a:p>
            <a:r>
              <a:rPr lang="sv-SE" sz="2100" dirty="0">
                <a:latin typeface="Calibri" panose="020F0502020204030204" pitchFamily="34" charset="0"/>
                <a:cs typeface="Calibri" panose="020F0502020204030204" pitchFamily="34" charset="0"/>
              </a:rPr>
              <a:t>Sport och fysisk aktivitet</a:t>
            </a:r>
          </a:p>
        </p:txBody>
      </p:sp>
      <p:sp>
        <p:nvSpPr>
          <p:cNvPr id="9" name="Platshållare för text 3">
            <a:extLst>
              <a:ext uri="{FF2B5EF4-FFF2-40B4-BE49-F238E27FC236}">
                <a16:creationId xmlns:a16="http://schemas.microsoft.com/office/drawing/2014/main" id="{785B04F8-E113-6147-A8A5-26C3B9DB3790}"/>
              </a:ext>
            </a:extLst>
          </p:cNvPr>
          <p:cNvSpPr txBox="1">
            <a:spLocks/>
          </p:cNvSpPr>
          <p:nvPr/>
        </p:nvSpPr>
        <p:spPr>
          <a:xfrm>
            <a:off x="1089224" y="1348956"/>
            <a:ext cx="2519037" cy="3056334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i="0" kern="1200">
                <a:solidFill>
                  <a:schemeClr val="tx1"/>
                </a:solidFill>
                <a:latin typeface="Memphis Medium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sv-SE" sz="2100" u="sng" dirty="0">
                <a:latin typeface="Calibri" panose="020F0502020204030204" pitchFamily="34" charset="0"/>
                <a:cs typeface="Calibri" panose="020F0502020204030204" pitchFamily="34" charset="0"/>
              </a:rPr>
              <a:t>…skriva/läsa</a:t>
            </a:r>
          </a:p>
          <a:p>
            <a:r>
              <a:rPr lang="sv-SE" sz="2100" dirty="0">
                <a:latin typeface="Calibri" panose="020F0502020204030204" pitchFamily="34" charset="0"/>
                <a:cs typeface="Calibri" panose="020F0502020204030204" pitchFamily="34" charset="0"/>
              </a:rPr>
              <a:t>A B C</a:t>
            </a:r>
          </a:p>
          <a:p>
            <a:r>
              <a:rPr lang="sv-SE" sz="2100" dirty="0">
                <a:latin typeface="Calibri" panose="020F0502020204030204" pitchFamily="34" charset="0"/>
                <a:cs typeface="Calibri" panose="020F0502020204030204" pitchFamily="34" charset="0"/>
              </a:rPr>
              <a:t>Ord</a:t>
            </a:r>
          </a:p>
          <a:p>
            <a:r>
              <a:rPr lang="sv-SE" sz="2100" dirty="0">
                <a:latin typeface="Calibri" panose="020F0502020204030204" pitchFamily="34" charset="0"/>
                <a:cs typeface="Calibri" panose="020F0502020204030204" pitchFamily="34" charset="0"/>
              </a:rPr>
              <a:t>Meningar</a:t>
            </a:r>
          </a:p>
        </p:txBody>
      </p:sp>
    </p:spTree>
    <p:extLst>
      <p:ext uri="{BB962C8B-B14F-4D97-AF65-F5344CB8AC3E}">
        <p14:creationId xmlns:p14="http://schemas.microsoft.com/office/powerpoint/2010/main" val="18176180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-2.83951E-6 L 0.00104 -0.34815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2" y="-1740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7" grpId="1"/>
      <p:bldP spid="9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ruta 1"/>
          <p:cNvSpPr txBox="1"/>
          <p:nvPr/>
        </p:nvSpPr>
        <p:spPr>
          <a:xfrm>
            <a:off x="1214161" y="385466"/>
            <a:ext cx="331735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2800" dirty="0">
                <a:latin typeface="Calibri" charset="0"/>
                <a:ea typeface="Calibri" charset="0"/>
                <a:cs typeface="Calibri" charset="0"/>
              </a:rPr>
              <a:t>Om du inte kan</a:t>
            </a:r>
          </a:p>
        </p:txBody>
      </p:sp>
      <p:sp>
        <p:nvSpPr>
          <p:cNvPr id="6" name="textruta 5"/>
          <p:cNvSpPr txBox="1"/>
          <p:nvPr/>
        </p:nvSpPr>
        <p:spPr>
          <a:xfrm>
            <a:off x="4665752" y="400536"/>
            <a:ext cx="33170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2800" dirty="0">
                <a:latin typeface="Calibri" charset="0"/>
                <a:ea typeface="Calibri" charset="0"/>
                <a:cs typeface="Calibri" charset="0"/>
              </a:rPr>
              <a:t>kan du inte delta i</a:t>
            </a:r>
            <a:r>
              <a:rPr lang="is-IS" sz="2800" dirty="0">
                <a:latin typeface="Calibri" charset="0"/>
                <a:ea typeface="Calibri" charset="0"/>
                <a:cs typeface="Calibri" charset="0"/>
              </a:rPr>
              <a:t>…</a:t>
            </a:r>
            <a:r>
              <a:rPr lang="sv-SE" sz="2800" dirty="0">
                <a:latin typeface="Calibri" charset="0"/>
                <a:ea typeface="Calibri" charset="0"/>
                <a:cs typeface="Calibri" charset="0"/>
              </a:rPr>
              <a:t> </a:t>
            </a:r>
          </a:p>
        </p:txBody>
      </p:sp>
      <p:pic>
        <p:nvPicPr>
          <p:cNvPr id="1028" name="Picture 4" descr="ildresultat fÃ¶r basebal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7904" y="1449385"/>
            <a:ext cx="2222204" cy="14809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ildresultat fÃ¶r bowlin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6443"/>
          <a:stretch/>
        </p:blipFill>
        <p:spPr bwMode="auto">
          <a:xfrm>
            <a:off x="6167665" y="1438121"/>
            <a:ext cx="2438739" cy="14922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ildresultat fÃ¶r handboll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539" y="1449386"/>
            <a:ext cx="2306066" cy="15031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ktangel 2"/>
          <p:cNvSpPr/>
          <p:nvPr/>
        </p:nvSpPr>
        <p:spPr>
          <a:xfrm>
            <a:off x="944838" y="1105763"/>
            <a:ext cx="106471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v-SE" sz="2000" dirty="0">
                <a:latin typeface="Calibri" charset="0"/>
                <a:ea typeface="Calibri" charset="0"/>
                <a:cs typeface="Calibri" charset="0"/>
              </a:rPr>
              <a:t>Baseboll</a:t>
            </a:r>
          </a:p>
        </p:txBody>
      </p:sp>
      <p:sp>
        <p:nvSpPr>
          <p:cNvPr id="9" name="Rektangel 8"/>
          <p:cNvSpPr/>
          <p:nvPr/>
        </p:nvSpPr>
        <p:spPr>
          <a:xfrm>
            <a:off x="3898535" y="1105763"/>
            <a:ext cx="112562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v-SE" sz="2000" dirty="0">
                <a:latin typeface="Calibri" charset="0"/>
                <a:ea typeface="Calibri" charset="0"/>
                <a:cs typeface="Calibri" charset="0"/>
              </a:rPr>
              <a:t>Handboll</a:t>
            </a:r>
          </a:p>
        </p:txBody>
      </p:sp>
      <p:sp>
        <p:nvSpPr>
          <p:cNvPr id="11" name="Rektangel 10"/>
          <p:cNvSpPr/>
          <p:nvPr/>
        </p:nvSpPr>
        <p:spPr>
          <a:xfrm>
            <a:off x="6808546" y="1105763"/>
            <a:ext cx="101502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v-SE" sz="2000" dirty="0">
                <a:latin typeface="Calibri" charset="0"/>
                <a:ea typeface="Calibri" charset="0"/>
                <a:cs typeface="Calibri" charset="0"/>
              </a:rPr>
              <a:t>Bowling</a:t>
            </a:r>
          </a:p>
        </p:txBody>
      </p:sp>
      <p:sp>
        <p:nvSpPr>
          <p:cNvPr id="12" name="textruta 11"/>
          <p:cNvSpPr txBox="1"/>
          <p:nvPr/>
        </p:nvSpPr>
        <p:spPr>
          <a:xfrm>
            <a:off x="3614825" y="385466"/>
            <a:ext cx="1050927" cy="52322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sv-SE" sz="2800" i="1" dirty="0">
                <a:solidFill>
                  <a:srgbClr val="FF0000"/>
                </a:solidFill>
                <a:latin typeface="Calibri" charset="0"/>
                <a:ea typeface="Calibri" charset="0"/>
                <a:cs typeface="Calibri" charset="0"/>
              </a:rPr>
              <a:t>kasta</a:t>
            </a:r>
          </a:p>
        </p:txBody>
      </p:sp>
      <p:pic>
        <p:nvPicPr>
          <p:cNvPr id="1040" name="Picture 16" descr="ildresultat fÃ¶r amerikansk fotboll kast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1563" y="3420765"/>
            <a:ext cx="2424841" cy="13107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2" name="Picture 18" descr="ildresultat fÃ¶r brÃ¤nnboll kasta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b="5269"/>
          <a:stretch/>
        </p:blipFill>
        <p:spPr bwMode="auto">
          <a:xfrm>
            <a:off x="3275539" y="3420765"/>
            <a:ext cx="2306066" cy="13107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Rektangel 22"/>
          <p:cNvSpPr/>
          <p:nvPr/>
        </p:nvSpPr>
        <p:spPr>
          <a:xfrm>
            <a:off x="3896214" y="3096090"/>
            <a:ext cx="119455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v-SE" sz="2000">
                <a:latin typeface="Calibri" charset="0"/>
                <a:ea typeface="Calibri" charset="0"/>
                <a:cs typeface="Calibri" charset="0"/>
              </a:rPr>
              <a:t>Brännboll</a:t>
            </a:r>
            <a:endParaRPr lang="sv-SE" sz="2000" dirty="0"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24" name="Rektangel 23"/>
          <p:cNvSpPr/>
          <p:nvPr/>
        </p:nvSpPr>
        <p:spPr>
          <a:xfrm>
            <a:off x="6324282" y="3096090"/>
            <a:ext cx="215475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v-SE" sz="2000">
                <a:latin typeface="Calibri" charset="0"/>
                <a:ea typeface="Calibri" charset="0"/>
                <a:cs typeface="Calibri" charset="0"/>
              </a:rPr>
              <a:t>Amerikansk fotboll</a:t>
            </a:r>
            <a:endParaRPr lang="sv-SE" sz="2000" dirty="0">
              <a:latin typeface="Calibri" charset="0"/>
              <a:ea typeface="Calibri" charset="0"/>
              <a:cs typeface="Calibri" charset="0"/>
            </a:endParaRPr>
          </a:p>
        </p:txBody>
      </p:sp>
      <p:pic>
        <p:nvPicPr>
          <p:cNvPr id="1044" name="Picture 20" descr="ildresultat fÃ¶r dodgeball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534" r="-113"/>
          <a:stretch/>
        </p:blipFill>
        <p:spPr bwMode="auto">
          <a:xfrm>
            <a:off x="417904" y="3420765"/>
            <a:ext cx="2225911" cy="13107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Rektangel 25"/>
          <p:cNvSpPr/>
          <p:nvPr/>
        </p:nvSpPr>
        <p:spPr>
          <a:xfrm>
            <a:off x="869071" y="3096090"/>
            <a:ext cx="107753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v-SE" sz="2000" dirty="0">
                <a:latin typeface="Calibri" charset="0"/>
                <a:ea typeface="Calibri" charset="0"/>
                <a:cs typeface="Calibri" charset="0"/>
              </a:rPr>
              <a:t>Spökboll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ruta 1"/>
          <p:cNvSpPr txBox="1"/>
          <p:nvPr/>
        </p:nvSpPr>
        <p:spPr>
          <a:xfrm>
            <a:off x="1476257" y="385236"/>
            <a:ext cx="21631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2800" dirty="0">
                <a:latin typeface="Calibri" charset="0"/>
                <a:ea typeface="Calibri" charset="0"/>
                <a:cs typeface="Calibri" charset="0"/>
              </a:rPr>
              <a:t>För att delta i</a:t>
            </a:r>
          </a:p>
        </p:txBody>
      </p:sp>
      <p:sp>
        <p:nvSpPr>
          <p:cNvPr id="6" name="textruta 5"/>
          <p:cNvSpPr txBox="1"/>
          <p:nvPr/>
        </p:nvSpPr>
        <p:spPr>
          <a:xfrm>
            <a:off x="4838869" y="385236"/>
            <a:ext cx="32215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2800" dirty="0">
                <a:latin typeface="Calibri" charset="0"/>
                <a:ea typeface="Calibri" charset="0"/>
                <a:cs typeface="Calibri" charset="0"/>
              </a:rPr>
              <a:t>behöver du kunna</a:t>
            </a:r>
            <a:r>
              <a:rPr lang="is-IS" sz="2800" dirty="0">
                <a:latin typeface="Calibri" charset="0"/>
                <a:ea typeface="Calibri" charset="0"/>
                <a:cs typeface="Calibri" charset="0"/>
              </a:rPr>
              <a:t>…</a:t>
            </a:r>
            <a:endParaRPr lang="sv-SE" sz="2800" dirty="0"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3" name="Rektangel 2"/>
          <p:cNvSpPr/>
          <p:nvPr/>
        </p:nvSpPr>
        <p:spPr>
          <a:xfrm>
            <a:off x="1044862" y="2562109"/>
            <a:ext cx="81785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v-SE" sz="1800" dirty="0">
                <a:latin typeface="Calibri" charset="0"/>
                <a:ea typeface="Calibri" charset="0"/>
                <a:cs typeface="Calibri" charset="0"/>
              </a:rPr>
              <a:t>Sparka</a:t>
            </a:r>
            <a:endParaRPr lang="sv-SE" sz="2000" dirty="0"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9" name="Rektangel 8"/>
          <p:cNvSpPr/>
          <p:nvPr/>
        </p:nvSpPr>
        <p:spPr>
          <a:xfrm>
            <a:off x="2387539" y="2562109"/>
            <a:ext cx="220925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v-SE" sz="1800" dirty="0">
                <a:latin typeface="Calibri" charset="0"/>
                <a:ea typeface="Calibri" charset="0"/>
                <a:cs typeface="Calibri" charset="0"/>
              </a:rPr>
              <a:t>Accelerera/bromsa in</a:t>
            </a:r>
            <a:endParaRPr lang="sv-SE" sz="2000" dirty="0"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4" name="Rektangel 3"/>
          <p:cNvSpPr/>
          <p:nvPr/>
        </p:nvSpPr>
        <p:spPr>
          <a:xfrm>
            <a:off x="3686524" y="447146"/>
            <a:ext cx="1091249" cy="39940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2" name="textruta 11"/>
          <p:cNvSpPr txBox="1"/>
          <p:nvPr/>
        </p:nvSpPr>
        <p:spPr>
          <a:xfrm>
            <a:off x="3592286" y="385236"/>
            <a:ext cx="1266794" cy="52322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sv-SE" sz="2800" i="1" dirty="0">
                <a:solidFill>
                  <a:srgbClr val="FF0000"/>
                </a:solidFill>
                <a:latin typeface="Calibri" charset="0"/>
                <a:ea typeface="Calibri" charset="0"/>
                <a:cs typeface="Calibri" charset="0"/>
              </a:rPr>
              <a:t>fotboll</a:t>
            </a:r>
          </a:p>
        </p:txBody>
      </p:sp>
      <p:sp>
        <p:nvSpPr>
          <p:cNvPr id="15" name="Rektangel 14"/>
          <p:cNvSpPr/>
          <p:nvPr/>
        </p:nvSpPr>
        <p:spPr>
          <a:xfrm>
            <a:off x="3086671" y="4179197"/>
            <a:ext cx="69923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v-SE" sz="1800" dirty="0">
                <a:latin typeface="Calibri" charset="0"/>
                <a:ea typeface="Calibri" charset="0"/>
                <a:cs typeface="Calibri" charset="0"/>
              </a:rPr>
              <a:t>Nicka</a:t>
            </a:r>
            <a:endParaRPr lang="sv-SE" sz="2000" dirty="0"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18" name="Rektangel 17"/>
          <p:cNvSpPr/>
          <p:nvPr/>
        </p:nvSpPr>
        <p:spPr>
          <a:xfrm>
            <a:off x="831173" y="4192588"/>
            <a:ext cx="14125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v-SE" sz="1800" dirty="0">
                <a:latin typeface="Calibri" charset="0"/>
                <a:ea typeface="Calibri" charset="0"/>
                <a:cs typeface="Calibri" charset="0"/>
              </a:rPr>
              <a:t>Hoppa/landa</a:t>
            </a:r>
            <a:endParaRPr lang="sv-SE" sz="2000" dirty="0">
              <a:latin typeface="Calibri" charset="0"/>
              <a:ea typeface="Calibri" charset="0"/>
              <a:cs typeface="Calibri" charset="0"/>
            </a:endParaRPr>
          </a:p>
        </p:txBody>
      </p:sp>
      <p:pic>
        <p:nvPicPr>
          <p:cNvPr id="2050" name="Picture 2" descr="elaterad bild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68"/>
          <a:stretch/>
        </p:blipFill>
        <p:spPr bwMode="auto">
          <a:xfrm>
            <a:off x="672243" y="1438495"/>
            <a:ext cx="1729777" cy="11700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ildresultat fÃ¶r springa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96" r="15348"/>
          <a:stretch/>
        </p:blipFill>
        <p:spPr bwMode="auto">
          <a:xfrm>
            <a:off x="2588950" y="1438495"/>
            <a:ext cx="1781947" cy="11700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Rektangel 21"/>
          <p:cNvSpPr/>
          <p:nvPr/>
        </p:nvSpPr>
        <p:spPr>
          <a:xfrm>
            <a:off x="4756419" y="2562109"/>
            <a:ext cx="152477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v-SE" sz="1800" dirty="0">
                <a:latin typeface="Calibri" charset="0"/>
                <a:ea typeface="Calibri" charset="0"/>
                <a:cs typeface="Calibri" charset="0"/>
              </a:rPr>
              <a:t>Ändra riktning</a:t>
            </a:r>
          </a:p>
        </p:txBody>
      </p:sp>
      <p:pic>
        <p:nvPicPr>
          <p:cNvPr id="2056" name="Picture 8" descr="ildresultat fÃ¶r nÃ¤rkamp fotboll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970"/>
          <a:stretch/>
        </p:blipFill>
        <p:spPr bwMode="auto">
          <a:xfrm>
            <a:off x="6546949" y="1438495"/>
            <a:ext cx="1781947" cy="11700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Rektangel 23"/>
          <p:cNvSpPr/>
          <p:nvPr/>
        </p:nvSpPr>
        <p:spPr>
          <a:xfrm>
            <a:off x="6666717" y="2587353"/>
            <a:ext cx="154241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v-SE" sz="1800" dirty="0">
                <a:latin typeface="Calibri" charset="0"/>
                <a:ea typeface="Calibri" charset="0"/>
                <a:cs typeface="Calibri" charset="0"/>
              </a:rPr>
              <a:t>Objektkontroll</a:t>
            </a:r>
          </a:p>
        </p:txBody>
      </p:sp>
      <p:pic>
        <p:nvPicPr>
          <p:cNvPr id="2058" name="Picture 10" descr="ildresultat fÃ¶r nicka fotboll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059"/>
          <a:stretch/>
        </p:blipFill>
        <p:spPr bwMode="auto">
          <a:xfrm>
            <a:off x="674161" y="3058651"/>
            <a:ext cx="1725939" cy="11786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0" name="Picture 12" descr="ildresultat fÃ¶r nicka fotboll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01"/>
          <a:stretch/>
        </p:blipFill>
        <p:spPr bwMode="auto">
          <a:xfrm>
            <a:off x="2613437" y="3058651"/>
            <a:ext cx="1757465" cy="11759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2" name="Picture 14" descr="ildresultat fÃ¶r football aim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108"/>
          <a:stretch/>
        </p:blipFill>
        <p:spPr bwMode="auto">
          <a:xfrm>
            <a:off x="4584239" y="3058651"/>
            <a:ext cx="1781947" cy="11732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Rektangel 27"/>
          <p:cNvSpPr/>
          <p:nvPr/>
        </p:nvSpPr>
        <p:spPr>
          <a:xfrm>
            <a:off x="5001678" y="4192588"/>
            <a:ext cx="103425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v-SE" sz="1800" dirty="0">
                <a:latin typeface="Calibri" charset="0"/>
                <a:ea typeface="Calibri" charset="0"/>
                <a:cs typeface="Calibri" charset="0"/>
              </a:rPr>
              <a:t>Fokusera</a:t>
            </a:r>
            <a:endParaRPr lang="sv-SE" sz="2000" dirty="0"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30" name="Rektangel 29"/>
          <p:cNvSpPr/>
          <p:nvPr/>
        </p:nvSpPr>
        <p:spPr>
          <a:xfrm>
            <a:off x="7661084" y="4687458"/>
            <a:ext cx="133562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v-SE" sz="1800" dirty="0">
                <a:latin typeface="Calibri" charset="0"/>
                <a:ea typeface="Calibri" charset="0"/>
                <a:cs typeface="Calibri" charset="0"/>
              </a:rPr>
              <a:t>Med mera...</a:t>
            </a:r>
          </a:p>
        </p:txBody>
      </p:sp>
      <p:sp>
        <p:nvSpPr>
          <p:cNvPr id="31" name="Rektangel 30"/>
          <p:cNvSpPr/>
          <p:nvPr/>
        </p:nvSpPr>
        <p:spPr>
          <a:xfrm>
            <a:off x="6741899" y="4179197"/>
            <a:ext cx="14494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v-SE" sz="1800" dirty="0">
                <a:latin typeface="Calibri" charset="0"/>
                <a:ea typeface="Calibri" charset="0"/>
                <a:cs typeface="Calibri" charset="0"/>
              </a:rPr>
              <a:t>Varseblivning</a:t>
            </a:r>
          </a:p>
        </p:txBody>
      </p:sp>
      <p:pic>
        <p:nvPicPr>
          <p:cNvPr id="2066" name="Picture 18" descr="ildresultat fÃ¶r change of direction"/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84"/>
          <a:stretch/>
        </p:blipFill>
        <p:spPr bwMode="auto">
          <a:xfrm>
            <a:off x="4568266" y="1438495"/>
            <a:ext cx="1797920" cy="11700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Bildobjekt 6">
            <a:extLst>
              <a:ext uri="{FF2B5EF4-FFF2-40B4-BE49-F238E27FC236}">
                <a16:creationId xmlns:a16="http://schemas.microsoft.com/office/drawing/2014/main" id="{EACD6ACC-9D40-4697-8188-CF80FA3A3373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546948" y="3058650"/>
            <a:ext cx="1781947" cy="11786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446134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6" name="Google Shape;246;p43"/>
          <p:cNvPicPr preferRelativeResize="0"/>
          <p:nvPr/>
        </p:nvPicPr>
        <p:blipFill rotWithShape="1">
          <a:blip r:embed="rId3">
            <a:alphaModFix/>
          </a:blip>
          <a:srcRect r="23224"/>
          <a:stretch/>
        </p:blipFill>
        <p:spPr>
          <a:xfrm>
            <a:off x="4815612" y="451774"/>
            <a:ext cx="3261476" cy="2119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7" name="Google Shape;247;p43"/>
          <p:cNvPicPr preferRelativeResize="0"/>
          <p:nvPr/>
        </p:nvPicPr>
        <p:blipFill rotWithShape="1">
          <a:blip r:embed="rId4">
            <a:alphaModFix/>
          </a:blip>
          <a:srcRect l="6472"/>
          <a:stretch/>
        </p:blipFill>
        <p:spPr>
          <a:xfrm>
            <a:off x="1066900" y="2658913"/>
            <a:ext cx="3261475" cy="2179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8" name="Google Shape;248;p4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066912" y="451775"/>
            <a:ext cx="3261463" cy="2119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9" name="Google Shape;249;p43"/>
          <p:cNvPicPr preferRelativeResize="0"/>
          <p:nvPr/>
        </p:nvPicPr>
        <p:blipFill rotWithShape="1">
          <a:blip r:embed="rId6">
            <a:alphaModFix/>
          </a:blip>
          <a:srcRect b="13681"/>
          <a:stretch/>
        </p:blipFill>
        <p:spPr>
          <a:xfrm>
            <a:off x="4815612" y="2694030"/>
            <a:ext cx="3261475" cy="210923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/>
          <a:stretch/>
        </p:blipFill>
        <p:spPr>
          <a:xfrm>
            <a:off x="3517" y="0"/>
            <a:ext cx="9140483" cy="51464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714709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230;p40">
            <a:extLst>
              <a:ext uri="{FF2B5EF4-FFF2-40B4-BE49-F238E27FC236}">
                <a16:creationId xmlns:a16="http://schemas.microsoft.com/office/drawing/2014/main" id="{FBE50793-25C5-407A-8623-7131A12A4E77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172891" y="0"/>
            <a:ext cx="3757649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Bildobjekt 5">
            <a:extLst>
              <a:ext uri="{FF2B5EF4-FFF2-40B4-BE49-F238E27FC236}">
                <a16:creationId xmlns:a16="http://schemas.microsoft.com/office/drawing/2014/main" id="{64E61F16-FE27-4406-9CA2-CFA45BC1C2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3052" y="1068804"/>
            <a:ext cx="4103647" cy="3475308"/>
          </a:xfrm>
          <a:prstGeom prst="rect">
            <a:avLst/>
          </a:prstGeom>
        </p:spPr>
      </p:pic>
      <p:sp>
        <p:nvSpPr>
          <p:cNvPr id="2" name="Rubrik 1">
            <a:extLst>
              <a:ext uri="{FF2B5EF4-FFF2-40B4-BE49-F238E27FC236}">
                <a16:creationId xmlns:a16="http://schemas.microsoft.com/office/drawing/2014/main" id="{091CAC53-3282-4B5F-BDBE-BF346CCB0B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1958" y="248052"/>
            <a:ext cx="5096477" cy="572700"/>
          </a:xfrm>
          <a:noFill/>
          <a:ln w="28575">
            <a:solidFill>
              <a:schemeClr val="tx1"/>
            </a:solidFill>
          </a:ln>
        </p:spPr>
        <p:txBody>
          <a:bodyPr/>
          <a:lstStyle/>
          <a:p>
            <a:r>
              <a:rPr lang="sv-SE" dirty="0">
                <a:latin typeface="Calibri" panose="020F0502020204030204" pitchFamily="34" charset="0"/>
                <a:cs typeface="Calibri" panose="020F0502020204030204" pitchFamily="34" charset="0"/>
              </a:rPr>
              <a:t>Världshälsoorganisationen</a:t>
            </a:r>
            <a:r>
              <a:rPr lang="sv-SE" dirty="0"/>
              <a:t> WHO</a:t>
            </a:r>
          </a:p>
        </p:txBody>
      </p:sp>
      <p:cxnSp>
        <p:nvCxnSpPr>
          <p:cNvPr id="5" name="Rak koppling 4">
            <a:extLst>
              <a:ext uri="{FF2B5EF4-FFF2-40B4-BE49-F238E27FC236}">
                <a16:creationId xmlns:a16="http://schemas.microsoft.com/office/drawing/2014/main" id="{A5AE8B0B-613B-4974-B2EA-3E8509EABFD4}"/>
              </a:ext>
            </a:extLst>
          </p:cNvPr>
          <p:cNvCxnSpPr>
            <a:cxnSpLocks/>
          </p:cNvCxnSpPr>
          <p:nvPr/>
        </p:nvCxnSpPr>
        <p:spPr>
          <a:xfrm>
            <a:off x="2181497" y="3875314"/>
            <a:ext cx="2390503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982793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objekt 8">
            <a:extLst>
              <a:ext uri="{FF2B5EF4-FFF2-40B4-BE49-F238E27FC236}">
                <a16:creationId xmlns:a16="http://schemas.microsoft.com/office/drawing/2014/main" id="{853791C9-6D1D-42E7-A6D8-584DB8F5CB7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48872" b="13742"/>
          <a:stretch/>
        </p:blipFill>
        <p:spPr>
          <a:xfrm>
            <a:off x="4449170" y="3228763"/>
            <a:ext cx="3712191" cy="972778"/>
          </a:xfrm>
          <a:prstGeom prst="rect">
            <a:avLst/>
          </a:prstGeom>
        </p:spPr>
      </p:pic>
      <p:pic>
        <p:nvPicPr>
          <p:cNvPr id="13" name="Bildobjekt 12">
            <a:extLst>
              <a:ext uri="{FF2B5EF4-FFF2-40B4-BE49-F238E27FC236}">
                <a16:creationId xmlns:a16="http://schemas.microsoft.com/office/drawing/2014/main" id="{5EFBB6C9-DAF0-418E-BE79-768E035E6EF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3005370"/>
          </a:xfrm>
          <a:prstGeom prst="rect">
            <a:avLst/>
          </a:prstGeom>
        </p:spPr>
      </p:pic>
      <p:pic>
        <p:nvPicPr>
          <p:cNvPr id="17" name="Bildobjekt 16">
            <a:extLst>
              <a:ext uri="{FF2B5EF4-FFF2-40B4-BE49-F238E27FC236}">
                <a16:creationId xmlns:a16="http://schemas.microsoft.com/office/drawing/2014/main" id="{AE5472F2-DD40-4315-B1A9-1E209095A84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" r="236" b="59187"/>
          <a:stretch/>
        </p:blipFill>
        <p:spPr>
          <a:xfrm>
            <a:off x="859808" y="3124931"/>
            <a:ext cx="3712192" cy="1076610"/>
          </a:xfrm>
          <a:prstGeom prst="rect">
            <a:avLst/>
          </a:prstGeom>
        </p:spPr>
      </p:pic>
      <p:cxnSp>
        <p:nvCxnSpPr>
          <p:cNvPr id="3" name="Rak koppling 2">
            <a:extLst>
              <a:ext uri="{FF2B5EF4-FFF2-40B4-BE49-F238E27FC236}">
                <a16:creationId xmlns:a16="http://schemas.microsoft.com/office/drawing/2014/main" id="{AD65E7FA-E326-4D6C-B7A1-D9A3FD05333E}"/>
              </a:ext>
            </a:extLst>
          </p:cNvPr>
          <p:cNvCxnSpPr>
            <a:cxnSpLocks/>
          </p:cNvCxnSpPr>
          <p:nvPr/>
        </p:nvCxnSpPr>
        <p:spPr>
          <a:xfrm>
            <a:off x="975360" y="3722914"/>
            <a:ext cx="2734491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Rak koppling 13">
            <a:extLst>
              <a:ext uri="{FF2B5EF4-FFF2-40B4-BE49-F238E27FC236}">
                <a16:creationId xmlns:a16="http://schemas.microsoft.com/office/drawing/2014/main" id="{8012B7DF-EA86-47FE-88CA-250D7CB51FFC}"/>
              </a:ext>
            </a:extLst>
          </p:cNvPr>
          <p:cNvCxnSpPr>
            <a:cxnSpLocks/>
          </p:cNvCxnSpPr>
          <p:nvPr/>
        </p:nvCxnSpPr>
        <p:spPr>
          <a:xfrm>
            <a:off x="2926080" y="3548743"/>
            <a:ext cx="1345474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Rak koppling 17">
            <a:extLst>
              <a:ext uri="{FF2B5EF4-FFF2-40B4-BE49-F238E27FC236}">
                <a16:creationId xmlns:a16="http://schemas.microsoft.com/office/drawing/2014/main" id="{82ABF4B6-2165-4B06-B0F8-848B8F13AF41}"/>
              </a:ext>
            </a:extLst>
          </p:cNvPr>
          <p:cNvCxnSpPr>
            <a:cxnSpLocks/>
          </p:cNvCxnSpPr>
          <p:nvPr/>
        </p:nvCxnSpPr>
        <p:spPr>
          <a:xfrm>
            <a:off x="5307874" y="3505200"/>
            <a:ext cx="252984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896058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ktangel: diagonala rundade hörn 8">
            <a:extLst>
              <a:ext uri="{FF2B5EF4-FFF2-40B4-BE49-F238E27FC236}">
                <a16:creationId xmlns:a16="http://schemas.microsoft.com/office/drawing/2014/main" id="{C7178FB6-DEE7-4ACD-947E-56A6D96C0C1D}"/>
              </a:ext>
            </a:extLst>
          </p:cNvPr>
          <p:cNvSpPr/>
          <p:nvPr/>
        </p:nvSpPr>
        <p:spPr>
          <a:xfrm>
            <a:off x="3774348" y="4299299"/>
            <a:ext cx="2739932" cy="702135"/>
          </a:xfrm>
          <a:prstGeom prst="round2DiagRect">
            <a:avLst>
              <a:gd name="adj1" fmla="val 0"/>
              <a:gd name="adj2" fmla="val 15556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2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Låg tröskel för att välkomna nya individer</a:t>
            </a:r>
          </a:p>
        </p:txBody>
      </p:sp>
      <p:pic>
        <p:nvPicPr>
          <p:cNvPr id="13" name="Google Shape;224;p39">
            <a:extLst>
              <a:ext uri="{FF2B5EF4-FFF2-40B4-BE49-F238E27FC236}">
                <a16:creationId xmlns:a16="http://schemas.microsoft.com/office/drawing/2014/main" id="{C74C8C92-5DA7-48A5-8D1F-AB5F1F60892B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l="10516" t="6226" r="14663" b="19917"/>
          <a:stretch/>
        </p:blipFill>
        <p:spPr>
          <a:xfrm>
            <a:off x="4411980" y="901337"/>
            <a:ext cx="3291837" cy="1188719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Pratbubbla: nedåtpil 4">
            <a:extLst>
              <a:ext uri="{FF2B5EF4-FFF2-40B4-BE49-F238E27FC236}">
                <a16:creationId xmlns:a16="http://schemas.microsoft.com/office/drawing/2014/main" id="{F72ADC94-D8E9-4F6B-B257-018C6DD9BC24}"/>
              </a:ext>
            </a:extLst>
          </p:cNvPr>
          <p:cNvSpPr/>
          <p:nvPr/>
        </p:nvSpPr>
        <p:spPr>
          <a:xfrm>
            <a:off x="4225831" y="2090056"/>
            <a:ext cx="3899265" cy="1436915"/>
          </a:xfrm>
          <a:prstGeom prst="downArrowCallou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2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Utveckla individer som kan, vill och vågar röra på sig</a:t>
            </a:r>
          </a:p>
        </p:txBody>
      </p:sp>
      <p:sp>
        <p:nvSpPr>
          <p:cNvPr id="6" name="Pratbubbla: högerpil 5">
            <a:extLst>
              <a:ext uri="{FF2B5EF4-FFF2-40B4-BE49-F238E27FC236}">
                <a16:creationId xmlns:a16="http://schemas.microsoft.com/office/drawing/2014/main" id="{7ECD8536-2A38-4742-A5A0-BF5DD6790036}"/>
              </a:ext>
            </a:extLst>
          </p:cNvPr>
          <p:cNvSpPr/>
          <p:nvPr/>
        </p:nvSpPr>
        <p:spPr>
          <a:xfrm>
            <a:off x="680905" y="791948"/>
            <a:ext cx="3432259" cy="3918857"/>
          </a:xfrm>
          <a:prstGeom prst="rightArrowCallout">
            <a:avLst/>
          </a:prstGeom>
          <a:solidFill>
            <a:schemeClr val="accent1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Berika all verksamhet för barn med </a:t>
            </a:r>
          </a:p>
          <a:p>
            <a:pPr algn="ctr"/>
            <a:r>
              <a:rPr lang="sv-SE" sz="2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</a:t>
            </a:r>
            <a:r>
              <a:rPr lang="sv-SE" sz="2400" b="1" dirty="0">
                <a:solidFill>
                  <a:srgbClr val="00B0F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</a:t>
            </a:r>
            <a:r>
              <a:rPr lang="sv-SE" sz="2400" b="1" dirty="0">
                <a:solidFill>
                  <a:schemeClr val="accent4">
                    <a:lumMod val="40000"/>
                    <a:lumOff val="6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y</a:t>
            </a:r>
            <a:r>
              <a:rPr lang="sv-SE" sz="2400" b="1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</a:t>
            </a:r>
            <a:r>
              <a:rPr lang="sv-SE" sz="2400" b="1" dirty="0">
                <a:solidFill>
                  <a:srgbClr val="92D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</a:t>
            </a:r>
            <a:r>
              <a:rPr lang="sv-SE" sz="24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</a:t>
            </a:r>
            <a:r>
              <a:rPr lang="sv-SE" sz="2400" b="1" dirty="0">
                <a:solidFill>
                  <a:schemeClr val="accent3">
                    <a:lumMod val="40000"/>
                    <a:lumOff val="6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</a:t>
            </a:r>
            <a:r>
              <a:rPr lang="sv-SE" sz="2400" b="1" dirty="0">
                <a:solidFill>
                  <a:srgbClr val="FFC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</a:t>
            </a:r>
            <a:r>
              <a:rPr lang="sv-SE" sz="2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v-SE" sz="2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</a:t>
            </a:r>
            <a:r>
              <a:rPr lang="sv-SE" sz="2400" b="1" dirty="0">
                <a:solidFill>
                  <a:srgbClr val="00B0F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</a:t>
            </a:r>
            <a:r>
              <a:rPr lang="sv-SE" sz="2400" b="1" dirty="0">
                <a:solidFill>
                  <a:schemeClr val="accent1">
                    <a:lumMod val="40000"/>
                    <a:lumOff val="6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</a:t>
            </a:r>
            <a:r>
              <a:rPr lang="sv-SE" sz="2400" b="1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</a:t>
            </a:r>
            <a:r>
              <a:rPr lang="sv-SE" sz="2400" b="1" dirty="0">
                <a:solidFill>
                  <a:srgbClr val="92D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</a:t>
            </a:r>
            <a:r>
              <a:rPr lang="sv-SE" sz="24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</a:t>
            </a:r>
            <a:r>
              <a:rPr lang="sv-SE" sz="2400" b="1" dirty="0">
                <a:solidFill>
                  <a:schemeClr val="accent3">
                    <a:lumMod val="40000"/>
                    <a:lumOff val="6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</a:t>
            </a:r>
            <a:r>
              <a:rPr lang="sv-SE" sz="2400" b="1" dirty="0">
                <a:solidFill>
                  <a:srgbClr val="FFC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y</a:t>
            </a:r>
          </a:p>
        </p:txBody>
      </p:sp>
      <p:sp>
        <p:nvSpPr>
          <p:cNvPr id="4" name="Moln 3">
            <a:extLst>
              <a:ext uri="{FF2B5EF4-FFF2-40B4-BE49-F238E27FC236}">
                <a16:creationId xmlns:a16="http://schemas.microsoft.com/office/drawing/2014/main" id="{D0F75924-EB6F-46B5-8598-EA03402D6D3E}"/>
              </a:ext>
            </a:extLst>
          </p:cNvPr>
          <p:cNvSpPr/>
          <p:nvPr/>
        </p:nvSpPr>
        <p:spPr>
          <a:xfrm>
            <a:off x="189415" y="103764"/>
            <a:ext cx="4709156" cy="1705415"/>
          </a:xfrm>
          <a:prstGeom prst="cloud">
            <a:avLst/>
          </a:prstGeom>
          <a:solidFill>
            <a:srgbClr val="00B050"/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2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Vision!</a:t>
            </a:r>
          </a:p>
        </p:txBody>
      </p:sp>
      <p:sp>
        <p:nvSpPr>
          <p:cNvPr id="12" name="Rektangel: diagonala rundade hörn 11">
            <a:extLst>
              <a:ext uri="{FF2B5EF4-FFF2-40B4-BE49-F238E27FC236}">
                <a16:creationId xmlns:a16="http://schemas.microsoft.com/office/drawing/2014/main" id="{96688E90-4949-44EE-BC2A-178AB829C270}"/>
              </a:ext>
            </a:extLst>
          </p:cNvPr>
          <p:cNvSpPr/>
          <p:nvPr/>
        </p:nvSpPr>
        <p:spPr>
          <a:xfrm>
            <a:off x="3628209" y="3597162"/>
            <a:ext cx="2547254" cy="702137"/>
          </a:xfrm>
          <a:prstGeom prst="round2DiagRect">
            <a:avLst>
              <a:gd name="adj1" fmla="val 16667"/>
              <a:gd name="adj2" fmla="val 0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2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Mindre risk för </a:t>
            </a:r>
          </a:p>
          <a:p>
            <a:pPr algn="ctr"/>
            <a:r>
              <a:rPr lang="sv-SE" sz="2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drop-out från idrott</a:t>
            </a:r>
          </a:p>
        </p:txBody>
      </p:sp>
      <p:sp>
        <p:nvSpPr>
          <p:cNvPr id="8" name="Rektangel: diagonala rundade hörn 7">
            <a:extLst>
              <a:ext uri="{FF2B5EF4-FFF2-40B4-BE49-F238E27FC236}">
                <a16:creationId xmlns:a16="http://schemas.microsoft.com/office/drawing/2014/main" id="{307D1064-7832-46B7-8593-A0416B88C505}"/>
              </a:ext>
            </a:extLst>
          </p:cNvPr>
          <p:cNvSpPr/>
          <p:nvPr/>
        </p:nvSpPr>
        <p:spPr>
          <a:xfrm>
            <a:off x="6175463" y="3878040"/>
            <a:ext cx="2547254" cy="702135"/>
          </a:xfrm>
          <a:prstGeom prst="round2DiagRect">
            <a:avLst>
              <a:gd name="adj1" fmla="val 0"/>
              <a:gd name="adj2" fmla="val 15556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2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Ökad möjlighet att delta i andra idrotter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600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A6CD394A-BFD9-46DB-B4BE-A1B9DFE947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1827" y="688967"/>
            <a:ext cx="5974081" cy="572700"/>
          </a:xfrm>
          <a:ln w="38100">
            <a:solidFill>
              <a:schemeClr val="bg1"/>
            </a:solidFill>
          </a:ln>
        </p:spPr>
        <p:txBody>
          <a:bodyPr/>
          <a:lstStyle/>
          <a:p>
            <a:r>
              <a:rPr lang="sv-SE" sz="2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Physical literacy berikade utmaningar…</a:t>
            </a:r>
          </a:p>
        </p:txBody>
      </p:sp>
      <p:sp>
        <p:nvSpPr>
          <p:cNvPr id="5" name="Rektangel: rundade hörn 4">
            <a:extLst>
              <a:ext uri="{FF2B5EF4-FFF2-40B4-BE49-F238E27FC236}">
                <a16:creationId xmlns:a16="http://schemas.microsoft.com/office/drawing/2014/main" id="{D8142843-5F63-417E-97D4-F15CBAB60E86}"/>
              </a:ext>
            </a:extLst>
          </p:cNvPr>
          <p:cNvSpPr/>
          <p:nvPr/>
        </p:nvSpPr>
        <p:spPr>
          <a:xfrm>
            <a:off x="1185452" y="1543178"/>
            <a:ext cx="5290456" cy="496479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v-SE" sz="18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Utvecklar hjärnans förmåga att styra kroppen i rörelse</a:t>
            </a:r>
          </a:p>
        </p:txBody>
      </p:sp>
      <p:sp>
        <p:nvSpPr>
          <p:cNvPr id="6" name="Rektangel: rundade hörn 5">
            <a:extLst>
              <a:ext uri="{FF2B5EF4-FFF2-40B4-BE49-F238E27FC236}">
                <a16:creationId xmlns:a16="http://schemas.microsoft.com/office/drawing/2014/main" id="{96EC457D-E7BE-4BAF-AB79-825D6CB32740}"/>
              </a:ext>
            </a:extLst>
          </p:cNvPr>
          <p:cNvSpPr/>
          <p:nvPr/>
        </p:nvSpPr>
        <p:spPr>
          <a:xfrm>
            <a:off x="1185452" y="2298655"/>
            <a:ext cx="5290457" cy="496479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v-SE" sz="18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Aktiverar hela gruppen samtidigt</a:t>
            </a:r>
          </a:p>
        </p:txBody>
      </p:sp>
      <p:sp>
        <p:nvSpPr>
          <p:cNvPr id="7" name="Rektangel: rundade hörn 6">
            <a:extLst>
              <a:ext uri="{FF2B5EF4-FFF2-40B4-BE49-F238E27FC236}">
                <a16:creationId xmlns:a16="http://schemas.microsoft.com/office/drawing/2014/main" id="{9979769D-BA70-43B6-8867-3DCCFED5EDD4}"/>
              </a:ext>
            </a:extLst>
          </p:cNvPr>
          <p:cNvSpPr/>
          <p:nvPr/>
        </p:nvSpPr>
        <p:spPr>
          <a:xfrm>
            <a:off x="1185451" y="3054132"/>
            <a:ext cx="5290457" cy="496479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v-SE" sz="18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Uppmuntrar kreativt tänkande</a:t>
            </a:r>
          </a:p>
        </p:txBody>
      </p:sp>
      <p:sp>
        <p:nvSpPr>
          <p:cNvPr id="8" name="Rektangel: rundade hörn 7">
            <a:extLst>
              <a:ext uri="{FF2B5EF4-FFF2-40B4-BE49-F238E27FC236}">
                <a16:creationId xmlns:a16="http://schemas.microsoft.com/office/drawing/2014/main" id="{6F09E2A1-D434-49D3-97D1-BA6BBB5D8935}"/>
              </a:ext>
            </a:extLst>
          </p:cNvPr>
          <p:cNvSpPr/>
          <p:nvPr/>
        </p:nvSpPr>
        <p:spPr>
          <a:xfrm>
            <a:off x="1185451" y="3809609"/>
            <a:ext cx="5290457" cy="496479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v-SE" sz="18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Kräver interaktion och samarbete</a:t>
            </a:r>
          </a:p>
        </p:txBody>
      </p:sp>
      <p:sp>
        <p:nvSpPr>
          <p:cNvPr id="11" name="Rektangel: rundade hörn 10">
            <a:extLst>
              <a:ext uri="{FF2B5EF4-FFF2-40B4-BE49-F238E27FC236}">
                <a16:creationId xmlns:a16="http://schemas.microsoft.com/office/drawing/2014/main" id="{985066CF-5A3B-4660-A71A-423206F898CF}"/>
              </a:ext>
            </a:extLst>
          </p:cNvPr>
          <p:cNvSpPr/>
          <p:nvPr/>
        </p:nvSpPr>
        <p:spPr>
          <a:xfrm>
            <a:off x="501828" y="1531921"/>
            <a:ext cx="530137" cy="496479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sv-SE" sz="18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Rektangel: rundade hörn 11">
            <a:extLst>
              <a:ext uri="{FF2B5EF4-FFF2-40B4-BE49-F238E27FC236}">
                <a16:creationId xmlns:a16="http://schemas.microsoft.com/office/drawing/2014/main" id="{4EF54D19-9F47-40B1-9029-26C7B036AE12}"/>
              </a:ext>
            </a:extLst>
          </p:cNvPr>
          <p:cNvSpPr/>
          <p:nvPr/>
        </p:nvSpPr>
        <p:spPr>
          <a:xfrm>
            <a:off x="501827" y="2298654"/>
            <a:ext cx="530137" cy="496479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sv-SE" sz="18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Rektangel: rundade hörn 12">
            <a:extLst>
              <a:ext uri="{FF2B5EF4-FFF2-40B4-BE49-F238E27FC236}">
                <a16:creationId xmlns:a16="http://schemas.microsoft.com/office/drawing/2014/main" id="{A2B5A3E6-B267-4891-84F1-12204EB626FB}"/>
              </a:ext>
            </a:extLst>
          </p:cNvPr>
          <p:cNvSpPr/>
          <p:nvPr/>
        </p:nvSpPr>
        <p:spPr>
          <a:xfrm>
            <a:off x="501827" y="3053762"/>
            <a:ext cx="530137" cy="496479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sv-SE" sz="18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ktangel: rundade hörn 13">
            <a:extLst>
              <a:ext uri="{FF2B5EF4-FFF2-40B4-BE49-F238E27FC236}">
                <a16:creationId xmlns:a16="http://schemas.microsoft.com/office/drawing/2014/main" id="{BBACFA3E-899E-45C1-B773-0AEF6412D217}"/>
              </a:ext>
            </a:extLst>
          </p:cNvPr>
          <p:cNvSpPr/>
          <p:nvPr/>
        </p:nvSpPr>
        <p:spPr>
          <a:xfrm>
            <a:off x="501826" y="3800047"/>
            <a:ext cx="530137" cy="496479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sv-SE" sz="18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textruta 3">
            <a:extLst>
              <a:ext uri="{FF2B5EF4-FFF2-40B4-BE49-F238E27FC236}">
                <a16:creationId xmlns:a16="http://schemas.microsoft.com/office/drawing/2014/main" id="{E6A3AE6F-949D-4AC9-9BBB-659C28E1289A}"/>
              </a:ext>
            </a:extLst>
          </p:cNvPr>
          <p:cNvSpPr txBox="1"/>
          <p:nvPr/>
        </p:nvSpPr>
        <p:spPr>
          <a:xfrm>
            <a:off x="6629394" y="1595494"/>
            <a:ext cx="24296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(Många olika rörelser)</a:t>
            </a:r>
          </a:p>
        </p:txBody>
      </p:sp>
      <p:sp>
        <p:nvSpPr>
          <p:cNvPr id="15" name="textruta 14">
            <a:extLst>
              <a:ext uri="{FF2B5EF4-FFF2-40B4-BE49-F238E27FC236}">
                <a16:creationId xmlns:a16="http://schemas.microsoft.com/office/drawing/2014/main" id="{5DD8582C-80F3-4EC6-8FA7-529C20EB0971}"/>
              </a:ext>
            </a:extLst>
          </p:cNvPr>
          <p:cNvSpPr txBox="1"/>
          <p:nvPr/>
        </p:nvSpPr>
        <p:spPr>
          <a:xfrm>
            <a:off x="6629394" y="2248584"/>
            <a:ext cx="24296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(Åskådareffekten, rädsla för att göra fel)</a:t>
            </a:r>
          </a:p>
        </p:txBody>
      </p:sp>
      <p:sp>
        <p:nvSpPr>
          <p:cNvPr id="16" name="textruta 15">
            <a:extLst>
              <a:ext uri="{FF2B5EF4-FFF2-40B4-BE49-F238E27FC236}">
                <a16:creationId xmlns:a16="http://schemas.microsoft.com/office/drawing/2014/main" id="{72A288B1-B276-4E03-A7DE-F9C5C837D959}"/>
              </a:ext>
            </a:extLst>
          </p:cNvPr>
          <p:cNvSpPr txBox="1"/>
          <p:nvPr/>
        </p:nvSpPr>
        <p:spPr>
          <a:xfrm>
            <a:off x="6629394" y="3064866"/>
            <a:ext cx="24296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(Möjlighet att påverka, svårt att göra fel, kul)</a:t>
            </a:r>
          </a:p>
        </p:txBody>
      </p:sp>
      <p:sp>
        <p:nvSpPr>
          <p:cNvPr id="17" name="textruta 16">
            <a:extLst>
              <a:ext uri="{FF2B5EF4-FFF2-40B4-BE49-F238E27FC236}">
                <a16:creationId xmlns:a16="http://schemas.microsoft.com/office/drawing/2014/main" id="{B68DCD62-D4EA-438E-A26D-52B9DB773706}"/>
              </a:ext>
            </a:extLst>
          </p:cNvPr>
          <p:cNvSpPr txBox="1"/>
          <p:nvPr/>
        </p:nvSpPr>
        <p:spPr>
          <a:xfrm>
            <a:off x="6597828" y="3881149"/>
            <a:ext cx="24296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(Kompisar, gemenskap, social tillhörighet)</a:t>
            </a:r>
          </a:p>
        </p:txBody>
      </p:sp>
    </p:spTree>
    <p:extLst>
      <p:ext uri="{BB962C8B-B14F-4D97-AF65-F5344CB8AC3E}">
        <p14:creationId xmlns:p14="http://schemas.microsoft.com/office/powerpoint/2010/main" val="20980412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5" grpId="0"/>
      <p:bldP spid="16" grpId="0"/>
      <p:bldP spid="17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objekt 4">
            <a:extLst>
              <a:ext uri="{FF2B5EF4-FFF2-40B4-BE49-F238E27FC236}">
                <a16:creationId xmlns:a16="http://schemas.microsoft.com/office/drawing/2014/main" id="{623786D0-08D7-5246-89E1-079DCA7E7E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438" y="485589"/>
            <a:ext cx="3855364" cy="2354160"/>
          </a:xfrm>
          <a:prstGeom prst="rect">
            <a:avLst/>
          </a:prstGeom>
        </p:spPr>
      </p:pic>
      <p:pic>
        <p:nvPicPr>
          <p:cNvPr id="6" name="Bildobjekt 5">
            <a:extLst>
              <a:ext uri="{FF2B5EF4-FFF2-40B4-BE49-F238E27FC236}">
                <a16:creationId xmlns:a16="http://schemas.microsoft.com/office/drawing/2014/main" id="{DD909F36-0E99-874D-9C09-2051F463CCC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6200000">
            <a:off x="-1347940" y="665739"/>
            <a:ext cx="7191683" cy="4495801"/>
          </a:xfrm>
          <a:prstGeom prst="rect">
            <a:avLst/>
          </a:prstGeom>
          <a:solidFill>
            <a:srgbClr val="FF0000"/>
          </a:solidFill>
        </p:spPr>
      </p:pic>
      <p:sp>
        <p:nvSpPr>
          <p:cNvPr id="7" name="textruta 6">
            <a:extLst>
              <a:ext uri="{FF2B5EF4-FFF2-40B4-BE49-F238E27FC236}">
                <a16:creationId xmlns:a16="http://schemas.microsoft.com/office/drawing/2014/main" id="{179E05C1-6B34-437D-A63D-C9BD847F2285}"/>
              </a:ext>
            </a:extLst>
          </p:cNvPr>
          <p:cNvSpPr txBox="1"/>
          <p:nvPr/>
        </p:nvSpPr>
        <p:spPr>
          <a:xfrm>
            <a:off x="1872148" y="2986110"/>
            <a:ext cx="3331448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sv-SE" sz="1500" b="1" dirty="0">
              <a:solidFill>
                <a:schemeClr val="bg1"/>
              </a:solidFill>
            </a:endParaRPr>
          </a:p>
        </p:txBody>
      </p:sp>
      <p:pic>
        <p:nvPicPr>
          <p:cNvPr id="8" name="Bildobjekt 7">
            <a:extLst>
              <a:ext uri="{FF2B5EF4-FFF2-40B4-BE49-F238E27FC236}">
                <a16:creationId xmlns:a16="http://schemas.microsoft.com/office/drawing/2014/main" id="{0101C3BE-A8E3-4E37-86D4-53CAE0D8B64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51340" y="4054447"/>
            <a:ext cx="2800270" cy="734723"/>
          </a:xfrm>
          <a:prstGeom prst="rect">
            <a:avLst/>
          </a:prstGeom>
        </p:spPr>
      </p:pic>
      <p:pic>
        <p:nvPicPr>
          <p:cNvPr id="9" name="Bildobjekt 8">
            <a:extLst>
              <a:ext uri="{FF2B5EF4-FFF2-40B4-BE49-F238E27FC236}">
                <a16:creationId xmlns:a16="http://schemas.microsoft.com/office/drawing/2014/main" id="{FE31DE00-A1DC-4B98-893F-DFFDE57BB4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6200000">
            <a:off x="2477397" y="1470802"/>
            <a:ext cx="9588910" cy="5902011"/>
          </a:xfrm>
          <a:prstGeom prst="rect">
            <a:avLst/>
          </a:prstGeom>
          <a:solidFill>
            <a:srgbClr val="FF0000"/>
          </a:solidFill>
        </p:spPr>
      </p:pic>
      <p:pic>
        <p:nvPicPr>
          <p:cNvPr id="11" name="Bildobjekt 10">
            <a:extLst>
              <a:ext uri="{FF2B5EF4-FFF2-40B4-BE49-F238E27FC236}">
                <a16:creationId xmlns:a16="http://schemas.microsoft.com/office/drawing/2014/main" id="{120608DB-E777-46F8-BC81-A9CA995E99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9356" y="602455"/>
            <a:ext cx="5140485" cy="3138880"/>
          </a:xfrm>
          <a:prstGeom prst="rect">
            <a:avLst/>
          </a:prstGeom>
          <a:solidFill>
            <a:srgbClr val="FF0000"/>
          </a:solidFill>
        </p:spPr>
      </p:pic>
      <p:pic>
        <p:nvPicPr>
          <p:cNvPr id="12" name="Bildobjekt 11">
            <a:extLst>
              <a:ext uri="{FF2B5EF4-FFF2-40B4-BE49-F238E27FC236}">
                <a16:creationId xmlns:a16="http://schemas.microsoft.com/office/drawing/2014/main" id="{6B595D6B-6382-4FB2-9993-D9885B46D90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6798" y="3948583"/>
            <a:ext cx="1275750" cy="1194917"/>
          </a:xfrm>
          <a:prstGeom prst="rect">
            <a:avLst/>
          </a:prstGeom>
        </p:spPr>
      </p:pic>
      <p:pic>
        <p:nvPicPr>
          <p:cNvPr id="3" name="Bildobjekt 2">
            <a:extLst>
              <a:ext uri="{FF2B5EF4-FFF2-40B4-BE49-F238E27FC236}">
                <a16:creationId xmlns:a16="http://schemas.microsoft.com/office/drawing/2014/main" id="{95CF996C-6704-48F8-A021-0E19E2B76AC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35042" y="4421807"/>
            <a:ext cx="1924319" cy="5048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45612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ubrik 6">
            <a:extLst>
              <a:ext uri="{FF2B5EF4-FFF2-40B4-BE49-F238E27FC236}">
                <a16:creationId xmlns:a16="http://schemas.microsoft.com/office/drawing/2014/main" id="{A9C56C60-36C7-4282-A63C-C8E769761A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b="1" dirty="0">
                <a:solidFill>
                  <a:srgbClr val="0070C0"/>
                </a:solidFill>
              </a:rPr>
              <a:t>Uppdraget</a:t>
            </a:r>
            <a:endParaRPr lang="sv-SE" dirty="0"/>
          </a:p>
        </p:txBody>
      </p:sp>
      <p:sp>
        <p:nvSpPr>
          <p:cNvPr id="10" name="Platshållare för innehåll 9">
            <a:extLst>
              <a:ext uri="{FF2B5EF4-FFF2-40B4-BE49-F238E27FC236}">
                <a16:creationId xmlns:a16="http://schemas.microsoft.com/office/drawing/2014/main" id="{68FE782C-43F7-4C95-834B-3D43DF280DF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613560" cy="3263504"/>
          </a:xfrm>
        </p:spPr>
        <p:txBody>
          <a:bodyPr>
            <a:normAutofit fontScale="92500" lnSpcReduction="20000"/>
          </a:bodyPr>
          <a:lstStyle/>
          <a:p>
            <a:r>
              <a:rPr lang="sv-SE" dirty="0"/>
              <a:t>Att genomföra en kraftsamling för mer rörelse och utveckling av rörelseförståelse i anslutning till skoldagen</a:t>
            </a:r>
          </a:p>
          <a:p>
            <a:endParaRPr lang="sv-SE" dirty="0"/>
          </a:p>
          <a:p>
            <a:r>
              <a:rPr lang="sv-SE" dirty="0"/>
              <a:t>Hjälpa skolorna med inspiration och kunskap</a:t>
            </a:r>
          </a:p>
          <a:p>
            <a:endParaRPr lang="sv-SE" dirty="0"/>
          </a:p>
          <a:p>
            <a:r>
              <a:rPr lang="sv-SE" dirty="0"/>
              <a:t>Skapa rörelsenätverk mellan skolor</a:t>
            </a:r>
          </a:p>
          <a:p>
            <a:pPr marL="0" indent="0">
              <a:buNone/>
            </a:pPr>
            <a:endParaRPr lang="sv-SE" dirty="0"/>
          </a:p>
          <a:p>
            <a:r>
              <a:rPr lang="sv-SE" dirty="0"/>
              <a:t>Samverka med elevhälsan</a:t>
            </a:r>
          </a:p>
          <a:p>
            <a:endParaRPr lang="sv-SE" dirty="0"/>
          </a:p>
          <a:p>
            <a:endParaRPr lang="sv-SE" dirty="0"/>
          </a:p>
          <a:p>
            <a:endParaRPr lang="sv-SE" dirty="0"/>
          </a:p>
          <a:p>
            <a:pPr marL="0" indent="0">
              <a:buNone/>
            </a:pPr>
            <a:endParaRPr lang="sv-SE" dirty="0"/>
          </a:p>
        </p:txBody>
      </p:sp>
      <p:pic>
        <p:nvPicPr>
          <p:cNvPr id="11" name="Bildobjekt 10">
            <a:extLst>
              <a:ext uri="{FF2B5EF4-FFF2-40B4-BE49-F238E27FC236}">
                <a16:creationId xmlns:a16="http://schemas.microsoft.com/office/drawing/2014/main" id="{899365E2-85F4-45AB-99B2-E17AED4F20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2904" y="4404675"/>
            <a:ext cx="582893" cy="545960"/>
          </a:xfrm>
          <a:prstGeom prst="rect">
            <a:avLst/>
          </a:prstGeom>
        </p:spPr>
      </p:pic>
      <p:pic>
        <p:nvPicPr>
          <p:cNvPr id="9" name="Platshållare för innehåll 6">
            <a:extLst>
              <a:ext uri="{FF2B5EF4-FFF2-40B4-BE49-F238E27FC236}">
                <a16:creationId xmlns:a16="http://schemas.microsoft.com/office/drawing/2014/main" id="{3C274E25-2273-4F93-BC85-A19AE6D050EF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4440791" y="1509443"/>
            <a:ext cx="4531148" cy="2124615"/>
          </a:xfrm>
          <a:prstGeom prst="rect">
            <a:avLst/>
          </a:prstGeom>
        </p:spPr>
      </p:pic>
      <p:sp>
        <p:nvSpPr>
          <p:cNvPr id="14" name="textruta 13">
            <a:extLst>
              <a:ext uri="{FF2B5EF4-FFF2-40B4-BE49-F238E27FC236}">
                <a16:creationId xmlns:a16="http://schemas.microsoft.com/office/drawing/2014/main" id="{215AF1FD-4256-41FC-9A4C-05FE10F786AE}"/>
              </a:ext>
            </a:extLst>
          </p:cNvPr>
          <p:cNvSpPr txBox="1"/>
          <p:nvPr/>
        </p:nvSpPr>
        <p:spPr>
          <a:xfrm>
            <a:off x="5284319" y="3137881"/>
            <a:ext cx="3886200" cy="553998"/>
          </a:xfrm>
          <a:prstGeom prst="rect">
            <a:avLst/>
          </a:prstGeom>
          <a:solidFill>
            <a:srgbClr val="0066CC"/>
          </a:solidFill>
          <a:scene3d>
            <a:camera prst="isometricOffAxis1Right"/>
            <a:lightRig rig="threePt" dir="t"/>
          </a:scene3d>
        </p:spPr>
        <p:txBody>
          <a:bodyPr wrap="square" rtlCol="0">
            <a:spAutoFit/>
          </a:bodyPr>
          <a:lstStyle/>
          <a:p>
            <a:r>
              <a:rPr lang="sv-SE" sz="1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Rörelseförståelse är lika viktigt som läsförståelse</a:t>
            </a:r>
          </a:p>
        </p:txBody>
      </p:sp>
      <p:pic>
        <p:nvPicPr>
          <p:cNvPr id="3" name="Bildobjekt 2">
            <a:extLst>
              <a:ext uri="{FF2B5EF4-FFF2-40B4-BE49-F238E27FC236}">
                <a16:creationId xmlns:a16="http://schemas.microsoft.com/office/drawing/2014/main" id="{9495BCBF-57FE-4C4A-A273-56FB9442C45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78397" y="4276098"/>
            <a:ext cx="2080832" cy="545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155854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F94E8B60-E9CD-44E0-8F0D-E6C93072BE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0" y="1"/>
            <a:ext cx="9144000" cy="5143500"/>
          </a:xfrm>
          <a:solidFill>
            <a:srgbClr val="FFFF00"/>
          </a:solidFill>
        </p:spPr>
        <p:txBody>
          <a:bodyPr/>
          <a:lstStyle/>
          <a:p>
            <a:endParaRPr lang="sv-SE" sz="2800" dirty="0"/>
          </a:p>
          <a:p>
            <a:endParaRPr lang="sv-SE" sz="2800" dirty="0"/>
          </a:p>
          <a:p>
            <a:pPr marL="114300" indent="0">
              <a:buNone/>
            </a:pPr>
            <a:r>
              <a:rPr lang="sv-SE" sz="3600" b="1" dirty="0">
                <a:latin typeface="Impact" panose="020B0806030902050204" pitchFamily="34" charset="0"/>
              </a:rPr>
              <a:t>EMÅ Projektet</a:t>
            </a:r>
          </a:p>
          <a:p>
            <a:endParaRPr lang="sv-SE" sz="3200" dirty="0">
              <a:latin typeface="Impact" panose="020B0806030902050204" pitchFamily="34" charset="0"/>
            </a:endParaRPr>
          </a:p>
          <a:p>
            <a:r>
              <a:rPr lang="sv-SE" sz="3200" dirty="0" err="1">
                <a:latin typeface="Impact" panose="020B0806030902050204" pitchFamily="34" charset="0"/>
              </a:rPr>
              <a:t>Ersboda</a:t>
            </a:r>
            <a:r>
              <a:rPr lang="sv-SE" sz="3200" dirty="0">
                <a:latin typeface="Impact" panose="020B0806030902050204" pitchFamily="34" charset="0"/>
              </a:rPr>
              <a:t>, Mariehem, Ålidhem</a:t>
            </a:r>
          </a:p>
          <a:p>
            <a:r>
              <a:rPr lang="sv-SE" sz="3200" dirty="0">
                <a:latin typeface="Impact" panose="020B0806030902050204" pitchFamily="34" charset="0"/>
              </a:rPr>
              <a:t>Rörelsesatsningen i skolan</a:t>
            </a:r>
          </a:p>
          <a:p>
            <a:r>
              <a:rPr lang="sv-SE" sz="3200" dirty="0">
                <a:latin typeface="Impact" panose="020B0806030902050204" pitchFamily="34" charset="0"/>
              </a:rPr>
              <a:t>Samverkan Skola – hem – förening – samhället </a:t>
            </a:r>
          </a:p>
        </p:txBody>
      </p:sp>
    </p:spTree>
    <p:extLst>
      <p:ext uri="{BB962C8B-B14F-4D97-AF65-F5344CB8AC3E}">
        <p14:creationId xmlns:p14="http://schemas.microsoft.com/office/powerpoint/2010/main" val="2877965253"/>
      </p:ext>
    </p:extLst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15969</TotalTime>
  <Words>1938</Words>
  <Application>Microsoft Office PowerPoint</Application>
  <PresentationFormat>Bildspel på skärmen (16:9)</PresentationFormat>
  <Paragraphs>272</Paragraphs>
  <Slides>42</Slides>
  <Notes>35</Notes>
  <HiddenSlides>0</HiddenSlides>
  <MMClips>0</MMClips>
  <ScaleCrop>false</ScaleCrop>
  <HeadingPairs>
    <vt:vector size="8" baseType="variant">
      <vt:variant>
        <vt:lpstr>Använt teckensnitt</vt:lpstr>
      </vt:variant>
      <vt:variant>
        <vt:i4>8</vt:i4>
      </vt:variant>
      <vt:variant>
        <vt:lpstr>Tema</vt:lpstr>
      </vt:variant>
      <vt:variant>
        <vt:i4>1</vt:i4>
      </vt:variant>
      <vt:variant>
        <vt:lpstr>Serverprogram för OLE-inbäddning</vt:lpstr>
      </vt:variant>
      <vt:variant>
        <vt:i4>1</vt:i4>
      </vt:variant>
      <vt:variant>
        <vt:lpstr>Bildrubriker</vt:lpstr>
      </vt:variant>
      <vt:variant>
        <vt:i4>42</vt:i4>
      </vt:variant>
    </vt:vector>
  </HeadingPairs>
  <TitlesOfParts>
    <vt:vector size="52" baseType="lpstr">
      <vt:lpstr>Microsoft JhengHei UI</vt:lpstr>
      <vt:lpstr>Arial</vt:lpstr>
      <vt:lpstr>Calibri</vt:lpstr>
      <vt:lpstr>Comfortaa</vt:lpstr>
      <vt:lpstr>Gill Sans Ultra Bold</vt:lpstr>
      <vt:lpstr>Impact</vt:lpstr>
      <vt:lpstr>Memphis Medium</vt:lpstr>
      <vt:lpstr>Wingdings</vt:lpstr>
      <vt:lpstr>Simple Light</vt:lpstr>
      <vt:lpstr>Corel PHOTO-PAINT 7.0 Image</vt:lpstr>
      <vt:lpstr>RÖRELSERIKEDOM</vt:lpstr>
      <vt:lpstr>PowerPoint-presentation</vt:lpstr>
      <vt:lpstr>UTMANING:  VÄRDESÄTTA RÖRELSE</vt:lpstr>
      <vt:lpstr>SAMHÄLLET</vt:lpstr>
      <vt:lpstr>PowerPoint-presentation</vt:lpstr>
      <vt:lpstr>Konditionsstatus i Sverige år 1995 - 2017</vt:lpstr>
      <vt:lpstr>PowerPoint-presentation</vt:lpstr>
      <vt:lpstr>PowerPoint-presentation</vt:lpstr>
      <vt:lpstr>PowerPoint-presentation</vt:lpstr>
      <vt:lpstr>Varje år dör fler människor av fetmarelaterade sjukdomar än av svält</vt:lpstr>
      <vt:lpstr>PowerPoint-presentation</vt:lpstr>
      <vt:lpstr>UTMANING:  MINIMERA DROP-OUT</vt:lpstr>
      <vt:lpstr>PowerPoint-presentation</vt:lpstr>
      <vt:lpstr>Fri och riskfylld lek</vt:lpstr>
      <vt:lpstr>KUL OCH KOMPISAR</vt:lpstr>
      <vt:lpstr>PowerPoint-presentation</vt:lpstr>
      <vt:lpstr>UTMANING:  AKTIVERA TJEJER</vt:lpstr>
      <vt:lpstr>PowerPoint-presentation</vt:lpstr>
      <vt:lpstr>Confidence in activity</vt:lpstr>
      <vt:lpstr>Jämförelse av rörelseförmåga mellan tjejer och killar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- Hur viktig är förmågan att kunna</vt:lpstr>
      <vt:lpstr>PowerPoint-presentation</vt:lpstr>
      <vt:lpstr>PowerPoint-presentation</vt:lpstr>
      <vt:lpstr>PowerPoint-presentation</vt:lpstr>
      <vt:lpstr>PowerPoint-presentation</vt:lpstr>
      <vt:lpstr>Världshälsoorganisationen WHO</vt:lpstr>
      <vt:lpstr>PowerPoint-presentation</vt:lpstr>
      <vt:lpstr>PowerPoint-presentation</vt:lpstr>
      <vt:lpstr>Physical literacy berikade utmaningar…</vt:lpstr>
      <vt:lpstr>PowerPoint-presentation</vt:lpstr>
      <vt:lpstr>Uppdraget</vt:lpstr>
      <vt:lpstr>PowerPoint-presentation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PL INTRO</dc:title>
  <dc:creator>Grim Jernudd</dc:creator>
  <cp:lastModifiedBy>Peter</cp:lastModifiedBy>
  <cp:revision>202</cp:revision>
  <dcterms:modified xsi:type="dcterms:W3CDTF">2019-03-22T08:09:19Z</dcterms:modified>
</cp:coreProperties>
</file>