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301" r:id="rId3"/>
    <p:sldId id="258" r:id="rId4"/>
    <p:sldId id="277" r:id="rId5"/>
    <p:sldId id="278" r:id="rId6"/>
    <p:sldId id="269" r:id="rId7"/>
    <p:sldId id="298" r:id="rId8"/>
    <p:sldId id="287" r:id="rId9"/>
    <p:sldId id="303" r:id="rId10"/>
    <p:sldId id="288" r:id="rId11"/>
    <p:sldId id="289" r:id="rId12"/>
    <p:sldId id="290" r:id="rId13"/>
    <p:sldId id="304" r:id="rId14"/>
    <p:sldId id="306" r:id="rId15"/>
    <p:sldId id="309" r:id="rId16"/>
    <p:sldId id="291" r:id="rId17"/>
    <p:sldId id="292" r:id="rId18"/>
    <p:sldId id="293" r:id="rId19"/>
    <p:sldId id="295" r:id="rId20"/>
    <p:sldId id="296" r:id="rId21"/>
    <p:sldId id="294" r:id="rId22"/>
    <p:sldId id="274" r:id="rId23"/>
    <p:sldId id="279" r:id="rId24"/>
    <p:sldId id="280" r:id="rId25"/>
    <p:sldId id="307" r:id="rId26"/>
    <p:sldId id="310" r:id="rId27"/>
    <p:sldId id="281" r:id="rId28"/>
    <p:sldId id="282" r:id="rId29"/>
    <p:sldId id="283" r:id="rId30"/>
    <p:sldId id="284" r:id="rId31"/>
    <p:sldId id="285" r:id="rId32"/>
    <p:sldId id="286" r:id="rId33"/>
    <p:sldId id="300" r:id="rId34"/>
    <p:sldId id="299" r:id="rId35"/>
    <p:sldId id="276" r:id="rId36"/>
    <p:sldId id="271" r:id="rId37"/>
    <p:sldId id="273" r:id="rId38"/>
    <p:sldId id="272" r:id="rId39"/>
    <p:sldId id="302" r:id="rId4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sv-SE" smtClean="0"/>
              <a:t>Klicka här för att ändra format</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0D8BEB61-F3E2-4251-952C-29DC9003B9C1}" type="datetimeFigureOut">
              <a:rPr lang="sv-SE" smtClean="0"/>
              <a:t>2024-03-06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0966EE65-C121-4FCB-BDE1-DA5AE4338746}" type="slidenum">
              <a:rPr lang="sv-SE" smtClean="0"/>
              <a:t>‹#›</a:t>
            </a:fld>
            <a:endParaRPr lang="sv-SE"/>
          </a:p>
        </p:txBody>
      </p:sp>
    </p:spTree>
    <p:extLst>
      <p:ext uri="{BB962C8B-B14F-4D97-AF65-F5344CB8AC3E}">
        <p14:creationId xmlns:p14="http://schemas.microsoft.com/office/powerpoint/2010/main" val="75943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0D8BEB61-F3E2-4251-952C-29DC9003B9C1}" type="datetimeFigureOut">
              <a:rPr lang="sv-SE" smtClean="0"/>
              <a:t>2024-03-06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360263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sv-SE" smtClean="0"/>
              <a:t>Klicka här för att ändra format</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a:xfrm>
            <a:off x="8593667" y="6272784"/>
            <a:ext cx="2644309" cy="365125"/>
          </a:xfrm>
        </p:spPr>
        <p:txBody>
          <a:bodyPr/>
          <a:lstStyle/>
          <a:p>
            <a:fld id="{0D8BEB61-F3E2-4251-952C-29DC9003B9C1}" type="datetimeFigureOut">
              <a:rPr lang="sv-SE" smtClean="0"/>
              <a:t>2024-03-06</a:t>
            </a:fld>
            <a:endParaRPr lang="sv-SE"/>
          </a:p>
        </p:txBody>
      </p:sp>
      <p:sp>
        <p:nvSpPr>
          <p:cNvPr id="5" name="Footer Placeholder 4"/>
          <p:cNvSpPr>
            <a:spLocks noGrp="1"/>
          </p:cNvSpPr>
          <p:nvPr>
            <p:ph type="ftr" sz="quarter" idx="11"/>
          </p:nvPr>
        </p:nvSpPr>
        <p:spPr>
          <a:xfrm>
            <a:off x="2182708" y="6272784"/>
            <a:ext cx="6327648" cy="365125"/>
          </a:xfrm>
        </p:spPr>
        <p:txBody>
          <a:bodyPr/>
          <a:lstStyle/>
          <a:p>
            <a:endParaRPr lang="sv-SE"/>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0966EE65-C121-4FCB-BDE1-DA5AE4338746}" type="slidenum">
              <a:rPr lang="sv-SE" smtClean="0"/>
              <a:t>‹#›</a:t>
            </a:fld>
            <a:endParaRPr lang="sv-SE"/>
          </a:p>
        </p:txBody>
      </p:sp>
    </p:spTree>
    <p:extLst>
      <p:ext uri="{BB962C8B-B14F-4D97-AF65-F5344CB8AC3E}">
        <p14:creationId xmlns:p14="http://schemas.microsoft.com/office/powerpoint/2010/main" val="1411079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0D8BEB61-F3E2-4251-952C-29DC9003B9C1}" type="datetimeFigureOut">
              <a:rPr lang="sv-SE" smtClean="0"/>
              <a:t>2024-03-06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3372178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0D8BEB61-F3E2-4251-952C-29DC9003B9C1}" type="datetimeFigureOut">
              <a:rPr lang="sv-SE" smtClean="0"/>
              <a:t>2024-03-06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1057529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0D8BEB61-F3E2-4251-952C-29DC9003B9C1}" type="datetimeFigureOut">
              <a:rPr lang="sv-SE" smtClean="0"/>
              <a:t>2024-03-06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533886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EB61-F3E2-4251-952C-29DC9003B9C1}" type="datetimeFigureOut">
              <a:rPr lang="sv-SE" smtClean="0"/>
              <a:t>2024-03-06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2933517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ehåll med bildtext">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sv-SE" smtClean="0"/>
              <a:t>Klicka här för att ändra format</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0D8BEB61-F3E2-4251-952C-29DC9003B9C1}" type="datetimeFigureOut">
              <a:rPr lang="sv-SE" smtClean="0"/>
              <a:t>2024-03-06</a:t>
            </a:fld>
            <a:endParaRPr lang="sv-SE"/>
          </a:p>
        </p:txBody>
      </p:sp>
      <p:sp>
        <p:nvSpPr>
          <p:cNvPr id="6" name="Footer Placeholder 5"/>
          <p:cNvSpPr>
            <a:spLocks noGrp="1"/>
          </p:cNvSpPr>
          <p:nvPr>
            <p:ph type="ftr" sz="quarter" idx="11"/>
          </p:nvPr>
        </p:nvSpPr>
        <p:spPr/>
        <p:txBody>
          <a:bodyPr/>
          <a:lstStyle/>
          <a:p>
            <a:endParaRPr lang="sv-SE"/>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1019561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0D8BEB61-F3E2-4251-952C-29DC9003B9C1}" type="datetimeFigureOut">
              <a:rPr lang="sv-SE" smtClean="0"/>
              <a:t>2024-03-06</a:t>
            </a:fld>
            <a:endParaRPr lang="sv-SE"/>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3123008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0D8BEB61-F3E2-4251-952C-29DC9003B9C1}" type="datetimeFigureOut">
              <a:rPr lang="sv-SE" smtClean="0"/>
              <a:t>2024-03-06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3396071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0D8BEB61-F3E2-4251-952C-29DC9003B9C1}" type="datetimeFigureOut">
              <a:rPr lang="sv-SE" smtClean="0"/>
              <a:t>2024-03-06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0966EE65-C121-4FCB-BDE1-DA5AE4338746}" type="slidenum">
              <a:rPr lang="sv-SE" smtClean="0"/>
              <a:t>‹#›</a:t>
            </a:fld>
            <a:endParaRPr lang="sv-SE"/>
          </a:p>
        </p:txBody>
      </p:sp>
    </p:spTree>
    <p:extLst>
      <p:ext uri="{BB962C8B-B14F-4D97-AF65-F5344CB8AC3E}">
        <p14:creationId xmlns:p14="http://schemas.microsoft.com/office/powerpoint/2010/main" val="1983114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D8BEB61-F3E2-4251-952C-29DC9003B9C1}" type="datetimeFigureOut">
              <a:rPr lang="sv-SE" smtClean="0"/>
              <a:t>2024-03-06</a:t>
            </a:fld>
            <a:endParaRPr lang="sv-SE"/>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sv-SE"/>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0966EE65-C121-4FCB-BDE1-DA5AE4338746}" type="slidenum">
              <a:rPr lang="sv-SE" smtClean="0"/>
              <a:t>‹#›</a:t>
            </a:fld>
            <a:endParaRPr lang="sv-SE"/>
          </a:p>
        </p:txBody>
      </p:sp>
    </p:spTree>
    <p:extLst>
      <p:ext uri="{BB962C8B-B14F-4D97-AF65-F5344CB8AC3E}">
        <p14:creationId xmlns:p14="http://schemas.microsoft.com/office/powerpoint/2010/main" val="218119113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800"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3.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ais.nu/nyheter/?ID=59269&amp;NID=865475"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Verksamhetsber&#228;ttelse%202023.pdf"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Verksamhetsber&#228;ttelse%202023.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utbildning.sisuforlag.se/LemonwhaleVideoDisplay/?id=43cfaa4b-b554-43ad-89e2-764a290a5b25#video-dialo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051560" y="1469169"/>
            <a:ext cx="9966960" cy="3035808"/>
          </a:xfrm>
        </p:spPr>
        <p:txBody>
          <a:bodyPr/>
          <a:lstStyle/>
          <a:p>
            <a:r>
              <a:rPr lang="sv-SE" dirty="0" smtClean="0"/>
              <a:t>NAIS årsmöte</a:t>
            </a:r>
            <a:endParaRPr lang="sv-SE" dirty="0"/>
          </a:p>
        </p:txBody>
      </p:sp>
      <p:sp>
        <p:nvSpPr>
          <p:cNvPr id="3" name="Underrubrik 2"/>
          <p:cNvSpPr>
            <a:spLocks noGrp="1"/>
          </p:cNvSpPr>
          <p:nvPr>
            <p:ph type="subTitle" idx="1"/>
          </p:nvPr>
        </p:nvSpPr>
        <p:spPr/>
        <p:txBody>
          <a:bodyPr/>
          <a:lstStyle/>
          <a:p>
            <a:r>
              <a:rPr lang="sv-SE" dirty="0"/>
              <a:t>6</a:t>
            </a:r>
            <a:r>
              <a:rPr lang="sv-SE" dirty="0" smtClean="0"/>
              <a:t> mars 2024</a:t>
            </a:r>
            <a:endParaRPr lang="sv-SE" dirty="0"/>
          </a:p>
        </p:txBody>
      </p:sp>
      <p:pic>
        <p:nvPicPr>
          <p:cNvPr id="4" name="Bildobjekt 3">
            <a:hlinkClick r:id="rId2" action="ppaction://hlinksldjump"/>
          </p:cNvPr>
          <p:cNvPicPr>
            <a:picLocks noChangeAspect="1"/>
          </p:cNvPicPr>
          <p:nvPr/>
        </p:nvPicPr>
        <p:blipFill>
          <a:blip r:embed="rId3"/>
          <a:stretch>
            <a:fillRect/>
          </a:stretch>
        </p:blipFill>
        <p:spPr>
          <a:xfrm>
            <a:off x="10592635" y="123229"/>
            <a:ext cx="1460274" cy="1077499"/>
          </a:xfrm>
          <a:prstGeom prst="rect">
            <a:avLst/>
          </a:prstGeom>
        </p:spPr>
      </p:pic>
    </p:spTree>
    <p:extLst>
      <p:ext uri="{BB962C8B-B14F-4D97-AF65-F5344CB8AC3E}">
        <p14:creationId xmlns:p14="http://schemas.microsoft.com/office/powerpoint/2010/main" val="1188213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51376" y="142887"/>
            <a:ext cx="10069206" cy="1168677"/>
          </a:xfrm>
        </p:spPr>
        <p:txBody>
          <a:bodyPr/>
          <a:lstStyle/>
          <a:p>
            <a:pPr algn="ctr"/>
            <a:r>
              <a:rPr lang="sv-SE" dirty="0" smtClean="0"/>
              <a:t>Föreningens regler !!! </a:t>
            </a:r>
            <a:endParaRPr lang="sv-SE" dirty="0"/>
          </a:p>
        </p:txBody>
      </p:sp>
      <p:pic>
        <p:nvPicPr>
          <p:cNvPr id="4" name="Platshållare för innehåll 3"/>
          <p:cNvPicPr>
            <a:picLocks noGrp="1" noChangeAspect="1"/>
          </p:cNvPicPr>
          <p:nvPr>
            <p:ph idx="1"/>
          </p:nvPr>
        </p:nvPicPr>
        <p:blipFill>
          <a:blip r:embed="rId2"/>
          <a:stretch>
            <a:fillRect/>
          </a:stretch>
        </p:blipFill>
        <p:spPr>
          <a:xfrm>
            <a:off x="1607129" y="1311564"/>
            <a:ext cx="8942686" cy="5292436"/>
          </a:xfrm>
          <a:prstGeom prst="rect">
            <a:avLst/>
          </a:prstGeom>
        </p:spPr>
      </p:pic>
    </p:spTree>
    <p:extLst>
      <p:ext uri="{BB962C8B-B14F-4D97-AF65-F5344CB8AC3E}">
        <p14:creationId xmlns:p14="http://schemas.microsoft.com/office/powerpoint/2010/main" val="3857311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lvl="0"/>
            <a:r>
              <a:rPr lang="sv-SE" dirty="0"/>
              <a:t>Fastställande av röstlängd för mötet</a:t>
            </a:r>
          </a:p>
        </p:txBody>
      </p:sp>
      <p:sp>
        <p:nvSpPr>
          <p:cNvPr id="3" name="Platshållare för innehåll 2"/>
          <p:cNvSpPr>
            <a:spLocks noGrp="1"/>
          </p:cNvSpPr>
          <p:nvPr>
            <p:ph idx="1"/>
          </p:nvPr>
        </p:nvSpPr>
        <p:spPr/>
        <p:txBody>
          <a:bodyPr/>
          <a:lstStyle/>
          <a:p>
            <a:r>
              <a:rPr lang="sv-SE" b="1" dirty="0"/>
              <a:t>7 § Rösträtt samt yttrande- och förslagsrätt på årsmötet</a:t>
            </a:r>
            <a:r>
              <a:rPr lang="sv-SE" dirty="0"/>
              <a:t/>
            </a:r>
            <a:br>
              <a:rPr lang="sv-SE" dirty="0"/>
            </a:br>
            <a:r>
              <a:rPr lang="sv-SE" dirty="0"/>
              <a:t>Medlem som har betalat förfallna medlemsavgifter och under mötes året fyller lägst 16 år har rösträtt på </a:t>
            </a:r>
            <a:br>
              <a:rPr lang="sv-SE" dirty="0"/>
            </a:br>
            <a:r>
              <a:rPr lang="sv-SE" dirty="0"/>
              <a:t>möte.</a:t>
            </a:r>
          </a:p>
          <a:p>
            <a:r>
              <a:rPr lang="sv-SE" dirty="0"/>
              <a:t> </a:t>
            </a:r>
            <a:r>
              <a:rPr lang="sv-SE" dirty="0" smtClean="0"/>
              <a:t>Rösträtten </a:t>
            </a:r>
            <a:r>
              <a:rPr lang="sv-SE" dirty="0"/>
              <a:t>är personlig och får inte utövas genom ombud.</a:t>
            </a:r>
            <a:br>
              <a:rPr lang="sv-SE" dirty="0"/>
            </a:br>
            <a:r>
              <a:rPr lang="sv-SE" dirty="0"/>
              <a:t>Medlem som inte har rösträtt har yttrande- och förslagsrätt på mötet.</a:t>
            </a:r>
          </a:p>
          <a:p>
            <a:endParaRPr lang="sv-SE" dirty="0" smtClean="0"/>
          </a:p>
        </p:txBody>
      </p:sp>
      <p:pic>
        <p:nvPicPr>
          <p:cNvPr id="8" name="Bildobjekt 7">
            <a:hlinkClick r:id="rId2" action="ppaction://hlinksldjump"/>
          </p:cNvPr>
          <p:cNvPicPr>
            <a:picLocks noChangeAspect="1"/>
          </p:cNvPicPr>
          <p:nvPr/>
        </p:nvPicPr>
        <p:blipFill>
          <a:blip r:embed="rId3"/>
          <a:stretch>
            <a:fillRect/>
          </a:stretch>
        </p:blipFill>
        <p:spPr>
          <a:xfrm>
            <a:off x="10621818" y="267854"/>
            <a:ext cx="1292545" cy="953735"/>
          </a:xfrm>
          <a:prstGeom prst="rect">
            <a:avLst/>
          </a:prstGeom>
        </p:spPr>
      </p:pic>
    </p:spTree>
    <p:extLst>
      <p:ext uri="{BB962C8B-B14F-4D97-AF65-F5344CB8AC3E}">
        <p14:creationId xmlns:p14="http://schemas.microsoft.com/office/powerpoint/2010/main" val="3352021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6"/>
            <a:ext cx="10058400" cy="1612023"/>
          </a:xfrm>
        </p:spPr>
        <p:txBody>
          <a:bodyPr>
            <a:normAutofit/>
          </a:bodyPr>
          <a:lstStyle/>
          <a:p>
            <a:r>
              <a:rPr lang="sv-SE" b="1" dirty="0" smtClean="0"/>
              <a:t>Val för årsmötet</a:t>
            </a:r>
            <a:endParaRPr lang="sv-SE" dirty="0"/>
          </a:p>
        </p:txBody>
      </p:sp>
      <p:sp>
        <p:nvSpPr>
          <p:cNvPr id="3" name="Platshållare för innehåll 2"/>
          <p:cNvSpPr>
            <a:spLocks noGrp="1"/>
          </p:cNvSpPr>
          <p:nvPr>
            <p:ph idx="1"/>
          </p:nvPr>
        </p:nvSpPr>
        <p:spPr>
          <a:xfrm>
            <a:off x="1180684" y="2087418"/>
            <a:ext cx="10438660" cy="2576946"/>
          </a:xfrm>
        </p:spPr>
        <p:txBody>
          <a:bodyPr>
            <a:normAutofit/>
          </a:bodyPr>
          <a:lstStyle/>
          <a:p>
            <a:pPr lvl="0"/>
            <a:r>
              <a:rPr lang="sv-SE" dirty="0"/>
              <a:t>Val av ordförande och sekreterare för mötet</a:t>
            </a:r>
          </a:p>
          <a:p>
            <a:pPr lvl="0"/>
            <a:r>
              <a:rPr lang="sv-SE" dirty="0"/>
              <a:t>Val av protokolljusterare och rösträknare</a:t>
            </a:r>
          </a:p>
        </p:txBody>
      </p:sp>
      <p:pic>
        <p:nvPicPr>
          <p:cNvPr id="5" name="Bildobjekt 4">
            <a:hlinkClick r:id="rId2" action="ppaction://hlinkfile"/>
          </p:cNvPr>
          <p:cNvPicPr>
            <a:picLocks noChangeAspect="1"/>
          </p:cNvPicPr>
          <p:nvPr/>
        </p:nvPicPr>
        <p:blipFill>
          <a:blip r:embed="rId3"/>
          <a:stretch>
            <a:fillRect/>
          </a:stretch>
        </p:blipFill>
        <p:spPr>
          <a:xfrm>
            <a:off x="10645857" y="241145"/>
            <a:ext cx="1186453" cy="875453"/>
          </a:xfrm>
          <a:prstGeom prst="rect">
            <a:avLst/>
          </a:prstGeom>
        </p:spPr>
      </p:pic>
    </p:spTree>
    <p:extLst>
      <p:ext uri="{BB962C8B-B14F-4D97-AF65-F5344CB8AC3E}">
        <p14:creationId xmlns:p14="http://schemas.microsoft.com/office/powerpoint/2010/main" val="3615826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68997"/>
            <a:ext cx="10058400" cy="928530"/>
          </a:xfrm>
        </p:spPr>
        <p:txBody>
          <a:bodyPr>
            <a:normAutofit/>
          </a:bodyPr>
          <a:lstStyle/>
          <a:p>
            <a:r>
              <a:rPr lang="sv-SE" b="1" dirty="0" smtClean="0"/>
              <a:t>Utlysning av årsmötet</a:t>
            </a:r>
            <a:endParaRPr lang="sv-SE" dirty="0"/>
          </a:p>
        </p:txBody>
      </p:sp>
      <p:sp>
        <p:nvSpPr>
          <p:cNvPr id="3" name="Platshållare för innehåll 2"/>
          <p:cNvSpPr>
            <a:spLocks noGrp="1"/>
          </p:cNvSpPr>
          <p:nvPr>
            <p:ph idx="1"/>
          </p:nvPr>
        </p:nvSpPr>
        <p:spPr>
          <a:xfrm>
            <a:off x="267855" y="1271841"/>
            <a:ext cx="5385534" cy="4076013"/>
          </a:xfrm>
        </p:spPr>
        <p:txBody>
          <a:bodyPr>
            <a:normAutofit lnSpcReduction="10000"/>
          </a:bodyPr>
          <a:lstStyle/>
          <a:p>
            <a:r>
              <a:rPr lang="sv-SE" dirty="0" smtClean="0"/>
              <a:t>Fråga </a:t>
            </a:r>
            <a:r>
              <a:rPr lang="sv-SE" dirty="0"/>
              <a:t>om mötet har utlysts på rätt </a:t>
            </a:r>
            <a:r>
              <a:rPr lang="sv-SE" dirty="0" smtClean="0"/>
              <a:t>sätt</a:t>
            </a:r>
          </a:p>
          <a:p>
            <a:endParaRPr lang="sv-SE" dirty="0"/>
          </a:p>
          <a:p>
            <a:r>
              <a:rPr lang="sv-SE" dirty="0" smtClean="0"/>
              <a:t>Inbjudan till årsmötet gick ut på hemsidan och via mejl till alla medlemmar den 12 februari.  </a:t>
            </a:r>
          </a:p>
          <a:p>
            <a:r>
              <a:rPr lang="sv-SE" dirty="0" smtClean="0"/>
              <a:t>Stadgarna säger:</a:t>
            </a:r>
            <a:br>
              <a:rPr lang="sv-SE" dirty="0" smtClean="0"/>
            </a:br>
            <a:r>
              <a:rPr lang="sv-SE" b="1" dirty="0" smtClean="0"/>
              <a:t>Kallelse </a:t>
            </a:r>
            <a:r>
              <a:rPr lang="sv-SE" b="1" dirty="0"/>
              <a:t>till årsmötet skall av styrelsen senast tre veckor före mötet tillställas medlemmarna, eller </a:t>
            </a:r>
            <a:br>
              <a:rPr lang="sv-SE" b="1" dirty="0"/>
            </a:br>
            <a:r>
              <a:rPr lang="sv-SE" b="1" dirty="0"/>
              <a:t>kungöras i ortspressen. Vidare skall kallelse jämte förslag till föredragningslista anslås i klubblokal eller </a:t>
            </a:r>
            <a:r>
              <a:rPr lang="sv-SE" b="1" dirty="0" smtClean="0"/>
              <a:t>på </a:t>
            </a:r>
            <a:r>
              <a:rPr lang="sv-SE" b="1" dirty="0"/>
              <a:t>annan lämplig plats. </a:t>
            </a:r>
          </a:p>
          <a:p>
            <a:pPr lvl="0"/>
            <a:endParaRPr lang="sv-SE" dirty="0"/>
          </a:p>
        </p:txBody>
      </p:sp>
      <p:pic>
        <p:nvPicPr>
          <p:cNvPr id="5" name="Bildobjekt 4">
            <a:hlinkClick r:id="rId2"/>
          </p:cNvPr>
          <p:cNvPicPr>
            <a:picLocks noChangeAspect="1"/>
          </p:cNvPicPr>
          <p:nvPr/>
        </p:nvPicPr>
        <p:blipFill>
          <a:blip r:embed="rId3"/>
          <a:stretch>
            <a:fillRect/>
          </a:stretch>
        </p:blipFill>
        <p:spPr>
          <a:xfrm>
            <a:off x="10889674" y="66656"/>
            <a:ext cx="1186453" cy="875453"/>
          </a:xfrm>
          <a:prstGeom prst="rect">
            <a:avLst/>
          </a:prstGeom>
        </p:spPr>
      </p:pic>
      <p:pic>
        <p:nvPicPr>
          <p:cNvPr id="6" name="Bildobjekt 5"/>
          <p:cNvPicPr>
            <a:picLocks noChangeAspect="1"/>
          </p:cNvPicPr>
          <p:nvPr/>
        </p:nvPicPr>
        <p:blipFill>
          <a:blip r:embed="rId4"/>
          <a:stretch>
            <a:fillRect/>
          </a:stretch>
        </p:blipFill>
        <p:spPr>
          <a:xfrm>
            <a:off x="5690341" y="866644"/>
            <a:ext cx="5162381" cy="5730456"/>
          </a:xfrm>
          <a:prstGeom prst="rect">
            <a:avLst/>
          </a:prstGeom>
        </p:spPr>
      </p:pic>
    </p:spTree>
    <p:extLst>
      <p:ext uri="{BB962C8B-B14F-4D97-AF65-F5344CB8AC3E}">
        <p14:creationId xmlns:p14="http://schemas.microsoft.com/office/powerpoint/2010/main" val="3584233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7"/>
            <a:ext cx="10058400" cy="942386"/>
          </a:xfrm>
        </p:spPr>
        <p:txBody>
          <a:bodyPr>
            <a:normAutofit/>
          </a:bodyPr>
          <a:lstStyle/>
          <a:p>
            <a:r>
              <a:rPr lang="sv-SE" b="1" dirty="0" smtClean="0"/>
              <a:t>Föredragningslista</a:t>
            </a:r>
            <a:endParaRPr lang="sv-SE" dirty="0"/>
          </a:p>
        </p:txBody>
      </p:sp>
      <p:sp>
        <p:nvSpPr>
          <p:cNvPr id="3" name="Platshållare för innehåll 2"/>
          <p:cNvSpPr>
            <a:spLocks noGrp="1"/>
          </p:cNvSpPr>
          <p:nvPr>
            <p:ph idx="1"/>
          </p:nvPr>
        </p:nvSpPr>
        <p:spPr>
          <a:xfrm>
            <a:off x="858982" y="1200727"/>
            <a:ext cx="5255491" cy="4971473"/>
          </a:xfrm>
        </p:spPr>
        <p:txBody>
          <a:bodyPr>
            <a:normAutofit fontScale="92500" lnSpcReduction="10000"/>
          </a:bodyPr>
          <a:lstStyle/>
          <a:p>
            <a:pPr lvl="0"/>
            <a:r>
              <a:rPr lang="sv-SE" sz="1700" dirty="0" smtClean="0"/>
              <a:t>Fastställande </a:t>
            </a:r>
            <a:r>
              <a:rPr lang="sv-SE" sz="1700" dirty="0"/>
              <a:t>av röstlängd för mötet</a:t>
            </a:r>
          </a:p>
          <a:p>
            <a:pPr lvl="0"/>
            <a:r>
              <a:rPr lang="sv-SE" sz="1700" dirty="0"/>
              <a:t>Val av ordförande och sekreterare för mötet</a:t>
            </a:r>
          </a:p>
          <a:p>
            <a:pPr lvl="0"/>
            <a:r>
              <a:rPr lang="sv-SE" sz="1700" dirty="0"/>
              <a:t>Val av protokolljusterare och rösträknare</a:t>
            </a:r>
          </a:p>
          <a:p>
            <a:pPr lvl="0"/>
            <a:r>
              <a:rPr lang="sv-SE" sz="1700" dirty="0"/>
              <a:t>Fråga om mötet har utlysts på rätt sätt</a:t>
            </a:r>
          </a:p>
          <a:p>
            <a:pPr lvl="0"/>
            <a:r>
              <a:rPr lang="sv-SE" sz="2200" b="1" dirty="0"/>
              <a:t>Fastställande av föredragningslista</a:t>
            </a:r>
          </a:p>
          <a:p>
            <a:pPr lvl="0"/>
            <a:r>
              <a:rPr lang="sv-SE" sz="1700" dirty="0" smtClean="0"/>
              <a:t>Styrelsens </a:t>
            </a:r>
            <a:r>
              <a:rPr lang="sv-SE" sz="1700" dirty="0"/>
              <a:t>verksamhetsberättelse för det senaste verksamhetsåret</a:t>
            </a:r>
          </a:p>
          <a:p>
            <a:pPr lvl="0"/>
            <a:r>
              <a:rPr lang="sv-SE" sz="1700" dirty="0"/>
              <a:t>Styrelsens förvaltningsberättelse (balans- och resultaträkning) för det senaste </a:t>
            </a:r>
            <a:br>
              <a:rPr lang="sv-SE" sz="1700" dirty="0"/>
            </a:br>
            <a:r>
              <a:rPr lang="sv-SE" sz="1700" dirty="0"/>
              <a:t>räkenskapsåret</a:t>
            </a:r>
          </a:p>
          <a:p>
            <a:pPr lvl="0"/>
            <a:r>
              <a:rPr lang="sv-SE" sz="1700" dirty="0"/>
              <a:t>Revisorns berättelse över styrelsens förvaltning under det senaste verksamhets-</a:t>
            </a:r>
            <a:br>
              <a:rPr lang="sv-SE" sz="1700" dirty="0"/>
            </a:br>
            <a:r>
              <a:rPr lang="sv-SE" sz="1700" dirty="0"/>
              <a:t>/räkenskapsåret</a:t>
            </a:r>
          </a:p>
          <a:p>
            <a:pPr lvl="0"/>
            <a:r>
              <a:rPr lang="sv-SE" sz="1700" dirty="0"/>
              <a:t>Fråga om ansvarsfrihet för styrelsen för den tid revisionen avser</a:t>
            </a:r>
          </a:p>
          <a:p>
            <a:pPr lvl="0"/>
            <a:r>
              <a:rPr lang="sv-SE" sz="1700" dirty="0"/>
              <a:t>Fastställande av </a:t>
            </a:r>
            <a:r>
              <a:rPr lang="sv-SE" sz="1700" dirty="0" smtClean="0"/>
              <a:t>medlemsavgifter</a:t>
            </a:r>
          </a:p>
          <a:p>
            <a:pPr lvl="0"/>
            <a:endParaRPr lang="sv-SE" dirty="0"/>
          </a:p>
        </p:txBody>
      </p:sp>
      <p:sp>
        <p:nvSpPr>
          <p:cNvPr id="4" name="Platshållare för innehåll 2"/>
          <p:cNvSpPr txBox="1">
            <a:spLocks/>
          </p:cNvSpPr>
          <p:nvPr/>
        </p:nvSpPr>
        <p:spPr>
          <a:xfrm>
            <a:off x="6289964" y="1085274"/>
            <a:ext cx="5412509" cy="526010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sv-SE" sz="1600" dirty="0"/>
              <a:t>Fastställande av verksamhetsplan samt behandling av budget för det kommande verksamhets-/</a:t>
            </a:r>
            <a:r>
              <a:rPr lang="sv-SE" sz="1600" dirty="0" smtClean="0"/>
              <a:t>räkenskapsåret</a:t>
            </a:r>
          </a:p>
          <a:p>
            <a:pPr lvl="0"/>
            <a:r>
              <a:rPr lang="sv-SE" sz="1600" dirty="0" smtClean="0"/>
              <a:t>Behandling </a:t>
            </a:r>
            <a:r>
              <a:rPr lang="sv-SE" sz="1600" dirty="0"/>
              <a:t>av styrelsens förslag och i rätt tid inkomna </a:t>
            </a:r>
            <a:r>
              <a:rPr lang="sv-SE" sz="1600" dirty="0" smtClean="0"/>
              <a:t>motioner</a:t>
            </a:r>
          </a:p>
          <a:p>
            <a:r>
              <a:rPr lang="sv-SE" sz="1600" dirty="0" smtClean="0"/>
              <a:t>Val av</a:t>
            </a:r>
            <a:br>
              <a:rPr lang="sv-SE" sz="1600" dirty="0" smtClean="0"/>
            </a:br>
            <a:r>
              <a:rPr lang="sv-SE" sz="1600" dirty="0" smtClean="0"/>
              <a:t>a) föreningens ordförande för en tid av två år</a:t>
            </a:r>
            <a:br>
              <a:rPr lang="sv-SE" sz="1600" dirty="0" smtClean="0"/>
            </a:br>
            <a:r>
              <a:rPr lang="sv-SE" sz="1600" dirty="0" smtClean="0"/>
              <a:t>b) halva antalet övriga ledamöter i styrelsen för en tid av två år</a:t>
            </a:r>
            <a:br>
              <a:rPr lang="sv-SE" sz="1600" dirty="0" smtClean="0"/>
            </a:br>
            <a:r>
              <a:rPr lang="sv-SE" sz="1600" dirty="0" smtClean="0"/>
              <a:t>c) suppleanter i styrelsen med för dem fastställd turordning för en tid av ett år</a:t>
            </a:r>
            <a:br>
              <a:rPr lang="sv-SE" sz="1600" dirty="0" smtClean="0"/>
            </a:br>
            <a:r>
              <a:rPr lang="sv-SE" sz="1600" dirty="0" smtClean="0"/>
              <a:t>d) en revisor jämte suppleanter för en tid av ett år. I detta val får inte styrelsens ledamöter </a:t>
            </a:r>
            <a:br>
              <a:rPr lang="sv-SE" sz="1600" dirty="0" smtClean="0"/>
            </a:br>
            <a:r>
              <a:rPr lang="sv-SE" sz="1600" dirty="0" smtClean="0"/>
              <a:t>delta</a:t>
            </a:r>
            <a:br>
              <a:rPr lang="sv-SE" sz="1600" dirty="0" smtClean="0"/>
            </a:br>
            <a:r>
              <a:rPr lang="sv-SE" sz="1600" dirty="0" smtClean="0"/>
              <a:t>e) två ledamöter i valberedningen för en tid av ett år, av vilka en skall utses till ordförande</a:t>
            </a:r>
            <a:br>
              <a:rPr lang="sv-SE" sz="1600" dirty="0" smtClean="0"/>
            </a:br>
            <a:r>
              <a:rPr lang="sv-SE" sz="1600" dirty="0" smtClean="0"/>
              <a:t>f) val av ombud till SDF-möten utses av styrelsen vid behov</a:t>
            </a:r>
          </a:p>
          <a:p>
            <a:r>
              <a:rPr lang="sv-SE" sz="1600" dirty="0" smtClean="0"/>
              <a:t>Övriga frågor</a:t>
            </a:r>
            <a:endParaRPr lang="sv-SE" sz="1600" dirty="0"/>
          </a:p>
        </p:txBody>
      </p:sp>
      <p:pic>
        <p:nvPicPr>
          <p:cNvPr id="5" name="Bildobjekt 4">
            <a:hlinkClick r:id="rId2" action="ppaction://hlinkfile"/>
          </p:cNvPr>
          <p:cNvPicPr>
            <a:picLocks noChangeAspect="1"/>
          </p:cNvPicPr>
          <p:nvPr/>
        </p:nvPicPr>
        <p:blipFill>
          <a:blip r:embed="rId3"/>
          <a:stretch>
            <a:fillRect/>
          </a:stretch>
        </p:blipFill>
        <p:spPr>
          <a:xfrm>
            <a:off x="10877552" y="142886"/>
            <a:ext cx="1186453" cy="875453"/>
          </a:xfrm>
          <a:prstGeom prst="rect">
            <a:avLst/>
          </a:prstGeom>
        </p:spPr>
      </p:pic>
    </p:spTree>
    <p:extLst>
      <p:ext uri="{BB962C8B-B14F-4D97-AF65-F5344CB8AC3E}">
        <p14:creationId xmlns:p14="http://schemas.microsoft.com/office/powerpoint/2010/main" val="498232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6"/>
            <a:ext cx="10058400" cy="1612023"/>
          </a:xfrm>
        </p:spPr>
        <p:txBody>
          <a:bodyPr>
            <a:normAutofit/>
          </a:bodyPr>
          <a:lstStyle/>
          <a:p>
            <a:r>
              <a:rPr lang="sv-SE" b="1" dirty="0" smtClean="0"/>
              <a:t>Verksamhetsberättelse </a:t>
            </a:r>
            <a:br>
              <a:rPr lang="sv-SE" b="1" dirty="0" smtClean="0"/>
            </a:br>
            <a:r>
              <a:rPr lang="sv-SE" b="1" dirty="0" smtClean="0"/>
              <a:t>Revisionsberättelse</a:t>
            </a:r>
            <a:endParaRPr lang="sv-SE" dirty="0"/>
          </a:p>
        </p:txBody>
      </p:sp>
      <p:sp>
        <p:nvSpPr>
          <p:cNvPr id="3" name="Platshållare för innehåll 2"/>
          <p:cNvSpPr>
            <a:spLocks noGrp="1"/>
          </p:cNvSpPr>
          <p:nvPr>
            <p:ph idx="1"/>
          </p:nvPr>
        </p:nvSpPr>
        <p:spPr>
          <a:xfrm>
            <a:off x="1180684" y="2087418"/>
            <a:ext cx="10438660" cy="2576946"/>
          </a:xfrm>
        </p:spPr>
        <p:txBody>
          <a:bodyPr>
            <a:normAutofit/>
          </a:bodyPr>
          <a:lstStyle/>
          <a:p>
            <a:pPr lvl="0"/>
            <a:r>
              <a:rPr lang="sv-SE" dirty="0" smtClean="0"/>
              <a:t>Styrelsens verksamhetsberättelse för det senaste verksamhetsåret</a:t>
            </a:r>
          </a:p>
          <a:p>
            <a:pPr lvl="0"/>
            <a:r>
              <a:rPr lang="sv-SE" dirty="0" smtClean="0"/>
              <a:t>Styrelsens </a:t>
            </a:r>
            <a:r>
              <a:rPr lang="sv-SE" dirty="0"/>
              <a:t>förvaltningsberättelse (balans- och resultaträkning) för det senaste </a:t>
            </a:r>
            <a:br>
              <a:rPr lang="sv-SE" dirty="0"/>
            </a:br>
            <a:r>
              <a:rPr lang="sv-SE" dirty="0"/>
              <a:t>räkenskapsåret</a:t>
            </a:r>
          </a:p>
          <a:p>
            <a:pPr lvl="0"/>
            <a:r>
              <a:rPr lang="sv-SE" dirty="0"/>
              <a:t>Revisorns berättelse över styrelsens förvaltning under det senaste verksamhets-</a:t>
            </a:r>
            <a:br>
              <a:rPr lang="sv-SE" dirty="0"/>
            </a:br>
            <a:r>
              <a:rPr lang="sv-SE" dirty="0"/>
              <a:t>/</a:t>
            </a:r>
            <a:r>
              <a:rPr lang="sv-SE" dirty="0" smtClean="0"/>
              <a:t>räkenskapsåret</a:t>
            </a:r>
            <a:endParaRPr lang="sv-SE" dirty="0"/>
          </a:p>
        </p:txBody>
      </p:sp>
      <p:pic>
        <p:nvPicPr>
          <p:cNvPr id="5" name="Bildobjekt 4">
            <a:hlinkClick r:id="rId2" action="ppaction://hlinkfile"/>
          </p:cNvPr>
          <p:cNvPicPr>
            <a:picLocks noChangeAspect="1"/>
          </p:cNvPicPr>
          <p:nvPr/>
        </p:nvPicPr>
        <p:blipFill>
          <a:blip r:embed="rId3"/>
          <a:stretch>
            <a:fillRect/>
          </a:stretch>
        </p:blipFill>
        <p:spPr>
          <a:xfrm>
            <a:off x="10645857" y="105940"/>
            <a:ext cx="1186453" cy="875453"/>
          </a:xfrm>
          <a:prstGeom prst="rect">
            <a:avLst/>
          </a:prstGeom>
        </p:spPr>
      </p:pic>
    </p:spTree>
    <p:extLst>
      <p:ext uri="{BB962C8B-B14F-4D97-AF65-F5344CB8AC3E}">
        <p14:creationId xmlns:p14="http://schemas.microsoft.com/office/powerpoint/2010/main" val="821990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069848" y="512064"/>
            <a:ext cx="10058400" cy="1609344"/>
          </a:xfrm>
        </p:spPr>
        <p:txBody>
          <a:bodyPr/>
          <a:lstStyle/>
          <a:p>
            <a:r>
              <a:rPr lang="sv-SE" b="1" dirty="0"/>
              <a:t>Verksamhetsberättelse </a:t>
            </a:r>
            <a:br>
              <a:rPr lang="sv-SE" b="1" dirty="0"/>
            </a:br>
            <a:r>
              <a:rPr lang="sv-SE" dirty="0"/>
              <a:t>Styrelsens </a:t>
            </a:r>
            <a:r>
              <a:rPr lang="sv-SE" dirty="0" smtClean="0"/>
              <a:t>sammansättning</a:t>
            </a:r>
            <a:endParaRPr lang="sv-SE" dirty="0"/>
          </a:p>
        </p:txBody>
      </p:sp>
      <p:sp>
        <p:nvSpPr>
          <p:cNvPr id="3" name="Platshållare för innehåll 2"/>
          <p:cNvSpPr>
            <a:spLocks noGrp="1"/>
          </p:cNvSpPr>
          <p:nvPr>
            <p:ph idx="1"/>
          </p:nvPr>
        </p:nvSpPr>
        <p:spPr>
          <a:xfrm>
            <a:off x="1069848" y="2357438"/>
            <a:ext cx="10058400" cy="3814762"/>
          </a:xfrm>
        </p:spPr>
        <p:txBody>
          <a:bodyPr/>
          <a:lstStyle/>
          <a:p>
            <a:r>
              <a:rPr lang="sv-SE" dirty="0" smtClean="0"/>
              <a:t>Ordförande 	Pernilla </a:t>
            </a:r>
            <a:r>
              <a:rPr lang="sv-SE" dirty="0"/>
              <a:t>Haraldsson </a:t>
            </a:r>
            <a:endParaRPr lang="sv-SE" dirty="0" smtClean="0"/>
          </a:p>
          <a:p>
            <a:r>
              <a:rPr lang="sv-SE" dirty="0" smtClean="0"/>
              <a:t>Kassör 	Tomas </a:t>
            </a:r>
            <a:r>
              <a:rPr lang="sv-SE" dirty="0"/>
              <a:t>Bergsten </a:t>
            </a:r>
            <a:endParaRPr lang="sv-SE" dirty="0" smtClean="0"/>
          </a:p>
          <a:p>
            <a:r>
              <a:rPr lang="sv-SE" dirty="0" smtClean="0"/>
              <a:t>Sekreterare 	Rebecka </a:t>
            </a:r>
            <a:r>
              <a:rPr lang="sv-SE" dirty="0"/>
              <a:t>Haraldsson </a:t>
            </a:r>
            <a:endParaRPr lang="sv-SE" dirty="0" smtClean="0"/>
          </a:p>
          <a:p>
            <a:r>
              <a:rPr lang="sv-SE" dirty="0" smtClean="0"/>
              <a:t>Ledamot 	Julia Bengtsson </a:t>
            </a:r>
          </a:p>
          <a:p>
            <a:r>
              <a:rPr lang="sv-SE" dirty="0" smtClean="0"/>
              <a:t>Ledamot 	Ludwig </a:t>
            </a:r>
            <a:r>
              <a:rPr lang="sv-SE" dirty="0"/>
              <a:t>Rothardt </a:t>
            </a:r>
            <a:endParaRPr lang="sv-SE" dirty="0" smtClean="0"/>
          </a:p>
          <a:p>
            <a:r>
              <a:rPr lang="sv-SE" dirty="0" smtClean="0"/>
              <a:t>Ledamot 	Matilda </a:t>
            </a:r>
            <a:r>
              <a:rPr lang="sv-SE" dirty="0"/>
              <a:t>Svensson</a:t>
            </a:r>
            <a:endParaRPr lang="sv-SE" dirty="0" smtClean="0"/>
          </a:p>
          <a:p>
            <a:r>
              <a:rPr lang="sv-SE" dirty="0" smtClean="0"/>
              <a:t>Adjungerad 	Helena </a:t>
            </a:r>
            <a:r>
              <a:rPr lang="sv-SE" dirty="0"/>
              <a:t>Lundin Hill</a:t>
            </a:r>
            <a:endParaRPr lang="sv-SE" dirty="0" smtClean="0"/>
          </a:p>
        </p:txBody>
      </p:sp>
      <p:pic>
        <p:nvPicPr>
          <p:cNvPr id="4" name="Bildobjekt 3">
            <a:hlinkClick r:id="rId2" action="ppaction://hlinkfile"/>
          </p:cNvPr>
          <p:cNvPicPr>
            <a:picLocks noChangeAspect="1"/>
          </p:cNvPicPr>
          <p:nvPr/>
        </p:nvPicPr>
        <p:blipFill>
          <a:blip r:embed="rId3"/>
          <a:stretch>
            <a:fillRect/>
          </a:stretch>
        </p:blipFill>
        <p:spPr>
          <a:xfrm>
            <a:off x="10645857" y="105940"/>
            <a:ext cx="1186453" cy="875453"/>
          </a:xfrm>
          <a:prstGeom prst="rect">
            <a:avLst/>
          </a:prstGeom>
        </p:spPr>
      </p:pic>
    </p:spTree>
    <p:extLst>
      <p:ext uri="{BB962C8B-B14F-4D97-AF65-F5344CB8AC3E}">
        <p14:creationId xmlns:p14="http://schemas.microsoft.com/office/powerpoint/2010/main" val="1544161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069848" y="512064"/>
            <a:ext cx="10058400" cy="1609344"/>
          </a:xfrm>
        </p:spPr>
        <p:txBody>
          <a:bodyPr/>
          <a:lstStyle/>
          <a:p>
            <a:r>
              <a:rPr lang="sv-SE" b="1" dirty="0"/>
              <a:t>Verksamhetsberättelse </a:t>
            </a:r>
            <a:br>
              <a:rPr lang="sv-SE" b="1" dirty="0"/>
            </a:br>
            <a:r>
              <a:rPr lang="sv-SE" dirty="0"/>
              <a:t>Övriga funktionärer</a:t>
            </a:r>
          </a:p>
        </p:txBody>
      </p:sp>
      <p:sp>
        <p:nvSpPr>
          <p:cNvPr id="3" name="Platshållare för innehåll 2"/>
          <p:cNvSpPr>
            <a:spLocks noGrp="1"/>
          </p:cNvSpPr>
          <p:nvPr>
            <p:ph idx="1"/>
          </p:nvPr>
        </p:nvSpPr>
        <p:spPr>
          <a:xfrm>
            <a:off x="1069848" y="2250716"/>
            <a:ext cx="4345115" cy="1906227"/>
          </a:xfrm>
        </p:spPr>
        <p:txBody>
          <a:bodyPr>
            <a:normAutofit/>
          </a:bodyPr>
          <a:lstStyle/>
          <a:p>
            <a:pPr marL="0" indent="0">
              <a:buNone/>
            </a:pPr>
            <a:r>
              <a:rPr lang="sv-SE" b="1" dirty="0" smtClean="0"/>
              <a:t>Utvecklingsgrupp </a:t>
            </a:r>
            <a:r>
              <a:rPr lang="sv-SE" b="1" dirty="0"/>
              <a:t>barn </a:t>
            </a:r>
            <a:r>
              <a:rPr lang="sv-SE" b="1" dirty="0" smtClean="0"/>
              <a:t>och bredd</a:t>
            </a:r>
          </a:p>
          <a:p>
            <a:r>
              <a:rPr lang="sv-SE" dirty="0" smtClean="0"/>
              <a:t>Julia </a:t>
            </a:r>
            <a:r>
              <a:rPr lang="sv-SE" dirty="0"/>
              <a:t>Bengtsson </a:t>
            </a:r>
            <a:r>
              <a:rPr lang="sv-SE" dirty="0" smtClean="0"/>
              <a:t>(sammankallande)</a:t>
            </a:r>
          </a:p>
          <a:p>
            <a:r>
              <a:rPr lang="sv-SE" dirty="0" smtClean="0"/>
              <a:t>Helena </a:t>
            </a:r>
            <a:r>
              <a:rPr lang="sv-SE" dirty="0"/>
              <a:t>Lundin Hill </a:t>
            </a:r>
            <a:endParaRPr lang="sv-SE" dirty="0" smtClean="0"/>
          </a:p>
          <a:p>
            <a:r>
              <a:rPr lang="sv-SE" dirty="0" smtClean="0"/>
              <a:t>Magdalena </a:t>
            </a:r>
            <a:r>
              <a:rPr lang="sv-SE" dirty="0" err="1"/>
              <a:t>Tärnudd</a:t>
            </a:r>
            <a:r>
              <a:rPr lang="sv-SE" dirty="0"/>
              <a:t> Krona </a:t>
            </a:r>
            <a:endParaRPr lang="sv-SE" dirty="0" smtClean="0"/>
          </a:p>
        </p:txBody>
      </p:sp>
      <p:pic>
        <p:nvPicPr>
          <p:cNvPr id="4" name="Bildobjekt 3">
            <a:hlinkClick r:id="rId2" action="ppaction://hlinkfile"/>
          </p:cNvPr>
          <p:cNvPicPr>
            <a:picLocks noChangeAspect="1"/>
          </p:cNvPicPr>
          <p:nvPr/>
        </p:nvPicPr>
        <p:blipFill>
          <a:blip r:embed="rId3"/>
          <a:stretch>
            <a:fillRect/>
          </a:stretch>
        </p:blipFill>
        <p:spPr>
          <a:xfrm>
            <a:off x="10645857" y="68995"/>
            <a:ext cx="1186453" cy="875453"/>
          </a:xfrm>
          <a:prstGeom prst="rect">
            <a:avLst/>
          </a:prstGeom>
        </p:spPr>
      </p:pic>
      <p:sp>
        <p:nvSpPr>
          <p:cNvPr id="5" name="Platshållare för innehåll 2"/>
          <p:cNvSpPr txBox="1">
            <a:spLocks/>
          </p:cNvSpPr>
          <p:nvPr/>
        </p:nvSpPr>
        <p:spPr>
          <a:xfrm>
            <a:off x="5933741" y="2250715"/>
            <a:ext cx="4481847" cy="2035535"/>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sv-SE" b="1" dirty="0" smtClean="0"/>
              <a:t>Utvecklingsgrupp trupp</a:t>
            </a:r>
            <a:r>
              <a:rPr lang="sv-SE" dirty="0" smtClean="0"/>
              <a:t> </a:t>
            </a:r>
          </a:p>
          <a:p>
            <a:r>
              <a:rPr lang="sv-SE" dirty="0" smtClean="0"/>
              <a:t>Tilda Sjöblom (sammankallande)</a:t>
            </a:r>
          </a:p>
          <a:p>
            <a:r>
              <a:rPr lang="sv-SE" dirty="0" smtClean="0"/>
              <a:t>Frida Cedergren </a:t>
            </a:r>
          </a:p>
          <a:p>
            <a:r>
              <a:rPr lang="sv-SE" dirty="0" err="1" smtClean="0"/>
              <a:t>Engla</a:t>
            </a:r>
            <a:r>
              <a:rPr lang="sv-SE" dirty="0" smtClean="0"/>
              <a:t> Blomgren </a:t>
            </a:r>
          </a:p>
        </p:txBody>
      </p:sp>
      <p:sp>
        <p:nvSpPr>
          <p:cNvPr id="6" name="Platshållare för innehåll 2"/>
          <p:cNvSpPr txBox="1">
            <a:spLocks/>
          </p:cNvSpPr>
          <p:nvPr/>
        </p:nvSpPr>
        <p:spPr>
          <a:xfrm>
            <a:off x="3702343" y="4458419"/>
            <a:ext cx="4472321" cy="212378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sv-SE" dirty="0" smtClean="0"/>
              <a:t> </a:t>
            </a:r>
            <a:r>
              <a:rPr lang="sv-SE" b="1" dirty="0" smtClean="0"/>
              <a:t>Utvecklingsgrupp </a:t>
            </a:r>
            <a:r>
              <a:rPr lang="sv-SE" b="1" dirty="0" err="1" smtClean="0"/>
              <a:t>parkour</a:t>
            </a:r>
            <a:r>
              <a:rPr lang="sv-SE" b="1" dirty="0" smtClean="0"/>
              <a:t> </a:t>
            </a:r>
          </a:p>
          <a:p>
            <a:r>
              <a:rPr lang="sv-SE" dirty="0" smtClean="0"/>
              <a:t>Nemo Olofsson (sammankallande) </a:t>
            </a:r>
          </a:p>
          <a:p>
            <a:r>
              <a:rPr lang="sv-SE" dirty="0" smtClean="0"/>
              <a:t>Sebastian Andersson </a:t>
            </a:r>
          </a:p>
          <a:p>
            <a:r>
              <a:rPr lang="sv-SE" dirty="0" smtClean="0"/>
              <a:t>Wilhelm Stadig </a:t>
            </a:r>
          </a:p>
        </p:txBody>
      </p:sp>
    </p:spTree>
    <p:extLst>
      <p:ext uri="{BB962C8B-B14F-4D97-AF65-F5344CB8AC3E}">
        <p14:creationId xmlns:p14="http://schemas.microsoft.com/office/powerpoint/2010/main" val="24493710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Verksamhetsberättelse </a:t>
            </a:r>
            <a:br>
              <a:rPr lang="sv-SE" b="1" dirty="0"/>
            </a:br>
            <a:r>
              <a:rPr lang="sv-SE" dirty="0"/>
              <a:t>Verksamhet</a:t>
            </a:r>
          </a:p>
        </p:txBody>
      </p:sp>
      <p:sp>
        <p:nvSpPr>
          <p:cNvPr id="3" name="Platshållare för innehåll 2"/>
          <p:cNvSpPr>
            <a:spLocks noGrp="1"/>
          </p:cNvSpPr>
          <p:nvPr>
            <p:ph idx="1"/>
          </p:nvPr>
        </p:nvSpPr>
        <p:spPr/>
        <p:txBody>
          <a:bodyPr/>
          <a:lstStyle/>
          <a:p>
            <a:pPr marL="0" indent="0">
              <a:buNone/>
            </a:pPr>
            <a:r>
              <a:rPr lang="sv-SE" dirty="0" smtClean="0"/>
              <a:t>Föreningen </a:t>
            </a:r>
            <a:r>
              <a:rPr lang="sv-SE" dirty="0"/>
              <a:t>Nättraby allmänna Idrottssällskap redovisar följande verksamhetsberättelse för år </a:t>
            </a:r>
            <a:r>
              <a:rPr lang="sv-SE" dirty="0" smtClean="0"/>
              <a:t>2023. </a:t>
            </a:r>
          </a:p>
          <a:p>
            <a:pPr marL="0" indent="0">
              <a:buNone/>
            </a:pPr>
            <a:r>
              <a:rPr lang="sv-SE" dirty="0" smtClean="0"/>
              <a:t>Vi </a:t>
            </a:r>
            <a:r>
              <a:rPr lang="sv-SE" dirty="0"/>
              <a:t>har en bra förening med många positiva tongångar, stort intresse att medverka i vår verksamhet och stort engagemang. </a:t>
            </a:r>
            <a:endParaRPr lang="sv-SE" dirty="0" smtClean="0"/>
          </a:p>
          <a:p>
            <a:pPr marL="0" indent="0">
              <a:buNone/>
            </a:pPr>
            <a:r>
              <a:rPr lang="sv-SE" dirty="0" smtClean="0"/>
              <a:t>Lyckas </a:t>
            </a:r>
            <a:r>
              <a:rPr lang="sv-SE" dirty="0"/>
              <a:t>vi behålla engagemanget hos alla samtidigt som vi gemensamt arbetar för en sund inställning till idrotten och en sund ekonomi i föreningen är vi övertygade om att </a:t>
            </a:r>
            <a:r>
              <a:rPr lang="sv-SE" dirty="0" smtClean="0"/>
              <a:t>2024 </a:t>
            </a:r>
            <a:r>
              <a:rPr lang="sv-SE" dirty="0"/>
              <a:t>blir ett lyckat år. </a:t>
            </a:r>
            <a:endParaRPr lang="sv-SE" dirty="0" smtClean="0"/>
          </a:p>
          <a:p>
            <a:pPr marL="0" indent="0">
              <a:buNone/>
            </a:pPr>
            <a:r>
              <a:rPr lang="sv-SE" dirty="0" smtClean="0"/>
              <a:t>Under </a:t>
            </a:r>
            <a:r>
              <a:rPr lang="sv-SE" dirty="0"/>
              <a:t>året har ett arbete gjorts tillsammans med SISU för att organisera NAIS bättre för att bli starkare och hålla över tid. </a:t>
            </a:r>
            <a:endParaRPr lang="sv-SE" dirty="0" smtClean="0"/>
          </a:p>
          <a:p>
            <a:pPr marL="0" indent="0">
              <a:buNone/>
            </a:pPr>
            <a:r>
              <a:rPr lang="sv-SE" dirty="0" smtClean="0"/>
              <a:t>Resultatet </a:t>
            </a:r>
            <a:r>
              <a:rPr lang="sv-SE" dirty="0"/>
              <a:t>från arbetet är att vi ska bygga en organisation med </a:t>
            </a:r>
            <a:r>
              <a:rPr lang="sv-SE" dirty="0" smtClean="0"/>
              <a:t>utvecklingsgrupper med </a:t>
            </a:r>
            <a:r>
              <a:rPr lang="sv-SE" dirty="0"/>
              <a:t>ledare som är ansvariga för dessa. </a:t>
            </a:r>
          </a:p>
        </p:txBody>
      </p:sp>
    </p:spTree>
    <p:extLst>
      <p:ext uri="{BB962C8B-B14F-4D97-AF65-F5344CB8AC3E}">
        <p14:creationId xmlns:p14="http://schemas.microsoft.com/office/powerpoint/2010/main" val="4105720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Verksamhetsberättelse </a:t>
            </a:r>
            <a:br>
              <a:rPr lang="sv-SE" b="1" dirty="0"/>
            </a:br>
            <a:r>
              <a:rPr lang="sv-SE" dirty="0"/>
              <a:t>Medlemmar</a:t>
            </a:r>
          </a:p>
        </p:txBody>
      </p:sp>
      <p:sp>
        <p:nvSpPr>
          <p:cNvPr id="3" name="Platshållare för innehåll 2"/>
          <p:cNvSpPr>
            <a:spLocks noGrp="1"/>
          </p:cNvSpPr>
          <p:nvPr>
            <p:ph idx="1"/>
          </p:nvPr>
        </p:nvSpPr>
        <p:spPr/>
        <p:txBody>
          <a:bodyPr>
            <a:normAutofit fontScale="92500" lnSpcReduction="10000"/>
          </a:bodyPr>
          <a:lstStyle/>
          <a:p>
            <a:pPr marL="0" indent="0">
              <a:buNone/>
            </a:pPr>
            <a:r>
              <a:rPr lang="sv-SE" dirty="0" smtClean="0"/>
              <a:t>Antalet medlemmar </a:t>
            </a:r>
            <a:r>
              <a:rPr lang="sv-SE" dirty="0"/>
              <a:t>under </a:t>
            </a:r>
            <a:r>
              <a:rPr lang="sv-SE" dirty="0" smtClean="0"/>
              <a:t>2023 </a:t>
            </a:r>
            <a:r>
              <a:rPr lang="sv-SE" dirty="0"/>
              <a:t>uppgick till </a:t>
            </a:r>
            <a:r>
              <a:rPr lang="sv-SE" b="1" dirty="0" smtClean="0"/>
              <a:t>340 </a:t>
            </a:r>
            <a:r>
              <a:rPr lang="sv-SE" b="1" dirty="0" err="1"/>
              <a:t>st</a:t>
            </a:r>
            <a:r>
              <a:rPr lang="sv-SE" b="1" dirty="0"/>
              <a:t> </a:t>
            </a:r>
            <a:r>
              <a:rPr lang="sv-SE" dirty="0"/>
              <a:t>varav </a:t>
            </a:r>
            <a:r>
              <a:rPr lang="sv-SE" b="1" dirty="0" smtClean="0"/>
              <a:t>293 </a:t>
            </a:r>
            <a:r>
              <a:rPr lang="sv-SE" b="1" dirty="0" err="1"/>
              <a:t>st</a:t>
            </a:r>
            <a:r>
              <a:rPr lang="sv-SE" b="1" dirty="0"/>
              <a:t> </a:t>
            </a:r>
            <a:r>
              <a:rPr lang="sv-SE" dirty="0" smtClean="0"/>
              <a:t>betalande</a:t>
            </a:r>
            <a:r>
              <a:rPr lang="sv-SE" dirty="0"/>
              <a:t>. </a:t>
            </a:r>
          </a:p>
          <a:p>
            <a:pPr marL="0" indent="0">
              <a:buNone/>
            </a:pPr>
            <a:endParaRPr lang="sv-SE" dirty="0" smtClean="0"/>
          </a:p>
          <a:p>
            <a:pPr marL="0" indent="0">
              <a:buNone/>
            </a:pPr>
            <a:r>
              <a:rPr lang="sv-SE" dirty="0" smtClean="0"/>
              <a:t>Medlemmarna </a:t>
            </a:r>
            <a:r>
              <a:rPr lang="sv-SE" dirty="0"/>
              <a:t>tillhör följande grupper: </a:t>
            </a:r>
            <a:endParaRPr lang="sv-SE" dirty="0" smtClean="0"/>
          </a:p>
          <a:p>
            <a:r>
              <a:rPr lang="sv-SE" dirty="0" smtClean="0"/>
              <a:t>Familjegymnastik 43</a:t>
            </a:r>
          </a:p>
          <a:p>
            <a:r>
              <a:rPr lang="sv-SE" dirty="0" smtClean="0"/>
              <a:t>Barngymnastik 116</a:t>
            </a:r>
          </a:p>
          <a:p>
            <a:r>
              <a:rPr lang="sv-SE" dirty="0" err="1" smtClean="0"/>
              <a:t>Parkour</a:t>
            </a:r>
            <a:r>
              <a:rPr lang="sv-SE" dirty="0" smtClean="0"/>
              <a:t> 69</a:t>
            </a:r>
          </a:p>
          <a:p>
            <a:r>
              <a:rPr lang="sv-SE" dirty="0" err="1" smtClean="0"/>
              <a:t>Truppgymnastik</a:t>
            </a:r>
            <a:r>
              <a:rPr lang="sv-SE" dirty="0" smtClean="0"/>
              <a:t> 108 </a:t>
            </a:r>
          </a:p>
          <a:p>
            <a:r>
              <a:rPr lang="sv-SE" dirty="0" smtClean="0"/>
              <a:t>Motionsgymnastik 10 </a:t>
            </a:r>
          </a:p>
          <a:p>
            <a:r>
              <a:rPr lang="sv-SE" dirty="0" smtClean="0"/>
              <a:t>Ledare/hjälpledare 55</a:t>
            </a:r>
          </a:p>
          <a:p>
            <a:pPr marL="0" indent="0">
              <a:buNone/>
            </a:pPr>
            <a:r>
              <a:rPr lang="sv-SE" dirty="0" smtClean="0"/>
              <a:t>I siffrorna per grupp räknas samma aktiva i olika grupper vilket gör att det är totalt fler än antalet medlemmar. </a:t>
            </a:r>
            <a:endParaRPr lang="sv-SE" dirty="0"/>
          </a:p>
        </p:txBody>
      </p:sp>
    </p:spTree>
    <p:extLst>
      <p:ext uri="{BB962C8B-B14F-4D97-AF65-F5344CB8AC3E}">
        <p14:creationId xmlns:p14="http://schemas.microsoft.com/office/powerpoint/2010/main" val="71898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940539" y="115177"/>
            <a:ext cx="10058400" cy="1609344"/>
          </a:xfrm>
        </p:spPr>
        <p:txBody>
          <a:bodyPr/>
          <a:lstStyle/>
          <a:p>
            <a:r>
              <a:rPr lang="sv-SE" b="1" dirty="0"/>
              <a:t>Verksamhetsberättelse </a:t>
            </a:r>
            <a:r>
              <a:rPr lang="sv-SE" b="1" dirty="0" smtClean="0"/>
              <a:t/>
            </a:r>
            <a:br>
              <a:rPr lang="sv-SE" b="1" dirty="0" smtClean="0"/>
            </a:br>
            <a:r>
              <a:rPr lang="sv-SE" dirty="0"/>
              <a:t>Styrelsens arbete</a:t>
            </a:r>
          </a:p>
        </p:txBody>
      </p:sp>
      <p:sp>
        <p:nvSpPr>
          <p:cNvPr id="3" name="Platshållare för innehåll 2"/>
          <p:cNvSpPr>
            <a:spLocks noGrp="1"/>
          </p:cNvSpPr>
          <p:nvPr>
            <p:ph idx="1"/>
          </p:nvPr>
        </p:nvSpPr>
        <p:spPr>
          <a:xfrm>
            <a:off x="424873" y="1724521"/>
            <a:ext cx="11480800" cy="4842534"/>
          </a:xfrm>
        </p:spPr>
        <p:txBody>
          <a:bodyPr>
            <a:normAutofit/>
          </a:bodyPr>
          <a:lstStyle/>
          <a:p>
            <a:pPr marL="0" indent="0">
              <a:buNone/>
            </a:pPr>
            <a:r>
              <a:rPr lang="sv-SE" dirty="0" smtClean="0"/>
              <a:t>Styrelsen </a:t>
            </a:r>
            <a:r>
              <a:rPr lang="sv-SE" dirty="0"/>
              <a:t>har sedan förra årsmötet haft 9</a:t>
            </a:r>
            <a:r>
              <a:rPr lang="sv-SE" dirty="0" smtClean="0">
                <a:solidFill>
                  <a:srgbClr val="FF0000"/>
                </a:solidFill>
              </a:rPr>
              <a:t> </a:t>
            </a:r>
            <a:r>
              <a:rPr lang="sv-SE" dirty="0" smtClean="0"/>
              <a:t>protokollförda </a:t>
            </a:r>
            <a:r>
              <a:rPr lang="sv-SE" dirty="0"/>
              <a:t>styrelsemöten. </a:t>
            </a:r>
            <a:endParaRPr lang="sv-SE" dirty="0" smtClean="0"/>
          </a:p>
          <a:p>
            <a:pPr marL="0" indent="0">
              <a:buNone/>
            </a:pPr>
            <a:r>
              <a:rPr lang="sv-SE" dirty="0"/>
              <a:t>Pernilla och Rebecka har deltagit i ett hallrådsmöte. Hallrådet är ett gemensamt forum där frågor rörande </a:t>
            </a:r>
            <a:r>
              <a:rPr lang="sv-SE" dirty="0" err="1"/>
              <a:t>Rosenholms</a:t>
            </a:r>
            <a:r>
              <a:rPr lang="sv-SE" dirty="0"/>
              <a:t> gymnastikhall diskuteras tillsammans med Karlskrona gymnastikförening och Rödebygymnasterna</a:t>
            </a:r>
            <a:r>
              <a:rPr lang="sv-SE" dirty="0" smtClean="0"/>
              <a:t>.</a:t>
            </a:r>
          </a:p>
        </p:txBody>
      </p:sp>
    </p:spTree>
    <p:extLst>
      <p:ext uri="{BB962C8B-B14F-4D97-AF65-F5344CB8AC3E}">
        <p14:creationId xmlns:p14="http://schemas.microsoft.com/office/powerpoint/2010/main" val="1955516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940539" y="115177"/>
            <a:ext cx="10058400" cy="1609344"/>
          </a:xfrm>
        </p:spPr>
        <p:txBody>
          <a:bodyPr/>
          <a:lstStyle/>
          <a:p>
            <a:r>
              <a:rPr lang="sv-SE" b="1" dirty="0"/>
              <a:t>Verksamhetsberättelse </a:t>
            </a:r>
            <a:r>
              <a:rPr lang="sv-SE" b="1" dirty="0" smtClean="0"/>
              <a:t/>
            </a:r>
            <a:br>
              <a:rPr lang="sv-SE" b="1" dirty="0" smtClean="0"/>
            </a:br>
            <a:r>
              <a:rPr lang="sv-SE" b="1" dirty="0" smtClean="0"/>
              <a:t>Måluppföljning del 1</a:t>
            </a:r>
            <a:endParaRPr lang="sv-SE" dirty="0"/>
          </a:p>
        </p:txBody>
      </p:sp>
      <p:sp>
        <p:nvSpPr>
          <p:cNvPr id="3" name="Platshållare för innehåll 2"/>
          <p:cNvSpPr>
            <a:spLocks noGrp="1"/>
          </p:cNvSpPr>
          <p:nvPr>
            <p:ph idx="1"/>
          </p:nvPr>
        </p:nvSpPr>
        <p:spPr>
          <a:xfrm>
            <a:off x="492945" y="1724521"/>
            <a:ext cx="11412728" cy="4842534"/>
          </a:xfrm>
        </p:spPr>
        <p:txBody>
          <a:bodyPr>
            <a:normAutofit/>
          </a:bodyPr>
          <a:lstStyle/>
          <a:p>
            <a:pPr marL="0" indent="0">
              <a:buNone/>
            </a:pPr>
            <a:r>
              <a:rPr lang="sv-SE" i="1" dirty="0" smtClean="0">
                <a:solidFill>
                  <a:schemeClr val="accent2">
                    <a:lumMod val="75000"/>
                  </a:schemeClr>
                </a:solidFill>
              </a:rPr>
              <a:t># Utöka </a:t>
            </a:r>
            <a:r>
              <a:rPr lang="sv-SE" i="1" dirty="0">
                <a:solidFill>
                  <a:schemeClr val="accent2">
                    <a:lumMod val="75000"/>
                  </a:schemeClr>
                </a:solidFill>
              </a:rPr>
              <a:t>antalet grupper med barngymnastik för att möta det behov och efterfrågan som finns </a:t>
            </a:r>
            <a:endParaRPr lang="sv-SE" dirty="0" smtClean="0">
              <a:solidFill>
                <a:schemeClr val="accent2">
                  <a:lumMod val="75000"/>
                </a:schemeClr>
              </a:solidFill>
            </a:endParaRPr>
          </a:p>
          <a:p>
            <a:r>
              <a:rPr lang="sv-SE" dirty="0" smtClean="0"/>
              <a:t>Vi har utökat med trupp för 6 åringar för att kunna ge plats till fler barn i barngymnastiks befintliga grupper. </a:t>
            </a:r>
          </a:p>
          <a:p>
            <a:pPr marL="0" indent="0">
              <a:buNone/>
            </a:pPr>
            <a:r>
              <a:rPr lang="sv-SE" i="1" dirty="0" smtClean="0">
                <a:solidFill>
                  <a:schemeClr val="accent2">
                    <a:lumMod val="75000"/>
                  </a:schemeClr>
                </a:solidFill>
              </a:rPr>
              <a:t># Fortsätta </a:t>
            </a:r>
            <a:r>
              <a:rPr lang="sv-SE" i="1" dirty="0">
                <a:solidFill>
                  <a:schemeClr val="accent2">
                    <a:lumMod val="75000"/>
                  </a:schemeClr>
                </a:solidFill>
              </a:rPr>
              <a:t>utbilda och utveckla våra ledare till trygga och bra förebilder för våra </a:t>
            </a:r>
            <a:r>
              <a:rPr lang="sv-SE" i="1" dirty="0" smtClean="0">
                <a:solidFill>
                  <a:schemeClr val="accent2">
                    <a:lumMod val="75000"/>
                  </a:schemeClr>
                </a:solidFill>
              </a:rPr>
              <a:t>utövare</a:t>
            </a:r>
          </a:p>
          <a:p>
            <a:pPr marL="0" indent="0">
              <a:buNone/>
            </a:pPr>
            <a:endParaRPr lang="sv-SE" i="1" dirty="0" smtClean="0">
              <a:solidFill>
                <a:schemeClr val="accent2">
                  <a:lumMod val="75000"/>
                </a:schemeClr>
              </a:solidFill>
            </a:endParaRPr>
          </a:p>
          <a:p>
            <a:pPr marL="0" indent="0">
              <a:buNone/>
            </a:pPr>
            <a:endParaRPr lang="sv-SE" i="1" dirty="0">
              <a:solidFill>
                <a:schemeClr val="accent2">
                  <a:lumMod val="75000"/>
                </a:schemeClr>
              </a:solidFill>
            </a:endParaRPr>
          </a:p>
          <a:p>
            <a:pPr marL="0" indent="0">
              <a:buNone/>
            </a:pPr>
            <a:endParaRPr lang="sv-SE" i="1" dirty="0" smtClean="0">
              <a:solidFill>
                <a:schemeClr val="accent2">
                  <a:lumMod val="75000"/>
                </a:schemeClr>
              </a:solidFill>
            </a:endParaRPr>
          </a:p>
          <a:p>
            <a:pPr marL="0" indent="0">
              <a:buNone/>
            </a:pPr>
            <a:endParaRPr lang="sv-SE" i="1" dirty="0">
              <a:solidFill>
                <a:schemeClr val="accent2">
                  <a:lumMod val="75000"/>
                </a:schemeClr>
              </a:solidFill>
            </a:endParaRPr>
          </a:p>
          <a:p>
            <a:pPr marL="0" indent="0">
              <a:buNone/>
            </a:pPr>
            <a:r>
              <a:rPr lang="sv-SE" i="1" dirty="0" smtClean="0">
                <a:solidFill>
                  <a:schemeClr val="accent2">
                    <a:lumMod val="75000"/>
                  </a:schemeClr>
                </a:solidFill>
              </a:rPr>
              <a:t>#Utbilda </a:t>
            </a:r>
            <a:r>
              <a:rPr lang="sv-SE" i="1" dirty="0">
                <a:solidFill>
                  <a:schemeClr val="accent2">
                    <a:lumMod val="75000"/>
                  </a:schemeClr>
                </a:solidFill>
              </a:rPr>
              <a:t>fler domare till vår </a:t>
            </a:r>
            <a:r>
              <a:rPr lang="sv-SE" i="1" dirty="0" err="1">
                <a:solidFill>
                  <a:schemeClr val="accent2">
                    <a:lumMod val="75000"/>
                  </a:schemeClr>
                </a:solidFill>
              </a:rPr>
              <a:t>truppverksamhet</a:t>
            </a:r>
            <a:r>
              <a:rPr lang="sv-SE" i="1" dirty="0">
                <a:solidFill>
                  <a:schemeClr val="accent2">
                    <a:lumMod val="75000"/>
                  </a:schemeClr>
                </a:solidFill>
              </a:rPr>
              <a:t> för att få igång mer tävlingsverksamhet i </a:t>
            </a:r>
            <a:r>
              <a:rPr lang="sv-SE" i="1" dirty="0" err="1">
                <a:solidFill>
                  <a:schemeClr val="accent2">
                    <a:lumMod val="75000"/>
                  </a:schemeClr>
                </a:solidFill>
              </a:rPr>
              <a:t>truppgymnastiken</a:t>
            </a:r>
            <a:r>
              <a:rPr lang="sv-SE" i="1" dirty="0">
                <a:solidFill>
                  <a:schemeClr val="accent2">
                    <a:lumMod val="75000"/>
                  </a:schemeClr>
                </a:solidFill>
              </a:rPr>
              <a:t> </a:t>
            </a:r>
            <a:endParaRPr lang="sv-SE" dirty="0" smtClean="0">
              <a:solidFill>
                <a:schemeClr val="accent2">
                  <a:lumMod val="75000"/>
                </a:schemeClr>
              </a:solidFill>
            </a:endParaRPr>
          </a:p>
          <a:p>
            <a:r>
              <a:rPr lang="sv-SE" dirty="0" smtClean="0"/>
              <a:t>Vi har två </a:t>
            </a:r>
            <a:r>
              <a:rPr lang="sv-SE" dirty="0" err="1" smtClean="0"/>
              <a:t>truppledare</a:t>
            </a:r>
            <a:r>
              <a:rPr lang="sv-SE" dirty="0" smtClean="0"/>
              <a:t> som utbildat sig till domare inom </a:t>
            </a:r>
            <a:r>
              <a:rPr lang="sv-SE" dirty="0" err="1" smtClean="0"/>
              <a:t>truppgymnastik</a:t>
            </a:r>
            <a:endParaRPr lang="sv-SE" dirty="0" smtClean="0"/>
          </a:p>
          <a:p>
            <a:endParaRPr lang="sv-SE" dirty="0" smtClean="0"/>
          </a:p>
        </p:txBody>
      </p:sp>
      <p:sp>
        <p:nvSpPr>
          <p:cNvPr id="4" name="textruta 3"/>
          <p:cNvSpPr txBox="1"/>
          <p:nvPr/>
        </p:nvSpPr>
        <p:spPr>
          <a:xfrm>
            <a:off x="7472363" y="3343275"/>
            <a:ext cx="2257425" cy="1400175"/>
          </a:xfrm>
          <a:prstGeom prst="rect">
            <a:avLst/>
          </a:prstGeom>
          <a:noFill/>
        </p:spPr>
        <p:txBody>
          <a:bodyPr wrap="square" rtlCol="0">
            <a:spAutoFit/>
          </a:bodyPr>
          <a:lstStyle/>
          <a:p>
            <a:endParaRPr lang="sv-SE" dirty="0"/>
          </a:p>
        </p:txBody>
      </p:sp>
      <p:sp>
        <p:nvSpPr>
          <p:cNvPr id="5" name="Platshållare för innehåll 2"/>
          <p:cNvSpPr txBox="1">
            <a:spLocks/>
          </p:cNvSpPr>
          <p:nvPr/>
        </p:nvSpPr>
        <p:spPr>
          <a:xfrm>
            <a:off x="492945" y="3226609"/>
            <a:ext cx="5745018" cy="1633506"/>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sv-SE" dirty="0"/>
              <a:t>14 av NAIS ledare har gått följande utbildningar. </a:t>
            </a:r>
            <a:endParaRPr lang="sv-SE" dirty="0" smtClean="0"/>
          </a:p>
          <a:p>
            <a:pPr marL="0" indent="0">
              <a:buNone/>
            </a:pPr>
            <a:r>
              <a:rPr lang="sv-SE" dirty="0" smtClean="0"/>
              <a:t>- </a:t>
            </a:r>
            <a:r>
              <a:rPr lang="sv-SE" dirty="0"/>
              <a:t>Åldersanpassad träning för barn och unga, 3 </a:t>
            </a:r>
            <a:r>
              <a:rPr lang="sv-SE" dirty="0" err="1" smtClean="0"/>
              <a:t>st</a:t>
            </a:r>
            <a:r>
              <a:rPr lang="sv-SE" dirty="0"/>
              <a:t/>
            </a:r>
            <a:br>
              <a:rPr lang="sv-SE" dirty="0"/>
            </a:br>
            <a:r>
              <a:rPr lang="sv-SE" dirty="0" smtClean="0"/>
              <a:t>- </a:t>
            </a:r>
            <a:r>
              <a:rPr lang="sv-SE" dirty="0"/>
              <a:t>Gymnastikens ledarskap, 3 </a:t>
            </a:r>
            <a:r>
              <a:rPr lang="sv-SE" dirty="0" err="1"/>
              <a:t>st</a:t>
            </a:r>
            <a:r>
              <a:rPr lang="sv-SE" dirty="0"/>
              <a:t> </a:t>
            </a:r>
            <a:br>
              <a:rPr lang="sv-SE" dirty="0"/>
            </a:br>
            <a:r>
              <a:rPr lang="sv-SE" dirty="0" smtClean="0"/>
              <a:t>- </a:t>
            </a:r>
            <a:r>
              <a:rPr lang="sv-SE" dirty="0"/>
              <a:t>Styrka, rörlighet och fysiologi, 3 </a:t>
            </a:r>
            <a:r>
              <a:rPr lang="sv-SE" dirty="0" err="1"/>
              <a:t>st</a:t>
            </a:r>
            <a:r>
              <a:rPr lang="sv-SE" dirty="0"/>
              <a:t> </a:t>
            </a:r>
            <a:br>
              <a:rPr lang="sv-SE" dirty="0"/>
            </a:br>
            <a:r>
              <a:rPr lang="sv-SE" dirty="0" smtClean="0"/>
              <a:t>- </a:t>
            </a:r>
            <a:r>
              <a:rPr lang="sv-SE" dirty="0"/>
              <a:t>Biomekanik, 3 </a:t>
            </a:r>
            <a:r>
              <a:rPr lang="sv-SE" dirty="0" err="1"/>
              <a:t>st</a:t>
            </a:r>
            <a:r>
              <a:rPr lang="sv-SE" dirty="0"/>
              <a:t> </a:t>
            </a:r>
            <a:endParaRPr lang="sv-SE" dirty="0" smtClean="0"/>
          </a:p>
        </p:txBody>
      </p:sp>
      <p:sp>
        <p:nvSpPr>
          <p:cNvPr id="6" name="Platshållare för innehåll 2"/>
          <p:cNvSpPr txBox="1">
            <a:spLocks/>
          </p:cNvSpPr>
          <p:nvPr/>
        </p:nvSpPr>
        <p:spPr>
          <a:xfrm>
            <a:off x="6237963" y="3602961"/>
            <a:ext cx="5241825" cy="125715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sv-SE" dirty="0" smtClean="0"/>
              <a:t>- </a:t>
            </a:r>
            <a:r>
              <a:rPr lang="sv-SE" dirty="0"/>
              <a:t>Baskurs - träning och tävling, 5 </a:t>
            </a:r>
            <a:r>
              <a:rPr lang="sv-SE" dirty="0" err="1"/>
              <a:t>st</a:t>
            </a:r>
            <a:r>
              <a:rPr lang="sv-SE" dirty="0"/>
              <a:t> </a:t>
            </a:r>
            <a:br>
              <a:rPr lang="sv-SE" dirty="0"/>
            </a:br>
            <a:r>
              <a:rPr lang="sv-SE" dirty="0" smtClean="0"/>
              <a:t>- </a:t>
            </a:r>
            <a:r>
              <a:rPr lang="sv-SE" dirty="0" err="1"/>
              <a:t>Truppgymnastik</a:t>
            </a:r>
            <a:r>
              <a:rPr lang="sv-SE" dirty="0"/>
              <a:t> A, 3 </a:t>
            </a:r>
            <a:r>
              <a:rPr lang="sv-SE" dirty="0" err="1"/>
              <a:t>st</a:t>
            </a:r>
            <a:r>
              <a:rPr lang="sv-SE" dirty="0"/>
              <a:t> </a:t>
            </a:r>
            <a:br>
              <a:rPr lang="sv-SE" dirty="0"/>
            </a:br>
            <a:r>
              <a:rPr lang="sv-SE" dirty="0" smtClean="0"/>
              <a:t>- </a:t>
            </a:r>
            <a:r>
              <a:rPr lang="sv-SE" dirty="0"/>
              <a:t>Trupp redskap B, 4 </a:t>
            </a:r>
            <a:r>
              <a:rPr lang="sv-SE" dirty="0" err="1"/>
              <a:t>st</a:t>
            </a:r>
            <a:r>
              <a:rPr lang="sv-SE" dirty="0"/>
              <a:t> </a:t>
            </a:r>
            <a:br>
              <a:rPr lang="sv-SE" dirty="0"/>
            </a:br>
            <a:r>
              <a:rPr lang="sv-SE" dirty="0" smtClean="0"/>
              <a:t>- </a:t>
            </a:r>
            <a:r>
              <a:rPr lang="sv-SE" dirty="0"/>
              <a:t>Trupp redskap C, 3 </a:t>
            </a:r>
            <a:r>
              <a:rPr lang="sv-SE" dirty="0" err="1"/>
              <a:t>st</a:t>
            </a:r>
            <a:r>
              <a:rPr lang="sv-SE" dirty="0"/>
              <a:t> </a:t>
            </a:r>
            <a:endParaRPr lang="sv-SE" dirty="0">
              <a:solidFill>
                <a:srgbClr val="FF0000"/>
              </a:solidFill>
            </a:endParaRPr>
          </a:p>
          <a:p>
            <a:pPr marL="0" indent="0">
              <a:buFont typeface="Wingdings" pitchFamily="2" charset="2"/>
              <a:buNone/>
            </a:pPr>
            <a:endParaRPr lang="sv-SE" dirty="0" smtClean="0"/>
          </a:p>
        </p:txBody>
      </p:sp>
    </p:spTree>
    <p:extLst>
      <p:ext uri="{BB962C8B-B14F-4D97-AF65-F5344CB8AC3E}">
        <p14:creationId xmlns:p14="http://schemas.microsoft.com/office/powerpoint/2010/main" val="5493892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940539" y="115177"/>
            <a:ext cx="10058400" cy="1609344"/>
          </a:xfrm>
        </p:spPr>
        <p:txBody>
          <a:bodyPr/>
          <a:lstStyle/>
          <a:p>
            <a:r>
              <a:rPr lang="sv-SE" b="1" dirty="0"/>
              <a:t>Verksamhetsberättelse </a:t>
            </a:r>
            <a:r>
              <a:rPr lang="sv-SE" b="1" dirty="0" smtClean="0"/>
              <a:t/>
            </a:r>
            <a:br>
              <a:rPr lang="sv-SE" b="1" dirty="0" smtClean="0"/>
            </a:br>
            <a:r>
              <a:rPr lang="sv-SE" b="1" dirty="0" smtClean="0"/>
              <a:t>Måluppföljning del 2</a:t>
            </a:r>
            <a:endParaRPr lang="sv-SE" dirty="0"/>
          </a:p>
        </p:txBody>
      </p:sp>
      <p:sp>
        <p:nvSpPr>
          <p:cNvPr id="3" name="Platshållare för innehåll 2"/>
          <p:cNvSpPr>
            <a:spLocks noGrp="1"/>
          </p:cNvSpPr>
          <p:nvPr>
            <p:ph idx="1"/>
          </p:nvPr>
        </p:nvSpPr>
        <p:spPr>
          <a:xfrm>
            <a:off x="369456" y="1724521"/>
            <a:ext cx="11536218" cy="4842534"/>
          </a:xfrm>
        </p:spPr>
        <p:txBody>
          <a:bodyPr>
            <a:normAutofit/>
          </a:bodyPr>
          <a:lstStyle/>
          <a:p>
            <a:pPr marL="0" indent="0">
              <a:buNone/>
            </a:pPr>
            <a:r>
              <a:rPr lang="sv-SE" i="1" dirty="0">
                <a:solidFill>
                  <a:schemeClr val="accent2">
                    <a:lumMod val="75000"/>
                  </a:schemeClr>
                </a:solidFill>
              </a:rPr>
              <a:t># Säkerställa en attraktiv verksamhet för våra ledare och för styrelsen för att de ska vilja stanna kvar i verksamheten och för att kunna rekrytera nya </a:t>
            </a:r>
            <a:endParaRPr lang="sv-SE" dirty="0">
              <a:solidFill>
                <a:schemeClr val="accent2">
                  <a:lumMod val="75000"/>
                </a:schemeClr>
              </a:solidFill>
            </a:endParaRPr>
          </a:p>
          <a:p>
            <a:r>
              <a:rPr lang="sv-SE" dirty="0"/>
              <a:t>För att vara en attraktiv verksamhet för våra ledare och för styrelsen för att de ska vilja stanna kvar i verksamheten och för att kunna rekrytera nya har vi höjt ledarnas arvoden och ändrat dem till timbaserade arvoden. </a:t>
            </a:r>
          </a:p>
          <a:p>
            <a:pPr marL="0" indent="0">
              <a:buNone/>
            </a:pPr>
            <a:r>
              <a:rPr lang="sv-SE" i="1" dirty="0" smtClean="0">
                <a:solidFill>
                  <a:schemeClr val="accent2">
                    <a:lumMod val="75000"/>
                  </a:schemeClr>
                </a:solidFill>
              </a:rPr>
              <a:t># Integrera </a:t>
            </a:r>
            <a:r>
              <a:rPr lang="sv-SE" i="1" dirty="0">
                <a:solidFill>
                  <a:schemeClr val="accent2">
                    <a:lumMod val="75000"/>
                  </a:schemeClr>
                </a:solidFill>
              </a:rPr>
              <a:t>integrationsprojektet i </a:t>
            </a:r>
            <a:r>
              <a:rPr lang="sv-SE" i="1" dirty="0" err="1">
                <a:solidFill>
                  <a:schemeClr val="accent2">
                    <a:lumMod val="75000"/>
                  </a:schemeClr>
                </a:solidFill>
              </a:rPr>
              <a:t>Mellanstaden</a:t>
            </a:r>
            <a:r>
              <a:rPr lang="sv-SE" i="1" dirty="0">
                <a:solidFill>
                  <a:schemeClr val="accent2">
                    <a:lumMod val="75000"/>
                  </a:schemeClr>
                </a:solidFill>
              </a:rPr>
              <a:t> i vår ordinarie verksamhet </a:t>
            </a:r>
            <a:endParaRPr lang="sv-SE" dirty="0" smtClean="0">
              <a:solidFill>
                <a:schemeClr val="accent2">
                  <a:lumMod val="75000"/>
                </a:schemeClr>
              </a:solidFill>
            </a:endParaRPr>
          </a:p>
          <a:p>
            <a:r>
              <a:rPr lang="sv-SE" dirty="0" smtClean="0"/>
              <a:t>Vi har ändrat från motionsträning i </a:t>
            </a:r>
            <a:r>
              <a:rPr lang="sv-SE" dirty="0" err="1" smtClean="0"/>
              <a:t>Mellanstaden</a:t>
            </a:r>
            <a:r>
              <a:rPr lang="sv-SE" dirty="0" smtClean="0"/>
              <a:t> till vår ordinarie </a:t>
            </a:r>
            <a:r>
              <a:rPr lang="sv-SE" dirty="0"/>
              <a:t>verksamhet </a:t>
            </a:r>
            <a:r>
              <a:rPr lang="sv-SE" dirty="0" smtClean="0"/>
              <a:t>i Nättraby där vi numera kör </a:t>
            </a:r>
            <a:r>
              <a:rPr lang="sv-SE" dirty="0" err="1" smtClean="0"/>
              <a:t>Tantparkour</a:t>
            </a:r>
            <a:r>
              <a:rPr lang="sv-SE" dirty="0" smtClean="0"/>
              <a:t>. </a:t>
            </a:r>
            <a:endParaRPr lang="sv-SE" dirty="0"/>
          </a:p>
          <a:p>
            <a:pPr marL="0" indent="0">
              <a:buNone/>
            </a:pPr>
            <a:r>
              <a:rPr lang="sv-SE" i="1" dirty="0" smtClean="0">
                <a:solidFill>
                  <a:schemeClr val="accent2">
                    <a:lumMod val="75000"/>
                  </a:schemeClr>
                </a:solidFill>
              </a:rPr>
              <a:t># Utveckla </a:t>
            </a:r>
            <a:r>
              <a:rPr lang="sv-SE" i="1" dirty="0">
                <a:solidFill>
                  <a:schemeClr val="accent2">
                    <a:lumMod val="75000"/>
                  </a:schemeClr>
                </a:solidFill>
              </a:rPr>
              <a:t>våra lokaler för att se till att de är ändamålsenliga och stödjer våra medlemmars utveckling i sitt utövande </a:t>
            </a:r>
            <a:endParaRPr lang="sv-SE" i="1" dirty="0" smtClean="0">
              <a:solidFill>
                <a:schemeClr val="accent2">
                  <a:lumMod val="75000"/>
                </a:schemeClr>
              </a:solidFill>
            </a:endParaRPr>
          </a:p>
          <a:p>
            <a:pPr marL="0" indent="0">
              <a:buNone/>
            </a:pPr>
            <a:r>
              <a:rPr lang="sv-SE" i="1" dirty="0" smtClean="0">
                <a:solidFill>
                  <a:schemeClr val="accent2">
                    <a:lumMod val="75000"/>
                  </a:schemeClr>
                </a:solidFill>
              </a:rPr>
              <a:t># Säkerställa </a:t>
            </a:r>
            <a:r>
              <a:rPr lang="sv-SE" i="1" dirty="0">
                <a:solidFill>
                  <a:schemeClr val="accent2">
                    <a:lumMod val="75000"/>
                  </a:schemeClr>
                </a:solidFill>
              </a:rPr>
              <a:t>tillgång till bra och ändamålsenliga redskap till vår verksamhet </a:t>
            </a:r>
            <a:endParaRPr lang="sv-SE" i="1" dirty="0" smtClean="0">
              <a:solidFill>
                <a:schemeClr val="accent2">
                  <a:lumMod val="75000"/>
                </a:schemeClr>
              </a:solidFill>
            </a:endParaRPr>
          </a:p>
          <a:p>
            <a:r>
              <a:rPr lang="sv-SE" dirty="0" smtClean="0"/>
              <a:t>För att uppnå ändamålsenliga lokaler med redskap som stödjer </a:t>
            </a:r>
            <a:r>
              <a:rPr lang="sv-SE" dirty="0"/>
              <a:t>våra medlemmars utveckling </a:t>
            </a:r>
            <a:r>
              <a:rPr lang="sv-SE" dirty="0" smtClean="0"/>
              <a:t>har </a:t>
            </a:r>
            <a:r>
              <a:rPr lang="sv-SE" dirty="0"/>
              <a:t>vi utökat våra tider </a:t>
            </a:r>
            <a:r>
              <a:rPr lang="sv-SE" dirty="0" smtClean="0"/>
              <a:t>i </a:t>
            </a:r>
            <a:r>
              <a:rPr lang="sv-SE" dirty="0" err="1" smtClean="0"/>
              <a:t>Rosenholm</a:t>
            </a:r>
            <a:r>
              <a:rPr lang="sv-SE" dirty="0" smtClean="0"/>
              <a:t>. </a:t>
            </a:r>
            <a:endParaRPr lang="sv-SE" dirty="0"/>
          </a:p>
          <a:p>
            <a:pPr marL="0" indent="0">
              <a:buNone/>
            </a:pPr>
            <a:endParaRPr lang="sv-SE" dirty="0"/>
          </a:p>
        </p:txBody>
      </p:sp>
    </p:spTree>
    <p:extLst>
      <p:ext uri="{BB962C8B-B14F-4D97-AF65-F5344CB8AC3E}">
        <p14:creationId xmlns:p14="http://schemas.microsoft.com/office/powerpoint/2010/main" val="14240916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940539" y="115177"/>
            <a:ext cx="10058400" cy="1609344"/>
          </a:xfrm>
        </p:spPr>
        <p:txBody>
          <a:bodyPr/>
          <a:lstStyle/>
          <a:p>
            <a:r>
              <a:rPr lang="sv-SE" b="1" dirty="0"/>
              <a:t>Verksamhetsberättelse </a:t>
            </a:r>
            <a:r>
              <a:rPr lang="sv-SE" b="1" dirty="0" smtClean="0"/>
              <a:t/>
            </a:r>
            <a:br>
              <a:rPr lang="sv-SE" b="1" dirty="0" smtClean="0"/>
            </a:br>
            <a:r>
              <a:rPr lang="sv-SE" b="1" dirty="0" smtClean="0"/>
              <a:t>Måluppföljning del 3 </a:t>
            </a:r>
            <a:endParaRPr lang="sv-SE" dirty="0"/>
          </a:p>
        </p:txBody>
      </p:sp>
      <p:sp>
        <p:nvSpPr>
          <p:cNvPr id="3" name="Platshållare för innehåll 2"/>
          <p:cNvSpPr>
            <a:spLocks noGrp="1"/>
          </p:cNvSpPr>
          <p:nvPr>
            <p:ph idx="1"/>
          </p:nvPr>
        </p:nvSpPr>
        <p:spPr>
          <a:xfrm>
            <a:off x="369456" y="1724521"/>
            <a:ext cx="11536218" cy="4842534"/>
          </a:xfrm>
        </p:spPr>
        <p:txBody>
          <a:bodyPr>
            <a:normAutofit/>
          </a:bodyPr>
          <a:lstStyle/>
          <a:p>
            <a:pPr marL="0" indent="0">
              <a:buNone/>
            </a:pPr>
            <a:r>
              <a:rPr lang="sv-SE" i="1" dirty="0" smtClean="0">
                <a:solidFill>
                  <a:schemeClr val="accent2">
                    <a:lumMod val="75000"/>
                  </a:schemeClr>
                </a:solidFill>
              </a:rPr>
              <a:t># Verka </a:t>
            </a:r>
            <a:r>
              <a:rPr lang="sv-SE" i="1" dirty="0">
                <a:solidFill>
                  <a:schemeClr val="accent2">
                    <a:lumMod val="75000"/>
                  </a:schemeClr>
                </a:solidFill>
              </a:rPr>
              <a:t>för samarbete mellan olika organisationer, föreningar och andra aktörer för att bilda nätverk och skapa samverkan </a:t>
            </a:r>
            <a:endParaRPr lang="sv-SE" i="1" dirty="0" smtClean="0">
              <a:solidFill>
                <a:schemeClr val="accent2">
                  <a:lumMod val="75000"/>
                </a:schemeClr>
              </a:solidFill>
            </a:endParaRPr>
          </a:p>
          <a:p>
            <a:r>
              <a:rPr lang="sv-SE" dirty="0" smtClean="0"/>
              <a:t>För att samarbete </a:t>
            </a:r>
            <a:r>
              <a:rPr lang="sv-SE" dirty="0"/>
              <a:t>mellan olika </a:t>
            </a:r>
            <a:r>
              <a:rPr lang="sv-SE" dirty="0" smtClean="0"/>
              <a:t>föreningar var vi sammanhållande i ett gemensamt </a:t>
            </a:r>
            <a:r>
              <a:rPr lang="sv-SE" dirty="0" err="1" smtClean="0"/>
              <a:t>parkourläger</a:t>
            </a:r>
            <a:r>
              <a:rPr lang="sv-SE" dirty="0" smtClean="0"/>
              <a:t> för aktiva utövare i NAIS, Rödeby, KGF och Ronnebygymnasterna. </a:t>
            </a:r>
          </a:p>
          <a:p>
            <a:pPr marL="0" indent="0">
              <a:buNone/>
            </a:pPr>
            <a:r>
              <a:rPr lang="sv-SE" i="1" dirty="0" smtClean="0">
                <a:solidFill>
                  <a:schemeClr val="accent2">
                    <a:lumMod val="75000"/>
                  </a:schemeClr>
                </a:solidFill>
              </a:rPr>
              <a:t>#</a:t>
            </a:r>
            <a:r>
              <a:rPr lang="sv-SE" i="1" dirty="0">
                <a:solidFill>
                  <a:schemeClr val="accent2">
                    <a:lumMod val="75000"/>
                  </a:schemeClr>
                </a:solidFill>
              </a:rPr>
              <a:t> </a:t>
            </a:r>
            <a:r>
              <a:rPr lang="sv-SE" i="1" dirty="0" smtClean="0">
                <a:solidFill>
                  <a:schemeClr val="accent2">
                    <a:lumMod val="75000"/>
                  </a:schemeClr>
                </a:solidFill>
              </a:rPr>
              <a:t>Få </a:t>
            </a:r>
            <a:r>
              <a:rPr lang="sv-SE" i="1" dirty="0">
                <a:solidFill>
                  <a:schemeClr val="accent2">
                    <a:lumMod val="75000"/>
                  </a:schemeClr>
                </a:solidFill>
              </a:rPr>
              <a:t>tonåringar och äldre utövare att bli medlemmar samt stanna kvar i föreningen och fortsätta som aktiva utövare </a:t>
            </a:r>
          </a:p>
          <a:p>
            <a:r>
              <a:rPr lang="sv-SE" dirty="0" smtClean="0"/>
              <a:t>Vi har satsat på en grupp för </a:t>
            </a:r>
            <a:r>
              <a:rPr lang="sv-SE" dirty="0"/>
              <a:t>tonåringar </a:t>
            </a:r>
            <a:r>
              <a:rPr lang="sv-SE" dirty="0" smtClean="0"/>
              <a:t>som får träna två pass i veckan i </a:t>
            </a:r>
            <a:r>
              <a:rPr lang="sv-SE" dirty="0" err="1" smtClean="0"/>
              <a:t>Rosenholm</a:t>
            </a:r>
            <a:r>
              <a:rPr lang="sv-SE" dirty="0" smtClean="0"/>
              <a:t>. </a:t>
            </a:r>
          </a:p>
          <a:p>
            <a:pPr marL="0" indent="0">
              <a:buNone/>
            </a:pPr>
            <a:r>
              <a:rPr lang="sv-SE" i="1" dirty="0">
                <a:solidFill>
                  <a:schemeClr val="accent2">
                    <a:lumMod val="75000"/>
                  </a:schemeClr>
                </a:solidFill>
              </a:rPr>
              <a:t># Marknadsföra verksamheten via sociala medier som inlägg på </a:t>
            </a:r>
            <a:r>
              <a:rPr lang="sv-SE" i="1" dirty="0" err="1">
                <a:solidFill>
                  <a:schemeClr val="accent2">
                    <a:lumMod val="75000"/>
                  </a:schemeClr>
                </a:solidFill>
              </a:rPr>
              <a:t>Instagram</a:t>
            </a:r>
            <a:r>
              <a:rPr lang="sv-SE" i="1" dirty="0">
                <a:solidFill>
                  <a:schemeClr val="accent2">
                    <a:lumMod val="75000"/>
                  </a:schemeClr>
                </a:solidFill>
              </a:rPr>
              <a:t> och Facebook</a:t>
            </a:r>
            <a:r>
              <a:rPr lang="sv-SE" i="1" dirty="0" smtClean="0">
                <a:solidFill>
                  <a:schemeClr val="accent2">
                    <a:lumMod val="75000"/>
                  </a:schemeClr>
                </a:solidFill>
              </a:rPr>
              <a:t>.</a:t>
            </a:r>
          </a:p>
          <a:p>
            <a:r>
              <a:rPr lang="sv-SE" dirty="0" smtClean="0"/>
              <a:t>Flera inlägg har gjorts under 2023</a:t>
            </a:r>
            <a:endParaRPr lang="sv-SE" dirty="0"/>
          </a:p>
        </p:txBody>
      </p:sp>
    </p:spTree>
    <p:extLst>
      <p:ext uri="{BB962C8B-B14F-4D97-AF65-F5344CB8AC3E}">
        <p14:creationId xmlns:p14="http://schemas.microsoft.com/office/powerpoint/2010/main" val="3612923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069848" y="105941"/>
            <a:ext cx="10058400" cy="1609344"/>
          </a:xfrm>
        </p:spPr>
        <p:txBody>
          <a:bodyPr>
            <a:normAutofit/>
          </a:bodyPr>
          <a:lstStyle/>
          <a:p>
            <a:r>
              <a:rPr lang="sv-SE" b="1" dirty="0" smtClean="0"/>
              <a:t>Verksamhetsberättelse</a:t>
            </a:r>
            <a:r>
              <a:rPr lang="sv-SE" b="1" dirty="0"/>
              <a:t/>
            </a:r>
            <a:br>
              <a:rPr lang="sv-SE" b="1" dirty="0"/>
            </a:br>
            <a:r>
              <a:rPr lang="sv-SE" dirty="0"/>
              <a:t>Föreningens </a:t>
            </a:r>
            <a:r>
              <a:rPr lang="sv-SE" dirty="0" smtClean="0"/>
              <a:t>ledare</a:t>
            </a:r>
            <a:endParaRPr lang="sv-SE" dirty="0"/>
          </a:p>
        </p:txBody>
      </p:sp>
      <p:sp>
        <p:nvSpPr>
          <p:cNvPr id="3" name="Platshållare för innehåll 2"/>
          <p:cNvSpPr>
            <a:spLocks noGrp="1"/>
          </p:cNvSpPr>
          <p:nvPr>
            <p:ph idx="1"/>
          </p:nvPr>
        </p:nvSpPr>
        <p:spPr>
          <a:xfrm>
            <a:off x="655782" y="1570183"/>
            <a:ext cx="10695709" cy="5033818"/>
          </a:xfrm>
        </p:spPr>
        <p:txBody>
          <a:bodyPr>
            <a:normAutofit fontScale="85000" lnSpcReduction="20000"/>
          </a:bodyPr>
          <a:lstStyle/>
          <a:p>
            <a:pPr marL="0" indent="0">
              <a:buNone/>
            </a:pPr>
            <a:r>
              <a:rPr lang="sv-SE" dirty="0"/>
              <a:t>Vi har haft 9</a:t>
            </a:r>
            <a:r>
              <a:rPr lang="sv-SE" dirty="0" smtClean="0"/>
              <a:t> </a:t>
            </a:r>
            <a:r>
              <a:rPr lang="sv-SE" dirty="0"/>
              <a:t>möten för ledarna under året. </a:t>
            </a:r>
            <a:r>
              <a:rPr lang="sv-SE" dirty="0" smtClean="0"/>
              <a:t>Styrelsen </a:t>
            </a:r>
            <a:r>
              <a:rPr lang="sv-SE" dirty="0"/>
              <a:t>är mycket nöjda med </a:t>
            </a:r>
            <a:r>
              <a:rPr lang="sv-SE" dirty="0" smtClean="0"/>
              <a:t>ledarna/hjälpledarnas goda engagemang under året. </a:t>
            </a:r>
          </a:p>
          <a:p>
            <a:pPr marL="0" indent="0">
              <a:buNone/>
            </a:pPr>
            <a:r>
              <a:rPr lang="sv-SE" b="1" dirty="0" err="1" smtClean="0"/>
              <a:t>Terminstart</a:t>
            </a:r>
            <a:r>
              <a:rPr lang="sv-SE" dirty="0" smtClean="0"/>
              <a:t/>
            </a:r>
            <a:br>
              <a:rPr lang="sv-SE" dirty="0" smtClean="0"/>
            </a:br>
            <a:r>
              <a:rPr lang="sv-SE" dirty="0" smtClean="0"/>
              <a:t>Ledarna/hjälpledarna samlades</a:t>
            </a:r>
            <a:r>
              <a:rPr lang="sv-SE" dirty="0"/>
              <a:t> </a:t>
            </a:r>
            <a:r>
              <a:rPr lang="sv-SE" dirty="0" smtClean="0"/>
              <a:t>inför uppstarten av både vår- och höstterminen i Nättraby och </a:t>
            </a:r>
            <a:r>
              <a:rPr lang="sv-SE" dirty="0" err="1" smtClean="0"/>
              <a:t>Rosenholms</a:t>
            </a:r>
            <a:r>
              <a:rPr lang="sv-SE" dirty="0" smtClean="0"/>
              <a:t> idrottshallar. Vi </a:t>
            </a:r>
            <a:r>
              <a:rPr lang="sv-SE" dirty="0"/>
              <a:t>gick igenom föreningens riktlinjer, kontaktuppgifter, checklista vid olycka, uppförandekod, föreningens och ledarens ansvar, föreningens mål och vision. Vi gick även igenom lite tips om planering av träningspass. </a:t>
            </a:r>
            <a:endParaRPr lang="sv-SE" dirty="0" smtClean="0"/>
          </a:p>
          <a:p>
            <a:pPr marL="0" indent="0">
              <a:buNone/>
            </a:pPr>
            <a:r>
              <a:rPr lang="sv-SE" b="1" dirty="0" smtClean="0"/>
              <a:t>Krishantering</a:t>
            </a:r>
            <a:r>
              <a:rPr lang="sv-SE" dirty="0" smtClean="0"/>
              <a:t/>
            </a:r>
            <a:br>
              <a:rPr lang="sv-SE" dirty="0" smtClean="0"/>
            </a:br>
            <a:r>
              <a:rPr lang="sv-SE" dirty="0" smtClean="0"/>
              <a:t>I februari bröds </a:t>
            </a:r>
            <a:r>
              <a:rPr lang="sv-SE" dirty="0"/>
              <a:t>alla ledarna/hjälpledarnas </a:t>
            </a:r>
            <a:r>
              <a:rPr lang="sv-SE" dirty="0" smtClean="0"/>
              <a:t>in till en pizzakväll med genomgång av vad man gör vid en olycka. Ledarna fick testa att linda en fot. </a:t>
            </a:r>
          </a:p>
          <a:p>
            <a:pPr marL="0" indent="0">
              <a:buNone/>
            </a:pPr>
            <a:r>
              <a:rPr lang="sv-SE" b="1" dirty="0" smtClean="0"/>
              <a:t>Verksamhetsutveckling med SISU</a:t>
            </a:r>
            <a:r>
              <a:rPr lang="sv-SE" dirty="0" smtClean="0"/>
              <a:t/>
            </a:r>
            <a:br>
              <a:rPr lang="sv-SE" dirty="0" smtClean="0"/>
            </a:br>
            <a:r>
              <a:rPr lang="sv-SE" dirty="0" smtClean="0"/>
              <a:t>I </a:t>
            </a:r>
            <a:r>
              <a:rPr lang="sv-SE" dirty="0"/>
              <a:t>april samlades ledare från föreningens utvecklingsgrupper och styrelsen tillsammans med SISU på hotell Scandic. SISU påbörjade ett utvecklingsarbete för att bygga hållbar förening</a:t>
            </a:r>
            <a:r>
              <a:rPr lang="sv-SE" dirty="0" smtClean="0"/>
              <a:t>. Detta följdes upp i maj. SISU deltog även gällande samma ämne på ledarträffen i augusti inför </a:t>
            </a:r>
            <a:r>
              <a:rPr lang="sv-SE" dirty="0" err="1" smtClean="0"/>
              <a:t>terminstarten</a:t>
            </a:r>
            <a:r>
              <a:rPr lang="sv-SE" dirty="0" smtClean="0"/>
              <a:t>. </a:t>
            </a:r>
          </a:p>
          <a:p>
            <a:pPr marL="0" indent="0">
              <a:buNone/>
            </a:pPr>
            <a:r>
              <a:rPr lang="sv-SE" dirty="0"/>
              <a:t>Utvecklingsgrupperna och styrelsen samlades i oktober på Dragsö för en planeringsdag för vårens aktivitetslista. Föreningen bjöd på lunch</a:t>
            </a:r>
            <a:r>
              <a:rPr lang="sv-SE" dirty="0" smtClean="0"/>
              <a:t>.</a:t>
            </a:r>
            <a:endParaRPr lang="sv-SE" b="1" dirty="0" smtClean="0"/>
          </a:p>
          <a:p>
            <a:pPr marL="0" indent="0">
              <a:buNone/>
            </a:pPr>
            <a:r>
              <a:rPr lang="sv-SE" b="1" dirty="0" smtClean="0"/>
              <a:t>Avslutning</a:t>
            </a:r>
            <a:r>
              <a:rPr lang="sv-SE" dirty="0" smtClean="0"/>
              <a:t/>
            </a:r>
            <a:br>
              <a:rPr lang="sv-SE" dirty="0" smtClean="0"/>
            </a:br>
            <a:r>
              <a:rPr lang="sv-SE" dirty="0" smtClean="0"/>
              <a:t>Vi hade en sommaravslutning där vi åt pizza och spelade kubb. Som sommarpresent fick </a:t>
            </a:r>
            <a:r>
              <a:rPr lang="sv-SE" dirty="0"/>
              <a:t>alla ledare </a:t>
            </a:r>
            <a:r>
              <a:rPr lang="sv-SE" dirty="0" smtClean="0"/>
              <a:t>en badhandduk med NAIS loggatryck. </a:t>
            </a:r>
          </a:p>
          <a:p>
            <a:pPr marL="0" indent="0">
              <a:buNone/>
            </a:pPr>
            <a:r>
              <a:rPr lang="sv-SE" dirty="0" smtClean="0"/>
              <a:t>Som avslutning på höstterminen träffades alla ledare, hjälpledare och styrelsen på </a:t>
            </a:r>
            <a:r>
              <a:rPr lang="sv-SE" dirty="0" err="1" smtClean="0"/>
              <a:t>Cyberzone</a:t>
            </a:r>
            <a:r>
              <a:rPr lang="sv-SE" dirty="0" smtClean="0"/>
              <a:t> för att spela </a:t>
            </a:r>
            <a:r>
              <a:rPr lang="sv-SE" dirty="0" err="1" smtClean="0"/>
              <a:t>lazergame</a:t>
            </a:r>
            <a:r>
              <a:rPr lang="sv-SE" dirty="0" smtClean="0"/>
              <a:t>, bowla och umgås. Föreningen bjöd på mat.  </a:t>
            </a:r>
            <a:endParaRPr lang="sv-SE" dirty="0"/>
          </a:p>
        </p:txBody>
      </p:sp>
    </p:spTree>
    <p:extLst>
      <p:ext uri="{BB962C8B-B14F-4D97-AF65-F5344CB8AC3E}">
        <p14:creationId xmlns:p14="http://schemas.microsoft.com/office/powerpoint/2010/main" val="909094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smtClean="0"/>
              <a:t>Verksamhetsberättelse</a:t>
            </a:r>
            <a:r>
              <a:rPr lang="sv-SE" b="1" dirty="0"/>
              <a:t/>
            </a:r>
            <a:br>
              <a:rPr lang="sv-SE" b="1" dirty="0"/>
            </a:br>
            <a:r>
              <a:rPr lang="sv-SE" dirty="0"/>
              <a:t>Våra aktiva</a:t>
            </a:r>
          </a:p>
        </p:txBody>
      </p:sp>
      <p:sp>
        <p:nvSpPr>
          <p:cNvPr id="3" name="Platshållare för innehåll 2"/>
          <p:cNvSpPr>
            <a:spLocks noGrp="1"/>
          </p:cNvSpPr>
          <p:nvPr>
            <p:ph idx="1"/>
          </p:nvPr>
        </p:nvSpPr>
        <p:spPr/>
        <p:txBody>
          <a:bodyPr>
            <a:normAutofit fontScale="92500" lnSpcReduction="10000"/>
          </a:bodyPr>
          <a:lstStyle/>
          <a:p>
            <a:pPr marL="0" indent="0">
              <a:buNone/>
            </a:pPr>
            <a:r>
              <a:rPr lang="sv-SE" b="1" dirty="0" smtClean="0"/>
              <a:t>Föreningsdag</a:t>
            </a:r>
            <a:r>
              <a:rPr lang="sv-SE" dirty="0" smtClean="0"/>
              <a:t/>
            </a:r>
            <a:br>
              <a:rPr lang="sv-SE" dirty="0" smtClean="0"/>
            </a:br>
            <a:r>
              <a:rPr lang="sv-SE" dirty="0" smtClean="0"/>
              <a:t>Vi hade en föreningsdag på Nättrabyskolans fotbollsplan. Alla grupper gjorde en gemensam uppvärmningsdans och de aktiva fick träna en stund var i en redskapsbana. Det fanns en kiosk med korv, kaffe och kakor. </a:t>
            </a:r>
          </a:p>
          <a:p>
            <a:pPr marL="0" indent="0">
              <a:buNone/>
            </a:pPr>
            <a:r>
              <a:rPr lang="sv-SE" b="1" dirty="0" smtClean="0"/>
              <a:t>Tävling</a:t>
            </a:r>
            <a:br>
              <a:rPr lang="sv-SE" b="1" dirty="0" smtClean="0"/>
            </a:br>
            <a:r>
              <a:rPr lang="sv-SE" dirty="0" smtClean="0"/>
              <a:t>På våren åkte våra äldsta gymnaster på tävling.</a:t>
            </a:r>
          </a:p>
          <a:p>
            <a:pPr marL="0" indent="0">
              <a:buNone/>
            </a:pPr>
            <a:r>
              <a:rPr lang="sv-SE" dirty="0" smtClean="0"/>
              <a:t>På hösten deltog NAIS med tre trupper vid Sydostmästerskapen i Holmsjö. </a:t>
            </a:r>
            <a:endParaRPr lang="sv-SE" b="1" dirty="0" smtClean="0"/>
          </a:p>
          <a:p>
            <a:pPr marL="0" indent="0">
              <a:buNone/>
            </a:pPr>
            <a:r>
              <a:rPr lang="sv-SE" b="1" dirty="0" smtClean="0"/>
              <a:t>Avslutning</a:t>
            </a:r>
            <a:r>
              <a:rPr lang="sv-SE" dirty="0" smtClean="0"/>
              <a:t/>
            </a:r>
            <a:br>
              <a:rPr lang="sv-SE" dirty="0" smtClean="0"/>
            </a:br>
            <a:r>
              <a:rPr lang="sv-SE" dirty="0" smtClean="0"/>
              <a:t>Som våravslutning i de olika grupperna bjöd ledarna våra </a:t>
            </a:r>
            <a:r>
              <a:rPr lang="sv-SE" dirty="0"/>
              <a:t>aktiva på </a:t>
            </a:r>
            <a:r>
              <a:rPr lang="sv-SE" dirty="0" smtClean="0"/>
              <a:t>fika </a:t>
            </a:r>
            <a:r>
              <a:rPr lang="sv-SE" dirty="0"/>
              <a:t>och önskade dem en glad sommar. </a:t>
            </a:r>
            <a:endParaRPr lang="sv-SE" dirty="0" smtClean="0"/>
          </a:p>
          <a:p>
            <a:pPr marL="0" indent="0">
              <a:buNone/>
            </a:pPr>
            <a:r>
              <a:rPr lang="sv-SE" dirty="0" smtClean="0"/>
              <a:t>Som höstavslutning hade barngymnastiken </a:t>
            </a:r>
            <a:r>
              <a:rPr lang="sv-SE" dirty="0"/>
              <a:t>uppdelade avslutningar där de bjöds på </a:t>
            </a:r>
            <a:r>
              <a:rPr lang="sv-SE" dirty="0" smtClean="0"/>
              <a:t>fika. </a:t>
            </a:r>
            <a:r>
              <a:rPr lang="sv-SE" dirty="0" err="1" smtClean="0"/>
              <a:t>Parkouren</a:t>
            </a:r>
            <a:r>
              <a:rPr lang="sv-SE" dirty="0" smtClean="0"/>
              <a:t> fick ett träningspass i A-hallen som avslutning samt bjöds på fika. Truppen utförde </a:t>
            </a:r>
            <a:r>
              <a:rPr lang="sv-SE" dirty="0"/>
              <a:t>en fin uppvisning för </a:t>
            </a:r>
            <a:r>
              <a:rPr lang="sv-SE" dirty="0" smtClean="0"/>
              <a:t>föräldrarna som avslutades med godisregn.</a:t>
            </a:r>
            <a:endParaRPr lang="sv-SE" dirty="0"/>
          </a:p>
        </p:txBody>
      </p:sp>
    </p:spTree>
    <p:extLst>
      <p:ext uri="{BB962C8B-B14F-4D97-AF65-F5344CB8AC3E}">
        <p14:creationId xmlns:p14="http://schemas.microsoft.com/office/powerpoint/2010/main" val="27503120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smtClean="0"/>
              <a:t>Verksamhetsberättelse</a:t>
            </a:r>
            <a:endParaRPr lang="sv-SE" dirty="0"/>
          </a:p>
        </p:txBody>
      </p:sp>
      <p:sp>
        <p:nvSpPr>
          <p:cNvPr id="3" name="Platshållare för innehåll 2"/>
          <p:cNvSpPr>
            <a:spLocks noGrp="1"/>
          </p:cNvSpPr>
          <p:nvPr>
            <p:ph idx="1"/>
          </p:nvPr>
        </p:nvSpPr>
        <p:spPr/>
        <p:txBody>
          <a:bodyPr/>
          <a:lstStyle/>
          <a:p>
            <a:pPr marL="0" indent="0">
              <a:buNone/>
            </a:pPr>
            <a:r>
              <a:rPr lang="sv-SE" b="1" dirty="0"/>
              <a:t>Media </a:t>
            </a:r>
            <a:endParaRPr lang="sv-SE" b="1" dirty="0" smtClean="0"/>
          </a:p>
          <a:p>
            <a:pPr marL="0" indent="0">
              <a:buNone/>
            </a:pPr>
            <a:r>
              <a:rPr lang="sv-SE" dirty="0" smtClean="0"/>
              <a:t>Hemsida 	http</a:t>
            </a:r>
            <a:r>
              <a:rPr lang="sv-SE" dirty="0"/>
              <a:t>://nais.nu </a:t>
            </a:r>
            <a:br>
              <a:rPr lang="sv-SE" dirty="0"/>
            </a:br>
            <a:r>
              <a:rPr lang="sv-SE" dirty="0" smtClean="0"/>
              <a:t>Facebook 	https</a:t>
            </a:r>
            <a:r>
              <a:rPr lang="sv-SE" dirty="0"/>
              <a:t>://www.facebook.com/nais.gymnastik.parkour </a:t>
            </a:r>
            <a:br>
              <a:rPr lang="sv-SE" dirty="0"/>
            </a:br>
            <a:r>
              <a:rPr lang="sv-SE" dirty="0" err="1" smtClean="0"/>
              <a:t>Instagram</a:t>
            </a:r>
            <a:r>
              <a:rPr lang="sv-SE" dirty="0" smtClean="0"/>
              <a:t> 	</a:t>
            </a:r>
            <a:r>
              <a:rPr lang="sv-SE" dirty="0" err="1" smtClean="0"/>
              <a:t>Nais_parkour_gymnastik</a:t>
            </a:r>
            <a:r>
              <a:rPr lang="sv-SE" dirty="0" smtClean="0"/>
              <a:t> </a:t>
            </a:r>
          </a:p>
          <a:p>
            <a:pPr marL="0" indent="0">
              <a:buNone/>
            </a:pPr>
            <a:endParaRPr lang="sv-SE" dirty="0"/>
          </a:p>
          <a:p>
            <a:pPr marL="0" indent="0">
              <a:buNone/>
            </a:pPr>
            <a:r>
              <a:rPr lang="sv-SE" b="1" dirty="0" smtClean="0"/>
              <a:t>Ekonomi</a:t>
            </a:r>
          </a:p>
          <a:p>
            <a:pPr marL="0" indent="0">
              <a:buNone/>
            </a:pPr>
            <a:r>
              <a:rPr lang="sv-SE" dirty="0" smtClean="0"/>
              <a:t>För 2023 </a:t>
            </a:r>
            <a:r>
              <a:rPr lang="sv-SE" dirty="0"/>
              <a:t>redovisas en </a:t>
            </a:r>
            <a:r>
              <a:rPr lang="sv-SE" dirty="0" smtClean="0"/>
              <a:t>förlust på 79 </a:t>
            </a:r>
            <a:r>
              <a:rPr lang="sv-SE" dirty="0"/>
              <a:t>516,68 kr. </a:t>
            </a:r>
            <a:r>
              <a:rPr lang="sv-SE" dirty="0" smtClean="0">
                <a:solidFill>
                  <a:srgbClr val="FF0000"/>
                </a:solidFill>
              </a:rPr>
              <a:t> </a:t>
            </a:r>
          </a:p>
          <a:p>
            <a:pPr marL="0" indent="0">
              <a:buNone/>
            </a:pPr>
            <a:r>
              <a:rPr lang="sv-SE" dirty="0" smtClean="0"/>
              <a:t>Föringen </a:t>
            </a:r>
            <a:r>
              <a:rPr lang="sv-SE" dirty="0"/>
              <a:t>har inga skulder och en god styrning av vår ekonomi. </a:t>
            </a:r>
            <a:endParaRPr lang="sv-SE" dirty="0" smtClean="0"/>
          </a:p>
          <a:p>
            <a:pPr marL="0" indent="0">
              <a:buNone/>
            </a:pPr>
            <a:r>
              <a:rPr lang="sv-SE" dirty="0" smtClean="0"/>
              <a:t>Styrelsen </a:t>
            </a:r>
            <a:r>
              <a:rPr lang="sv-SE" dirty="0"/>
              <a:t>tackar alla medlemmar och ledare för verksamhetsåret </a:t>
            </a:r>
            <a:r>
              <a:rPr lang="sv-SE" dirty="0" smtClean="0"/>
              <a:t>2023</a:t>
            </a:r>
            <a:endParaRPr lang="sv-SE" dirty="0"/>
          </a:p>
        </p:txBody>
      </p:sp>
    </p:spTree>
    <p:extLst>
      <p:ext uri="{BB962C8B-B14F-4D97-AF65-F5344CB8AC3E}">
        <p14:creationId xmlns:p14="http://schemas.microsoft.com/office/powerpoint/2010/main" val="9556785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3334327" y="89975"/>
            <a:ext cx="5560291" cy="6722720"/>
          </a:xfrm>
          <a:prstGeom prst="rect">
            <a:avLst/>
          </a:prstGeom>
        </p:spPr>
      </p:pic>
    </p:spTree>
    <p:extLst>
      <p:ext uri="{BB962C8B-B14F-4D97-AF65-F5344CB8AC3E}">
        <p14:creationId xmlns:p14="http://schemas.microsoft.com/office/powerpoint/2010/main" val="462776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3368842" y="75016"/>
            <a:ext cx="5417482" cy="6662668"/>
          </a:xfrm>
          <a:prstGeom prst="rect">
            <a:avLst/>
          </a:prstGeom>
        </p:spPr>
      </p:pic>
    </p:spTree>
    <p:extLst>
      <p:ext uri="{BB962C8B-B14F-4D97-AF65-F5344CB8AC3E}">
        <p14:creationId xmlns:p14="http://schemas.microsoft.com/office/powerpoint/2010/main" val="237191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6"/>
            <a:ext cx="10058400" cy="1612023"/>
          </a:xfrm>
        </p:spPr>
        <p:txBody>
          <a:bodyPr>
            <a:normAutofit/>
          </a:bodyPr>
          <a:lstStyle/>
          <a:p>
            <a:r>
              <a:rPr lang="sv-SE" b="1" dirty="0" smtClean="0"/>
              <a:t>Ansvarsfrihet</a:t>
            </a:r>
            <a:endParaRPr lang="sv-SE" dirty="0"/>
          </a:p>
        </p:txBody>
      </p:sp>
      <p:sp>
        <p:nvSpPr>
          <p:cNvPr id="3" name="Platshållare för innehåll 2"/>
          <p:cNvSpPr>
            <a:spLocks noGrp="1"/>
          </p:cNvSpPr>
          <p:nvPr>
            <p:ph idx="1"/>
          </p:nvPr>
        </p:nvSpPr>
        <p:spPr>
          <a:xfrm>
            <a:off x="1080942" y="1352204"/>
            <a:ext cx="10438660" cy="439651"/>
          </a:xfrm>
        </p:spPr>
        <p:txBody>
          <a:bodyPr>
            <a:normAutofit/>
          </a:bodyPr>
          <a:lstStyle/>
          <a:p>
            <a:pPr lvl="0"/>
            <a:r>
              <a:rPr lang="sv-SE" dirty="0" smtClean="0"/>
              <a:t>Fråga </a:t>
            </a:r>
            <a:r>
              <a:rPr lang="sv-SE" dirty="0"/>
              <a:t>om ansvarsfrihet för styrelsen för den tid revisionen </a:t>
            </a:r>
            <a:r>
              <a:rPr lang="sv-SE" dirty="0" smtClean="0"/>
              <a:t>avser</a:t>
            </a:r>
          </a:p>
        </p:txBody>
      </p:sp>
      <p:pic>
        <p:nvPicPr>
          <p:cNvPr id="5" name="Bildobjekt 4">
            <a:hlinkClick r:id="rId2" action="ppaction://hlinkfile"/>
          </p:cNvPr>
          <p:cNvPicPr>
            <a:picLocks noChangeAspect="1"/>
          </p:cNvPicPr>
          <p:nvPr/>
        </p:nvPicPr>
        <p:blipFill>
          <a:blip r:embed="rId3"/>
          <a:stretch>
            <a:fillRect/>
          </a:stretch>
        </p:blipFill>
        <p:spPr>
          <a:xfrm>
            <a:off x="10645857" y="105940"/>
            <a:ext cx="1186453" cy="875453"/>
          </a:xfrm>
          <a:prstGeom prst="rect">
            <a:avLst/>
          </a:prstGeom>
        </p:spPr>
      </p:pic>
      <p:pic>
        <p:nvPicPr>
          <p:cNvPr id="6" name="Platshållare för innehåll 3"/>
          <p:cNvPicPr>
            <a:picLocks noChangeAspect="1"/>
          </p:cNvPicPr>
          <p:nvPr/>
        </p:nvPicPr>
        <p:blipFill>
          <a:blip r:embed="rId4"/>
          <a:stretch>
            <a:fillRect/>
          </a:stretch>
        </p:blipFill>
        <p:spPr>
          <a:xfrm>
            <a:off x="1080941" y="1688053"/>
            <a:ext cx="3547445" cy="5064684"/>
          </a:xfrm>
          <a:prstGeom prst="rect">
            <a:avLst/>
          </a:prstGeom>
        </p:spPr>
      </p:pic>
      <p:pic>
        <p:nvPicPr>
          <p:cNvPr id="4" name="Bildobjekt 3"/>
          <p:cNvPicPr>
            <a:picLocks noChangeAspect="1"/>
          </p:cNvPicPr>
          <p:nvPr/>
        </p:nvPicPr>
        <p:blipFill>
          <a:blip r:embed="rId5"/>
          <a:stretch>
            <a:fillRect/>
          </a:stretch>
        </p:blipFill>
        <p:spPr>
          <a:xfrm>
            <a:off x="4908905" y="1877710"/>
            <a:ext cx="3262506" cy="4955607"/>
          </a:xfrm>
          <a:prstGeom prst="rect">
            <a:avLst/>
          </a:prstGeom>
        </p:spPr>
      </p:pic>
    </p:spTree>
    <p:extLst>
      <p:ext uri="{BB962C8B-B14F-4D97-AF65-F5344CB8AC3E}">
        <p14:creationId xmlns:p14="http://schemas.microsoft.com/office/powerpoint/2010/main" val="2656629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Förslag av medlemsavgifter </a:t>
            </a:r>
            <a:r>
              <a:rPr lang="sv-SE" dirty="0"/>
              <a:t>för </a:t>
            </a:r>
            <a:r>
              <a:rPr lang="sv-SE" dirty="0" smtClean="0"/>
              <a:t>2025</a:t>
            </a:r>
            <a:endParaRPr lang="sv-SE" dirty="0"/>
          </a:p>
        </p:txBody>
      </p:sp>
      <p:sp>
        <p:nvSpPr>
          <p:cNvPr id="3" name="Platshållare för innehåll 2"/>
          <p:cNvSpPr>
            <a:spLocks noGrp="1"/>
          </p:cNvSpPr>
          <p:nvPr>
            <p:ph idx="1"/>
          </p:nvPr>
        </p:nvSpPr>
        <p:spPr>
          <a:xfrm>
            <a:off x="1069848" y="2121408"/>
            <a:ext cx="10058400" cy="3263392"/>
          </a:xfrm>
        </p:spPr>
        <p:txBody>
          <a:bodyPr/>
          <a:lstStyle/>
          <a:p>
            <a:pPr marL="0" indent="0">
              <a:buNone/>
            </a:pPr>
            <a:r>
              <a:rPr lang="sv-SE" dirty="0" smtClean="0"/>
              <a:t>Medlemsavgift </a:t>
            </a:r>
            <a:r>
              <a:rPr lang="sv-SE" dirty="0"/>
              <a:t>200 kronor per person och år </a:t>
            </a:r>
            <a:br>
              <a:rPr lang="sv-SE" dirty="0"/>
            </a:br>
            <a:r>
              <a:rPr lang="sv-SE" dirty="0" smtClean="0"/>
              <a:t>Stödmedlem </a:t>
            </a:r>
            <a:r>
              <a:rPr lang="sv-SE" dirty="0"/>
              <a:t>100 kronor per person och år </a:t>
            </a:r>
            <a:endParaRPr lang="sv-SE" dirty="0" smtClean="0"/>
          </a:p>
          <a:p>
            <a:pPr marL="0" indent="0">
              <a:buNone/>
            </a:pPr>
            <a:r>
              <a:rPr lang="sv-SE" dirty="0" smtClean="0"/>
              <a:t>Anhörig </a:t>
            </a:r>
            <a:r>
              <a:rPr lang="sv-SE" dirty="0"/>
              <a:t>till barn i verksamheten som är under 16 år </a:t>
            </a:r>
            <a:r>
              <a:rPr lang="sv-SE" dirty="0" smtClean="0"/>
              <a:t>beviljas medlemskap </a:t>
            </a:r>
            <a:r>
              <a:rPr lang="sv-SE" dirty="0"/>
              <a:t>utan kostnad. </a:t>
            </a:r>
            <a:endParaRPr lang="sv-SE" dirty="0" smtClean="0"/>
          </a:p>
          <a:p>
            <a:pPr marL="0" indent="0">
              <a:buNone/>
            </a:pPr>
            <a:r>
              <a:rPr lang="sv-SE" dirty="0" smtClean="0"/>
              <a:t>Ledare </a:t>
            </a:r>
            <a:r>
              <a:rPr lang="sv-SE" dirty="0"/>
              <a:t>och styrelsen som är aktiva i föreningens verksamhet beviljas medlemskap utan kostnad. </a:t>
            </a:r>
            <a:endParaRPr lang="sv-SE" dirty="0" smtClean="0"/>
          </a:p>
          <a:p>
            <a:pPr marL="0" indent="0">
              <a:buNone/>
            </a:pPr>
            <a:r>
              <a:rPr lang="sv-SE" dirty="0" smtClean="0"/>
              <a:t>Medlemskapet </a:t>
            </a:r>
            <a:r>
              <a:rPr lang="sv-SE" dirty="0"/>
              <a:t>betalas per kalenderår. </a:t>
            </a:r>
            <a:endParaRPr lang="sv-SE" dirty="0" smtClean="0"/>
          </a:p>
          <a:p>
            <a:pPr marL="0" indent="0">
              <a:buNone/>
            </a:pPr>
            <a:r>
              <a:rPr lang="sv-SE" dirty="0" smtClean="0"/>
              <a:t>Se </a:t>
            </a:r>
            <a:r>
              <a:rPr lang="sv-SE" dirty="0"/>
              <a:t>uppskattad träningsavgift i verksamhetsplanen. </a:t>
            </a:r>
          </a:p>
        </p:txBody>
      </p:sp>
      <p:pic>
        <p:nvPicPr>
          <p:cNvPr id="4" name="Bildobjekt 3">
            <a:hlinkClick r:id="rId2" action="ppaction://hlinkfile"/>
          </p:cNvPr>
          <p:cNvPicPr>
            <a:picLocks noChangeAspect="1"/>
          </p:cNvPicPr>
          <p:nvPr/>
        </p:nvPicPr>
        <p:blipFill>
          <a:blip r:embed="rId3"/>
          <a:stretch>
            <a:fillRect/>
          </a:stretch>
        </p:blipFill>
        <p:spPr>
          <a:xfrm>
            <a:off x="10815783" y="130309"/>
            <a:ext cx="1186453" cy="875453"/>
          </a:xfrm>
          <a:prstGeom prst="rect">
            <a:avLst/>
          </a:prstGeom>
        </p:spPr>
      </p:pic>
    </p:spTree>
    <p:extLst>
      <p:ext uri="{BB962C8B-B14F-4D97-AF65-F5344CB8AC3E}">
        <p14:creationId xmlns:p14="http://schemas.microsoft.com/office/powerpoint/2010/main" val="4223229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Verksamhetsplan 2024 </a:t>
            </a:r>
            <a:br>
              <a:rPr lang="sv-SE" dirty="0" smtClean="0"/>
            </a:br>
            <a:r>
              <a:rPr lang="sv-SE" dirty="0" smtClean="0"/>
              <a:t>Mål</a:t>
            </a:r>
            <a:endParaRPr lang="sv-SE" dirty="0"/>
          </a:p>
        </p:txBody>
      </p:sp>
      <p:sp>
        <p:nvSpPr>
          <p:cNvPr id="3" name="Platshållare för innehåll 2"/>
          <p:cNvSpPr>
            <a:spLocks noGrp="1"/>
          </p:cNvSpPr>
          <p:nvPr>
            <p:ph idx="1"/>
          </p:nvPr>
        </p:nvSpPr>
        <p:spPr>
          <a:xfrm>
            <a:off x="1069848" y="1944303"/>
            <a:ext cx="10793842" cy="4639377"/>
          </a:xfrm>
        </p:spPr>
        <p:txBody>
          <a:bodyPr>
            <a:normAutofit fontScale="92500" lnSpcReduction="20000"/>
          </a:bodyPr>
          <a:lstStyle/>
          <a:p>
            <a:pPr lvl="0"/>
            <a:r>
              <a:rPr lang="sv-SE" dirty="0"/>
              <a:t>Bibehålla antalet grupper för att ha en verksamhet för alla olika nivåer och åldrar </a:t>
            </a:r>
          </a:p>
          <a:p>
            <a:pPr lvl="0"/>
            <a:r>
              <a:rPr lang="sv-SE" dirty="0"/>
              <a:t>Fortsätta utbilda och utveckla våra ledare till kunniga, trygga och bra förebilder för våra utövare </a:t>
            </a:r>
          </a:p>
          <a:p>
            <a:pPr lvl="0"/>
            <a:r>
              <a:rPr lang="sv-SE" dirty="0"/>
              <a:t>Utbilda fler domare till vår </a:t>
            </a:r>
            <a:r>
              <a:rPr lang="sv-SE" dirty="0" err="1"/>
              <a:t>truppverksamhet</a:t>
            </a:r>
            <a:r>
              <a:rPr lang="sv-SE" dirty="0"/>
              <a:t> för att få igång mer tävlingsverksamhet</a:t>
            </a:r>
          </a:p>
          <a:p>
            <a:pPr lvl="0"/>
            <a:r>
              <a:rPr lang="sv-SE" dirty="0"/>
              <a:t>Säkerställa en attraktiv verksamhet för våra ledare och för styrelsen för att de ska vilja stanna kvar i verksamheten och för att kunna rekrytera nya</a:t>
            </a:r>
          </a:p>
          <a:p>
            <a:pPr lvl="0"/>
            <a:r>
              <a:rPr lang="sv-SE" dirty="0"/>
              <a:t>Integrera integrationsprojektet i </a:t>
            </a:r>
            <a:r>
              <a:rPr lang="sv-SE" dirty="0" err="1"/>
              <a:t>Mellanstaden</a:t>
            </a:r>
            <a:r>
              <a:rPr lang="sv-SE" dirty="0"/>
              <a:t> i vår ordinarie verksamhet </a:t>
            </a:r>
          </a:p>
          <a:p>
            <a:pPr lvl="0"/>
            <a:r>
              <a:rPr lang="sv-SE" dirty="0"/>
              <a:t>Utveckla våra lokaler för att se till att de är ändamålsenliga och stödjer våra medlemmars utveckling i sitt utövande </a:t>
            </a:r>
          </a:p>
          <a:p>
            <a:pPr lvl="0"/>
            <a:r>
              <a:rPr lang="sv-SE" dirty="0"/>
              <a:t>Säkerställa tillgång till bra och ändamålsenliga redskap till vår verksamhet</a:t>
            </a:r>
          </a:p>
          <a:p>
            <a:pPr lvl="0"/>
            <a:r>
              <a:rPr lang="sv-SE" dirty="0"/>
              <a:t>Verka för samarbete mellan olika organisationer, föreningar och andra aktörer för att bilda nätverk och skapa samverkan</a:t>
            </a:r>
          </a:p>
          <a:p>
            <a:pPr lvl="0"/>
            <a:r>
              <a:rPr lang="sv-SE" dirty="0"/>
              <a:t>Få tonåringar och äldre utövare att bli medlemmar samt stanna kvar i föreningen och fortsätta som aktiva utövare</a:t>
            </a:r>
          </a:p>
          <a:p>
            <a:pPr lvl="0"/>
            <a:r>
              <a:rPr lang="sv-SE" dirty="0"/>
              <a:t>Marknadsföra verksamheten via sociala medier som inlägg på </a:t>
            </a:r>
            <a:r>
              <a:rPr lang="sv-SE" dirty="0" err="1"/>
              <a:t>Instagram</a:t>
            </a:r>
            <a:r>
              <a:rPr lang="sv-SE" dirty="0"/>
              <a:t> och Facebook</a:t>
            </a:r>
            <a:r>
              <a:rPr lang="sv-SE" dirty="0" smtClean="0"/>
              <a:t>.</a:t>
            </a:r>
            <a:endParaRPr lang="sv-SE" dirty="0"/>
          </a:p>
        </p:txBody>
      </p:sp>
      <p:pic>
        <p:nvPicPr>
          <p:cNvPr id="4" name="Bildobjekt 3">
            <a:hlinkClick r:id="rId3" action="ppaction://hlinkfile"/>
          </p:cNvPr>
          <p:cNvPicPr>
            <a:picLocks noChangeAspect="1"/>
          </p:cNvPicPr>
          <p:nvPr/>
        </p:nvPicPr>
        <p:blipFill>
          <a:blip r:embed="rId4"/>
          <a:stretch>
            <a:fillRect/>
          </a:stretch>
        </p:blipFill>
        <p:spPr>
          <a:xfrm>
            <a:off x="10677237" y="167256"/>
            <a:ext cx="1186453" cy="875453"/>
          </a:xfrm>
          <a:prstGeom prst="rect">
            <a:avLst/>
          </a:prstGeom>
        </p:spPr>
      </p:pic>
    </p:spTree>
    <p:extLst>
      <p:ext uri="{BB962C8B-B14F-4D97-AF65-F5344CB8AC3E}">
        <p14:creationId xmlns:p14="http://schemas.microsoft.com/office/powerpoint/2010/main" val="5275416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b="1" dirty="0"/>
              <a:t>Fördelning av budgeten </a:t>
            </a:r>
            <a:endParaRPr lang="sv-SE" dirty="0"/>
          </a:p>
        </p:txBody>
      </p:sp>
      <p:sp>
        <p:nvSpPr>
          <p:cNvPr id="3" name="Platshållare för innehåll 2"/>
          <p:cNvSpPr>
            <a:spLocks noGrp="1"/>
          </p:cNvSpPr>
          <p:nvPr>
            <p:ph idx="1"/>
          </p:nvPr>
        </p:nvSpPr>
        <p:spPr>
          <a:xfrm>
            <a:off x="1069848" y="2121407"/>
            <a:ext cx="10253934" cy="4242447"/>
          </a:xfrm>
        </p:spPr>
        <p:txBody>
          <a:bodyPr>
            <a:normAutofit/>
          </a:bodyPr>
          <a:lstStyle/>
          <a:p>
            <a:r>
              <a:rPr lang="sv-SE" b="1" dirty="0" smtClean="0"/>
              <a:t>Medlemsavgift </a:t>
            </a:r>
            <a:r>
              <a:rPr lang="sv-SE" b="1" dirty="0"/>
              <a:t>2025</a:t>
            </a:r>
          </a:p>
          <a:p>
            <a:r>
              <a:rPr lang="sv-SE" dirty="0"/>
              <a:t>Förslag i budgeten är att medlemsavgiften på 200 kr/år ligger kvar då det täcker för föreningens kostnader för alla medlemmar. </a:t>
            </a:r>
          </a:p>
        </p:txBody>
      </p:sp>
    </p:spTree>
    <p:extLst>
      <p:ext uri="{BB962C8B-B14F-4D97-AF65-F5344CB8AC3E}">
        <p14:creationId xmlns:p14="http://schemas.microsoft.com/office/powerpoint/2010/main" val="13717942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smtClean="0"/>
              <a:t>Tränings- och licensavgift </a:t>
            </a:r>
            <a:endParaRPr lang="sv-SE" dirty="0"/>
          </a:p>
        </p:txBody>
      </p:sp>
      <p:sp>
        <p:nvSpPr>
          <p:cNvPr id="3" name="Platshållare för innehåll 2"/>
          <p:cNvSpPr>
            <a:spLocks noGrp="1"/>
          </p:cNvSpPr>
          <p:nvPr>
            <p:ph idx="1"/>
          </p:nvPr>
        </p:nvSpPr>
        <p:spPr>
          <a:xfrm>
            <a:off x="1069848" y="1992429"/>
            <a:ext cx="10711474" cy="4371425"/>
          </a:xfrm>
        </p:spPr>
        <p:txBody>
          <a:bodyPr>
            <a:normAutofit/>
          </a:bodyPr>
          <a:lstStyle/>
          <a:p>
            <a:r>
              <a:rPr lang="sv-SE" dirty="0"/>
              <a:t>För att klara höjda arvoden behöver en högre träningsavgift tas ut. Förslaget i budgeten är att höja träningsavgiften med 50 kr/medlem/termin. </a:t>
            </a:r>
          </a:p>
          <a:p>
            <a:r>
              <a:rPr lang="sv-SE" dirty="0"/>
              <a:t>Träningsavgifterna ska täcka för de kostnader som är riktade till olika delar av NAIS verksamhet. Kostnaden för </a:t>
            </a:r>
            <a:r>
              <a:rPr lang="sv-SE" dirty="0" err="1"/>
              <a:t>Rosenholms</a:t>
            </a:r>
            <a:r>
              <a:rPr lang="sv-SE" dirty="0"/>
              <a:t> A-hall är för närvarande 477 kr per timme och B-hallen 72 kr per timme. Så en högre träningsavgift behöver tas ut vid träning i A-hallen. Nedan är en uppskattning på hur stor träningsavgift vi kommer behöva ta ut för 2025. </a:t>
            </a:r>
          </a:p>
          <a:p>
            <a:r>
              <a:rPr lang="sv-SE" dirty="0" smtClean="0"/>
              <a:t>Träningsavgift:</a:t>
            </a:r>
          </a:p>
          <a:p>
            <a:pPr lvl="1"/>
            <a:r>
              <a:rPr lang="sv-SE" dirty="0" smtClean="0"/>
              <a:t>pass i upp till </a:t>
            </a:r>
            <a:r>
              <a:rPr lang="sv-SE" dirty="0"/>
              <a:t>1 timme i veckan </a:t>
            </a:r>
            <a:r>
              <a:rPr lang="sv-SE" dirty="0" smtClean="0"/>
              <a:t>			300 kronor/termin</a:t>
            </a:r>
          </a:p>
          <a:p>
            <a:pPr lvl="1"/>
            <a:r>
              <a:rPr lang="sv-SE" dirty="0" smtClean="0"/>
              <a:t>pass i 1,5 </a:t>
            </a:r>
            <a:r>
              <a:rPr lang="sv-SE" dirty="0"/>
              <a:t>timmar i veckan </a:t>
            </a:r>
            <a:r>
              <a:rPr lang="sv-SE" dirty="0" smtClean="0"/>
              <a:t>			350 kronor/termin</a:t>
            </a:r>
          </a:p>
          <a:p>
            <a:pPr lvl="1"/>
            <a:r>
              <a:rPr lang="sv-SE" dirty="0" smtClean="0"/>
              <a:t>pass i 2 </a:t>
            </a:r>
            <a:r>
              <a:rPr lang="sv-SE" dirty="0"/>
              <a:t>timmar </a:t>
            </a:r>
            <a:r>
              <a:rPr lang="sv-SE" dirty="0" smtClean="0"/>
              <a:t>i veckan			400 kronor/termin</a:t>
            </a:r>
          </a:p>
          <a:p>
            <a:pPr lvl="1"/>
            <a:r>
              <a:rPr lang="sv-SE" dirty="0"/>
              <a:t>p</a:t>
            </a:r>
            <a:r>
              <a:rPr lang="sv-SE" dirty="0" smtClean="0"/>
              <a:t>ass delvis i A-hallen på 1,5 timmar i veckan	400 kronor/termin</a:t>
            </a:r>
          </a:p>
          <a:p>
            <a:pPr lvl="1"/>
            <a:r>
              <a:rPr lang="sv-SE" dirty="0"/>
              <a:t>pass i A-hallen för på </a:t>
            </a:r>
            <a:r>
              <a:rPr lang="sv-SE" dirty="0" smtClean="0"/>
              <a:t>1,5 </a:t>
            </a:r>
            <a:r>
              <a:rPr lang="sv-SE" dirty="0"/>
              <a:t>timmar i veckan	</a:t>
            </a:r>
            <a:r>
              <a:rPr lang="sv-SE" dirty="0" smtClean="0"/>
              <a:t>450 </a:t>
            </a:r>
            <a:r>
              <a:rPr lang="sv-SE" dirty="0"/>
              <a:t>kronor/termin</a:t>
            </a:r>
          </a:p>
          <a:p>
            <a:pPr lvl="1"/>
            <a:r>
              <a:rPr lang="sv-SE" dirty="0" smtClean="0"/>
              <a:t>pass i A-hallen för på 2 timmar i veckan		500 kronor/termin</a:t>
            </a:r>
          </a:p>
          <a:p>
            <a:endParaRPr lang="sv-SE" dirty="0">
              <a:solidFill>
                <a:srgbClr val="FF0000"/>
              </a:solidFill>
            </a:endParaRPr>
          </a:p>
        </p:txBody>
      </p:sp>
    </p:spTree>
    <p:extLst>
      <p:ext uri="{BB962C8B-B14F-4D97-AF65-F5344CB8AC3E}">
        <p14:creationId xmlns:p14="http://schemas.microsoft.com/office/powerpoint/2010/main" val="135420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smtClean="0"/>
              <a:t>Tränings- och licensavgift </a:t>
            </a:r>
            <a:endParaRPr lang="sv-SE" dirty="0"/>
          </a:p>
        </p:txBody>
      </p:sp>
      <p:sp>
        <p:nvSpPr>
          <p:cNvPr id="3" name="Platshållare för innehåll 2"/>
          <p:cNvSpPr>
            <a:spLocks noGrp="1"/>
          </p:cNvSpPr>
          <p:nvPr>
            <p:ph idx="1"/>
          </p:nvPr>
        </p:nvSpPr>
        <p:spPr>
          <a:xfrm>
            <a:off x="1069848" y="1992429"/>
            <a:ext cx="10711474" cy="4371425"/>
          </a:xfrm>
        </p:spPr>
        <p:txBody>
          <a:bodyPr>
            <a:normAutofit/>
          </a:bodyPr>
          <a:lstStyle/>
          <a:p>
            <a:r>
              <a:rPr lang="sv-SE" b="1" dirty="0" smtClean="0"/>
              <a:t>Licensavgift </a:t>
            </a:r>
            <a:r>
              <a:rPr lang="sv-SE" b="1" dirty="0"/>
              <a:t>för volter och tävling</a:t>
            </a:r>
          </a:p>
          <a:p>
            <a:r>
              <a:rPr lang="sv-SE" dirty="0"/>
              <a:t>Licensavgift tillkommer de grupper som tränar fria rotationer samt tävlar. Licensavgiften är en försäkring som föreningen tecknar med Pensum som hanterar gymnastikförbundets medlemmar.</a:t>
            </a:r>
          </a:p>
          <a:p>
            <a:r>
              <a:rPr lang="sv-SE" dirty="0"/>
              <a:t>Licensavgift för träningsgrupper	</a:t>
            </a:r>
            <a:r>
              <a:rPr lang="sv-SE" dirty="0" smtClean="0"/>
              <a:t>150 </a:t>
            </a:r>
            <a:r>
              <a:rPr lang="sv-SE" dirty="0"/>
              <a:t>kronor/år (</a:t>
            </a:r>
            <a:r>
              <a:rPr lang="sv-SE" dirty="0" err="1"/>
              <a:t>parkour</a:t>
            </a:r>
            <a:r>
              <a:rPr lang="sv-SE" dirty="0"/>
              <a:t> och barn från 6 år)                 </a:t>
            </a:r>
          </a:p>
          <a:p>
            <a:r>
              <a:rPr lang="sv-SE" dirty="0"/>
              <a:t>Licensavgift för trupp      		180 kronor/år </a:t>
            </a:r>
          </a:p>
          <a:p>
            <a:r>
              <a:rPr lang="sv-SE" dirty="0"/>
              <a:t>Licensavgiften gäller från oktober - september. </a:t>
            </a:r>
          </a:p>
          <a:p>
            <a:endParaRPr lang="sv-SE" dirty="0">
              <a:solidFill>
                <a:srgbClr val="FF0000"/>
              </a:solidFill>
            </a:endParaRPr>
          </a:p>
        </p:txBody>
      </p:sp>
    </p:spTree>
    <p:extLst>
      <p:ext uri="{BB962C8B-B14F-4D97-AF65-F5344CB8AC3E}">
        <p14:creationId xmlns:p14="http://schemas.microsoft.com/office/powerpoint/2010/main" val="22350960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a:t>Utbildning</a:t>
            </a:r>
          </a:p>
        </p:txBody>
      </p:sp>
      <p:sp>
        <p:nvSpPr>
          <p:cNvPr id="3" name="Platshållare för innehåll 2"/>
          <p:cNvSpPr>
            <a:spLocks noGrp="1"/>
          </p:cNvSpPr>
          <p:nvPr>
            <p:ph idx="1"/>
          </p:nvPr>
        </p:nvSpPr>
        <p:spPr/>
        <p:txBody>
          <a:bodyPr>
            <a:normAutofit/>
          </a:bodyPr>
          <a:lstStyle/>
          <a:p>
            <a:pPr marL="0" indent="0">
              <a:buNone/>
            </a:pPr>
            <a:r>
              <a:rPr lang="sv-SE" dirty="0" smtClean="0"/>
              <a:t>Vi </a:t>
            </a:r>
            <a:r>
              <a:rPr lang="sv-SE" dirty="0"/>
              <a:t>har i budgeten lagt förslag på att använda 60 000 kr av sparat kapital till utbildning av ledarna. </a:t>
            </a:r>
          </a:p>
          <a:p>
            <a:pPr marL="0" indent="0">
              <a:buNone/>
            </a:pPr>
            <a:r>
              <a:rPr lang="sv-SE" dirty="0"/>
              <a:t>För att uppnå målet att utveckla våra ledare är det viktigt att vi utbildar våra ledare så mycket som vi kan. Därför vill vi avsätta pengar från sparade medel för att betala utbildningarna under verksamhetsåret. Ekonomiskt stöd för utbildningar kommer även att sökas från gymnastikförbundet. </a:t>
            </a:r>
            <a:endParaRPr lang="sv-SE" dirty="0" smtClean="0"/>
          </a:p>
          <a:p>
            <a:pPr marL="0" indent="0">
              <a:buNone/>
            </a:pPr>
            <a:endParaRPr lang="sv-SE" dirty="0"/>
          </a:p>
          <a:p>
            <a:pPr marL="0" indent="0">
              <a:buNone/>
            </a:pPr>
            <a:r>
              <a:rPr lang="sv-SE" dirty="0" smtClean="0"/>
              <a:t>NAIS har beviljats 16 750 kr i bidrag från gymnastikförbundet för utbildning.  </a:t>
            </a:r>
            <a:endParaRPr lang="sv-SE" dirty="0"/>
          </a:p>
          <a:p>
            <a:pPr marL="0" indent="0">
              <a:buNone/>
            </a:pPr>
            <a:endParaRPr lang="sv-SE" dirty="0">
              <a:solidFill>
                <a:srgbClr val="FF0000"/>
              </a:solidFill>
            </a:endParaRPr>
          </a:p>
        </p:txBody>
      </p:sp>
    </p:spTree>
    <p:extLst>
      <p:ext uri="{BB962C8B-B14F-4D97-AF65-F5344CB8AC3E}">
        <p14:creationId xmlns:p14="http://schemas.microsoft.com/office/powerpoint/2010/main" val="36715488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Verksamhetsplan </a:t>
            </a:r>
            <a:r>
              <a:rPr lang="sv-SE" dirty="0"/>
              <a:t>2024 </a:t>
            </a:r>
            <a:br>
              <a:rPr lang="sv-SE" dirty="0"/>
            </a:br>
            <a:r>
              <a:rPr lang="sv-SE" dirty="0" smtClean="0"/>
              <a:t>Redskap</a:t>
            </a:r>
            <a:endParaRPr lang="sv-SE" dirty="0"/>
          </a:p>
        </p:txBody>
      </p:sp>
      <p:sp>
        <p:nvSpPr>
          <p:cNvPr id="3" name="Platshållare för innehåll 2"/>
          <p:cNvSpPr>
            <a:spLocks noGrp="1"/>
          </p:cNvSpPr>
          <p:nvPr>
            <p:ph idx="1"/>
          </p:nvPr>
        </p:nvSpPr>
        <p:spPr/>
        <p:txBody>
          <a:bodyPr/>
          <a:lstStyle/>
          <a:p>
            <a:r>
              <a:rPr lang="sv-SE" dirty="0"/>
              <a:t>Medel på 200 000 kr behöver finnas avsatta till redskap för att uppnå målet med att hålla ändamålsenliga och fungerande redskap. </a:t>
            </a:r>
          </a:p>
          <a:p>
            <a:pPr lvl="0"/>
            <a:r>
              <a:rPr lang="sv-SE" dirty="0"/>
              <a:t>NAIS har en del redskap i ett förråd i Nättraby som ligger intill gymnastikhallen. Där finns olika redskap som plintar, trampetter och en </a:t>
            </a:r>
            <a:r>
              <a:rPr lang="sv-SE" dirty="0" err="1"/>
              <a:t>Airfloor</a:t>
            </a:r>
            <a:r>
              <a:rPr lang="sv-SE" dirty="0"/>
              <a:t>. Vi måste ha beredskap att dessa behöva bytas ut om de går sönder. Ett nytt luftgolv uppskattas kosta 120 000 – 150 000 kr. </a:t>
            </a:r>
            <a:endParaRPr lang="sv-SE" dirty="0" smtClean="0"/>
          </a:p>
          <a:p>
            <a:pPr lvl="0"/>
            <a:endParaRPr lang="sv-SE" dirty="0"/>
          </a:p>
          <a:p>
            <a:r>
              <a:rPr lang="sv-SE" dirty="0"/>
              <a:t>NAIS har beviljats </a:t>
            </a:r>
            <a:r>
              <a:rPr lang="sv-SE" dirty="0" smtClean="0"/>
              <a:t>20 000 kr i </a:t>
            </a:r>
            <a:r>
              <a:rPr lang="sv-SE" dirty="0"/>
              <a:t>bidrag från gymnastikförbundet </a:t>
            </a:r>
            <a:r>
              <a:rPr lang="sv-SE" dirty="0" smtClean="0"/>
              <a:t>till redskap.  </a:t>
            </a:r>
            <a:endParaRPr lang="sv-SE" dirty="0"/>
          </a:p>
          <a:p>
            <a:pPr lvl="0"/>
            <a:endParaRPr lang="sv-SE" dirty="0"/>
          </a:p>
          <a:p>
            <a:pPr marL="0" indent="0">
              <a:buNone/>
            </a:pPr>
            <a:endParaRPr lang="sv-SE" dirty="0">
              <a:solidFill>
                <a:srgbClr val="FF0000"/>
              </a:solidFill>
            </a:endParaRPr>
          </a:p>
        </p:txBody>
      </p:sp>
    </p:spTree>
    <p:extLst>
      <p:ext uri="{BB962C8B-B14F-4D97-AF65-F5344CB8AC3E}">
        <p14:creationId xmlns:p14="http://schemas.microsoft.com/office/powerpoint/2010/main" val="3216329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a:t>Arvode</a:t>
            </a:r>
          </a:p>
        </p:txBody>
      </p:sp>
      <p:sp>
        <p:nvSpPr>
          <p:cNvPr id="3" name="Platshållare för innehåll 2"/>
          <p:cNvSpPr>
            <a:spLocks noGrp="1"/>
          </p:cNvSpPr>
          <p:nvPr>
            <p:ph idx="1"/>
          </p:nvPr>
        </p:nvSpPr>
        <p:spPr>
          <a:xfrm>
            <a:off x="1069847" y="2093976"/>
            <a:ext cx="4171951" cy="4206812"/>
          </a:xfrm>
        </p:spPr>
        <p:txBody>
          <a:bodyPr>
            <a:normAutofit/>
          </a:bodyPr>
          <a:lstStyle/>
          <a:p>
            <a:r>
              <a:rPr lang="sv-SE" dirty="0" smtClean="0"/>
              <a:t>Arvoden till ledare är nyligen justerade enligt nedan modell. Det som finns kvar att se över under 2024 är ersättning till ledare vid tävling och ersättning av funktionärsuppdrag. </a:t>
            </a:r>
          </a:p>
          <a:p>
            <a:r>
              <a:rPr lang="sv-SE" dirty="0"/>
              <a:t>Arvode betalas inte ut för ledarträffar. </a:t>
            </a:r>
            <a:br>
              <a:rPr lang="sv-SE" dirty="0"/>
            </a:br>
            <a:r>
              <a:rPr lang="sv-SE" dirty="0" smtClean="0"/>
              <a:t>Arvodet </a:t>
            </a:r>
            <a:r>
              <a:rPr lang="sv-SE" dirty="0"/>
              <a:t>är </a:t>
            </a:r>
            <a:r>
              <a:rPr lang="sv-SE" dirty="0" smtClean="0"/>
              <a:t>skattepliktigt.</a:t>
            </a:r>
            <a:r>
              <a:rPr lang="sv-SE" dirty="0"/>
              <a:t/>
            </a:r>
            <a:br>
              <a:rPr lang="sv-SE" dirty="0"/>
            </a:br>
            <a:r>
              <a:rPr lang="sv-SE" dirty="0"/>
              <a:t>Arvodet finns endast innestående 12 månader (dvs man kan inte begära ut pengar längre tillbaka i tiden)</a:t>
            </a:r>
          </a:p>
          <a:p>
            <a:endParaRPr lang="sv-SE" dirty="0" smtClean="0"/>
          </a:p>
          <a:p>
            <a:endParaRPr lang="sv-SE" b="1" dirty="0" smtClean="0"/>
          </a:p>
          <a:p>
            <a:endParaRPr lang="sv-SE" b="1" dirty="0"/>
          </a:p>
          <a:p>
            <a:endParaRPr lang="sv-SE" dirty="0"/>
          </a:p>
        </p:txBody>
      </p:sp>
      <p:pic>
        <p:nvPicPr>
          <p:cNvPr id="8" name="Bildobjekt 7"/>
          <p:cNvPicPr>
            <a:picLocks noChangeAspect="1"/>
          </p:cNvPicPr>
          <p:nvPr/>
        </p:nvPicPr>
        <p:blipFill>
          <a:blip r:embed="rId3"/>
          <a:stretch>
            <a:fillRect/>
          </a:stretch>
        </p:blipFill>
        <p:spPr>
          <a:xfrm>
            <a:off x="5357813" y="2065400"/>
            <a:ext cx="5886449" cy="4113048"/>
          </a:xfrm>
          <a:prstGeom prst="rect">
            <a:avLst/>
          </a:prstGeom>
        </p:spPr>
      </p:pic>
    </p:spTree>
    <p:extLst>
      <p:ext uri="{BB962C8B-B14F-4D97-AF65-F5344CB8AC3E}">
        <p14:creationId xmlns:p14="http://schemas.microsoft.com/office/powerpoint/2010/main" val="17196006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smtClean="0"/>
              <a:t>Våra aktiva</a:t>
            </a:r>
            <a:endParaRPr lang="sv-SE" dirty="0"/>
          </a:p>
        </p:txBody>
      </p:sp>
      <p:sp>
        <p:nvSpPr>
          <p:cNvPr id="3" name="Platshållare för innehåll 2"/>
          <p:cNvSpPr>
            <a:spLocks noGrp="1"/>
          </p:cNvSpPr>
          <p:nvPr>
            <p:ph idx="1"/>
          </p:nvPr>
        </p:nvSpPr>
        <p:spPr/>
        <p:txBody>
          <a:bodyPr/>
          <a:lstStyle/>
          <a:p>
            <a:pPr marL="0" indent="0">
              <a:buNone/>
            </a:pPr>
            <a:r>
              <a:rPr lang="sv-SE" dirty="0"/>
              <a:t>För att följa gymnastikförbundets </a:t>
            </a:r>
            <a:r>
              <a:rPr lang="sv-SE" dirty="0" smtClean="0"/>
              <a:t>riktlinjer </a:t>
            </a:r>
            <a:r>
              <a:rPr lang="sv-SE" dirty="0"/>
              <a:t>har NAIS åldersbaserade grupper. Gruppindelningen ska utgå ifrån barnets bästa. Man kan antingen börja i barngymnastiken, direkt i Trupp eller </a:t>
            </a:r>
            <a:r>
              <a:rPr lang="sv-SE" dirty="0" err="1"/>
              <a:t>Parkourverksamheten</a:t>
            </a:r>
            <a:r>
              <a:rPr lang="sv-SE" dirty="0"/>
              <a:t> i en grupp för medlemmens ålder. Från barnverksamheten kan man vid 6 års ålder välja Trupp och vid 8 år </a:t>
            </a:r>
            <a:r>
              <a:rPr lang="sv-SE" dirty="0" err="1"/>
              <a:t>Parkour</a:t>
            </a:r>
            <a:r>
              <a:rPr lang="sv-SE" dirty="0"/>
              <a:t>. </a:t>
            </a:r>
          </a:p>
          <a:p>
            <a:pPr marL="0" indent="0">
              <a:buNone/>
            </a:pPr>
            <a:r>
              <a:rPr lang="sv-SE" b="1" dirty="0" smtClean="0"/>
              <a:t>Barn- </a:t>
            </a:r>
            <a:r>
              <a:rPr lang="sv-SE" b="1" dirty="0"/>
              <a:t>och familjegymnastik </a:t>
            </a:r>
            <a:br>
              <a:rPr lang="sv-SE" b="1" dirty="0"/>
            </a:br>
            <a:r>
              <a:rPr lang="sv-SE" dirty="0" smtClean="0"/>
              <a:t>Inspirationstillfällen </a:t>
            </a:r>
            <a:r>
              <a:rPr lang="sv-SE" dirty="0"/>
              <a:t>kommer planeras in där ledarna kan få och ge tips från och till varandra om alternativa övningar och lekar. Färdiga planeringar som ledarna kan utgå ifrån tas fram och läggs upp på hemsidan samt i skåpet i Nättraby. Det finns behov att öka med fler platser i familjegymnastiken. För att lösa det måste vi rekrytera fler tränare till befintliga och nya grupper.</a:t>
            </a:r>
          </a:p>
        </p:txBody>
      </p:sp>
    </p:spTree>
    <p:extLst>
      <p:ext uri="{BB962C8B-B14F-4D97-AF65-F5344CB8AC3E}">
        <p14:creationId xmlns:p14="http://schemas.microsoft.com/office/powerpoint/2010/main" val="471004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a:t>Våra aktiva forts</a:t>
            </a:r>
            <a:r>
              <a:rPr lang="sv-SE" dirty="0" smtClean="0"/>
              <a:t>.</a:t>
            </a:r>
            <a:endParaRPr lang="sv-SE" dirty="0"/>
          </a:p>
        </p:txBody>
      </p:sp>
      <p:sp>
        <p:nvSpPr>
          <p:cNvPr id="3" name="Platshållare för innehåll 2"/>
          <p:cNvSpPr>
            <a:spLocks noGrp="1"/>
          </p:cNvSpPr>
          <p:nvPr>
            <p:ph idx="1"/>
          </p:nvPr>
        </p:nvSpPr>
        <p:spPr/>
        <p:txBody>
          <a:bodyPr>
            <a:normAutofit/>
          </a:bodyPr>
          <a:lstStyle/>
          <a:p>
            <a:pPr marL="0" indent="0">
              <a:buNone/>
            </a:pPr>
            <a:r>
              <a:rPr lang="sv-SE" b="1" dirty="0" err="1" smtClean="0"/>
              <a:t>Parkour</a:t>
            </a:r>
            <a:r>
              <a:rPr lang="sv-SE" dirty="0"/>
              <a:t/>
            </a:r>
            <a:br>
              <a:rPr lang="sv-SE" dirty="0"/>
            </a:br>
            <a:r>
              <a:rPr lang="sv-SE" dirty="0" smtClean="0"/>
              <a:t>Ambitionen </a:t>
            </a:r>
            <a:r>
              <a:rPr lang="sv-SE" dirty="0"/>
              <a:t>för </a:t>
            </a:r>
            <a:r>
              <a:rPr lang="sv-SE" dirty="0" err="1"/>
              <a:t>parkourverksamheten</a:t>
            </a:r>
            <a:r>
              <a:rPr lang="sv-SE" dirty="0"/>
              <a:t> är att fortsätta erbjuda en utmanande och säker träning för våra aktiva. </a:t>
            </a:r>
            <a:r>
              <a:rPr lang="sv-SE" dirty="0" err="1"/>
              <a:t>Pga</a:t>
            </a:r>
            <a:r>
              <a:rPr lang="sv-SE" dirty="0"/>
              <a:t> brist på ledare haltar vi det vi kallar för ”Svarta bandet” satsningen. Vi behöver utbilda fler ledare för att kunna hålla kvar vår verksamhet. </a:t>
            </a:r>
          </a:p>
          <a:p>
            <a:pPr marL="0" indent="0">
              <a:buNone/>
            </a:pPr>
            <a:r>
              <a:rPr lang="sv-SE" b="1" dirty="0" err="1"/>
              <a:t>Truppgymnastik</a:t>
            </a:r>
            <a:r>
              <a:rPr lang="sv-SE" b="1" dirty="0"/>
              <a:t> </a:t>
            </a:r>
            <a:r>
              <a:rPr lang="sv-SE" b="1" dirty="0" smtClean="0"/>
              <a:t/>
            </a:r>
            <a:br>
              <a:rPr lang="sv-SE" b="1" dirty="0" smtClean="0"/>
            </a:br>
            <a:r>
              <a:rPr lang="sv-SE" dirty="0" smtClean="0"/>
              <a:t>Vi </a:t>
            </a:r>
            <a:r>
              <a:rPr lang="sv-SE" dirty="0"/>
              <a:t>jobbar med att få våra ledare att fortsätta vidareutbilda sig. Då våra trupper ska delta på tävlingar förväntas NAIS kunna bistå med domare, vi uppmuntrar alla </a:t>
            </a:r>
            <a:r>
              <a:rPr lang="sv-SE" dirty="0" err="1"/>
              <a:t>truppledare</a:t>
            </a:r>
            <a:r>
              <a:rPr lang="sv-SE" dirty="0"/>
              <a:t> att även utbilda sig till domare. </a:t>
            </a:r>
          </a:p>
          <a:p>
            <a:pPr marL="0" indent="0">
              <a:buNone/>
            </a:pPr>
            <a:r>
              <a:rPr lang="sv-SE" b="1" dirty="0" smtClean="0"/>
              <a:t>Motionsträning</a:t>
            </a:r>
            <a:br>
              <a:rPr lang="sv-SE" b="1" dirty="0" smtClean="0"/>
            </a:br>
            <a:r>
              <a:rPr lang="sv-SE" dirty="0" smtClean="0"/>
              <a:t>Vi </a:t>
            </a:r>
            <a:r>
              <a:rPr lang="sv-SE" dirty="0"/>
              <a:t>fortsätter med ”</a:t>
            </a:r>
            <a:r>
              <a:rPr lang="sv-SE" dirty="0" err="1"/>
              <a:t>tantparkour</a:t>
            </a:r>
            <a:r>
              <a:rPr lang="sv-SE" dirty="0"/>
              <a:t>” under 2024. </a:t>
            </a:r>
          </a:p>
        </p:txBody>
      </p:sp>
    </p:spTree>
    <p:extLst>
      <p:ext uri="{BB962C8B-B14F-4D97-AF65-F5344CB8AC3E}">
        <p14:creationId xmlns:p14="http://schemas.microsoft.com/office/powerpoint/2010/main" val="16247069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Verksamhetsplan 2024 </a:t>
            </a:r>
            <a:br>
              <a:rPr lang="sv-SE" dirty="0"/>
            </a:br>
            <a:r>
              <a:rPr lang="sv-SE" dirty="0"/>
              <a:t>Projektet</a:t>
            </a:r>
          </a:p>
        </p:txBody>
      </p:sp>
      <p:sp>
        <p:nvSpPr>
          <p:cNvPr id="3" name="Platshållare för innehåll 2"/>
          <p:cNvSpPr>
            <a:spLocks noGrp="1"/>
          </p:cNvSpPr>
          <p:nvPr>
            <p:ph idx="1"/>
          </p:nvPr>
        </p:nvSpPr>
        <p:spPr/>
        <p:txBody>
          <a:bodyPr/>
          <a:lstStyle/>
          <a:p>
            <a:pPr marL="0" indent="0">
              <a:buNone/>
            </a:pPr>
            <a:r>
              <a:rPr lang="sv-SE" b="1" dirty="0"/>
              <a:t>Projektet i </a:t>
            </a:r>
            <a:r>
              <a:rPr lang="sv-SE" b="1" dirty="0" err="1"/>
              <a:t>mellanstaden</a:t>
            </a:r>
            <a:endParaRPr lang="sv-SE" b="1" dirty="0"/>
          </a:p>
          <a:p>
            <a:pPr marL="0" indent="0">
              <a:buNone/>
            </a:pPr>
            <a:r>
              <a:rPr lang="sv-SE" dirty="0"/>
              <a:t>Detta är ett projekt för att starta igång </a:t>
            </a:r>
            <a:r>
              <a:rPr lang="sv-SE" dirty="0" err="1"/>
              <a:t>parkourverksamhet</a:t>
            </a:r>
            <a:r>
              <a:rPr lang="sv-SE" dirty="0"/>
              <a:t> i </a:t>
            </a:r>
            <a:r>
              <a:rPr lang="sv-SE" dirty="0" err="1"/>
              <a:t>Mellanstaden</a:t>
            </a:r>
            <a:r>
              <a:rPr lang="sv-SE" dirty="0"/>
              <a:t>. Under projektet har vi växlat över till att bedriva verksamhet för kvinnor i Sunnahallen. Projektet är </a:t>
            </a:r>
            <a:r>
              <a:rPr lang="sv-SE" dirty="0" err="1"/>
              <a:t>finnansierat</a:t>
            </a:r>
            <a:r>
              <a:rPr lang="sv-SE" dirty="0"/>
              <a:t> av bidrag från kommunen. Här kommer vi jobba för att avsluta projektet och få igång verksamheten som en del av NAIS gruppträning. NAIS har fått 26666 kr i december 2020. När projektet redovisas för kommunen så kommer vi få ytterligare 13 334 kr.</a:t>
            </a:r>
          </a:p>
        </p:txBody>
      </p:sp>
    </p:spTree>
    <p:extLst>
      <p:ext uri="{BB962C8B-B14F-4D97-AF65-F5344CB8AC3E}">
        <p14:creationId xmlns:p14="http://schemas.microsoft.com/office/powerpoint/2010/main" val="41866038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2224394" y="0"/>
            <a:ext cx="7713934" cy="1233332"/>
          </a:xfrm>
        </p:spPr>
        <p:txBody>
          <a:bodyPr/>
          <a:lstStyle/>
          <a:p>
            <a:r>
              <a:rPr lang="sv-SE" dirty="0" smtClean="0"/>
              <a:t>Förslag till budget</a:t>
            </a:r>
            <a:endParaRPr lang="sv-SE" dirty="0"/>
          </a:p>
        </p:txBody>
      </p:sp>
      <p:pic>
        <p:nvPicPr>
          <p:cNvPr id="5" name="Bildobjekt 4">
            <a:hlinkClick r:id="rId2" action="ppaction://hlinkfile"/>
          </p:cNvPr>
          <p:cNvPicPr>
            <a:picLocks noChangeAspect="1"/>
          </p:cNvPicPr>
          <p:nvPr/>
        </p:nvPicPr>
        <p:blipFill>
          <a:blip r:embed="rId3"/>
          <a:stretch>
            <a:fillRect/>
          </a:stretch>
        </p:blipFill>
        <p:spPr>
          <a:xfrm>
            <a:off x="10425755" y="178939"/>
            <a:ext cx="1186453" cy="875453"/>
          </a:xfrm>
          <a:prstGeom prst="rect">
            <a:avLst/>
          </a:prstGeom>
        </p:spPr>
      </p:pic>
      <p:pic>
        <p:nvPicPr>
          <p:cNvPr id="6" name="Bildobjekt 5"/>
          <p:cNvPicPr>
            <a:picLocks noChangeAspect="1"/>
          </p:cNvPicPr>
          <p:nvPr/>
        </p:nvPicPr>
        <p:blipFill>
          <a:blip r:embed="rId4"/>
          <a:stretch>
            <a:fillRect/>
          </a:stretch>
        </p:blipFill>
        <p:spPr>
          <a:xfrm>
            <a:off x="2002056" y="939155"/>
            <a:ext cx="6833230" cy="5790580"/>
          </a:xfrm>
          <a:prstGeom prst="rect">
            <a:avLst/>
          </a:prstGeom>
        </p:spPr>
      </p:pic>
    </p:spTree>
    <p:extLst>
      <p:ext uri="{BB962C8B-B14F-4D97-AF65-F5344CB8AC3E}">
        <p14:creationId xmlns:p14="http://schemas.microsoft.com/office/powerpoint/2010/main" val="25881932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34720" y="142887"/>
            <a:ext cx="9540240" cy="2443295"/>
          </a:xfrm>
        </p:spPr>
        <p:txBody>
          <a:bodyPr>
            <a:normAutofit fontScale="90000"/>
          </a:bodyPr>
          <a:lstStyle/>
          <a:p>
            <a:r>
              <a:rPr lang="sv-SE" b="1" dirty="0" smtClean="0"/>
              <a:t>Fastställande av medlemsavgift för 2025 samt</a:t>
            </a:r>
            <a:br>
              <a:rPr lang="sv-SE" b="1" dirty="0" smtClean="0"/>
            </a:br>
            <a:r>
              <a:rPr lang="sv-SE" b="1" dirty="0"/>
              <a:t>v</a:t>
            </a:r>
            <a:r>
              <a:rPr lang="sv-SE" b="1" dirty="0" smtClean="0"/>
              <a:t>erksamhetsplan och budget för 2024</a:t>
            </a:r>
            <a:endParaRPr lang="sv-SE" dirty="0"/>
          </a:p>
        </p:txBody>
      </p:sp>
      <p:sp>
        <p:nvSpPr>
          <p:cNvPr id="3" name="Platshållare för innehåll 2"/>
          <p:cNvSpPr>
            <a:spLocks noGrp="1"/>
          </p:cNvSpPr>
          <p:nvPr>
            <p:ph idx="1"/>
          </p:nvPr>
        </p:nvSpPr>
        <p:spPr>
          <a:xfrm>
            <a:off x="979053" y="2901142"/>
            <a:ext cx="10409382" cy="1717963"/>
          </a:xfrm>
        </p:spPr>
        <p:txBody>
          <a:bodyPr>
            <a:normAutofit/>
          </a:bodyPr>
          <a:lstStyle/>
          <a:p>
            <a:pPr lvl="0"/>
            <a:r>
              <a:rPr lang="sv-SE" dirty="0" smtClean="0"/>
              <a:t>Fastställande </a:t>
            </a:r>
            <a:r>
              <a:rPr lang="sv-SE" dirty="0"/>
              <a:t>av </a:t>
            </a:r>
            <a:r>
              <a:rPr lang="sv-SE" dirty="0" smtClean="0"/>
              <a:t>medlemsavgifter</a:t>
            </a:r>
          </a:p>
          <a:p>
            <a:r>
              <a:rPr lang="sv-SE" dirty="0"/>
              <a:t>Fastställande av verksamhetsplan samt behandling av budget för det kommande verksamhets-/</a:t>
            </a:r>
            <a:r>
              <a:rPr lang="sv-SE" dirty="0" smtClean="0"/>
              <a:t>räkenskapsåret</a:t>
            </a:r>
          </a:p>
        </p:txBody>
      </p:sp>
      <p:pic>
        <p:nvPicPr>
          <p:cNvPr id="5" name="Bildobjekt 4">
            <a:hlinkClick r:id="rId2" action="ppaction://hlinkfile"/>
          </p:cNvPr>
          <p:cNvPicPr>
            <a:picLocks noChangeAspect="1"/>
          </p:cNvPicPr>
          <p:nvPr/>
        </p:nvPicPr>
        <p:blipFill>
          <a:blip r:embed="rId3"/>
          <a:stretch>
            <a:fillRect/>
          </a:stretch>
        </p:blipFill>
        <p:spPr>
          <a:xfrm>
            <a:off x="10795209" y="213438"/>
            <a:ext cx="1186453" cy="875453"/>
          </a:xfrm>
          <a:prstGeom prst="rect">
            <a:avLst/>
          </a:prstGeom>
        </p:spPr>
      </p:pic>
    </p:spTree>
    <p:extLst>
      <p:ext uri="{BB962C8B-B14F-4D97-AF65-F5344CB8AC3E}">
        <p14:creationId xmlns:p14="http://schemas.microsoft.com/office/powerpoint/2010/main" val="3231331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7"/>
            <a:ext cx="10207752" cy="1288749"/>
          </a:xfrm>
        </p:spPr>
        <p:txBody>
          <a:bodyPr>
            <a:normAutofit/>
          </a:bodyPr>
          <a:lstStyle/>
          <a:p>
            <a:r>
              <a:rPr lang="sv-SE" b="1" dirty="0" smtClean="0"/>
              <a:t>Motioner</a:t>
            </a:r>
            <a:endParaRPr lang="sv-SE" dirty="0"/>
          </a:p>
        </p:txBody>
      </p:sp>
      <p:sp>
        <p:nvSpPr>
          <p:cNvPr id="3" name="Platshållare för innehåll 2"/>
          <p:cNvSpPr>
            <a:spLocks noGrp="1"/>
          </p:cNvSpPr>
          <p:nvPr>
            <p:ph idx="1"/>
          </p:nvPr>
        </p:nvSpPr>
        <p:spPr>
          <a:xfrm>
            <a:off x="1254575" y="1690255"/>
            <a:ext cx="10438661" cy="2216727"/>
          </a:xfrm>
        </p:spPr>
        <p:txBody>
          <a:bodyPr>
            <a:normAutofit/>
          </a:bodyPr>
          <a:lstStyle/>
          <a:p>
            <a:pPr marL="0" indent="0">
              <a:buNone/>
            </a:pPr>
            <a:endParaRPr lang="sv-SE" dirty="0"/>
          </a:p>
          <a:p>
            <a:pPr lvl="0"/>
            <a:r>
              <a:rPr lang="sv-SE" dirty="0"/>
              <a:t>Behandling av styrelsens förslag och i rätt tid inkomna </a:t>
            </a:r>
            <a:r>
              <a:rPr lang="sv-SE" dirty="0" smtClean="0"/>
              <a:t>motioner</a:t>
            </a:r>
            <a:endParaRPr lang="sv-SE" dirty="0"/>
          </a:p>
        </p:txBody>
      </p:sp>
      <p:pic>
        <p:nvPicPr>
          <p:cNvPr id="5" name="Bildobjekt 4">
            <a:hlinkClick r:id="rId2" action="ppaction://hlinkfile"/>
          </p:cNvPr>
          <p:cNvPicPr>
            <a:picLocks noChangeAspect="1"/>
          </p:cNvPicPr>
          <p:nvPr/>
        </p:nvPicPr>
        <p:blipFill>
          <a:blip r:embed="rId3"/>
          <a:stretch>
            <a:fillRect/>
          </a:stretch>
        </p:blipFill>
        <p:spPr>
          <a:xfrm>
            <a:off x="979055" y="5487401"/>
            <a:ext cx="1186453" cy="875453"/>
          </a:xfrm>
          <a:prstGeom prst="rect">
            <a:avLst/>
          </a:prstGeom>
        </p:spPr>
      </p:pic>
    </p:spTree>
    <p:extLst>
      <p:ext uri="{BB962C8B-B14F-4D97-AF65-F5344CB8AC3E}">
        <p14:creationId xmlns:p14="http://schemas.microsoft.com/office/powerpoint/2010/main" val="3429841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80684" y="142887"/>
            <a:ext cx="10058400" cy="942386"/>
          </a:xfrm>
        </p:spPr>
        <p:txBody>
          <a:bodyPr>
            <a:normAutofit/>
          </a:bodyPr>
          <a:lstStyle/>
          <a:p>
            <a:r>
              <a:rPr lang="sv-SE" b="1" dirty="0" smtClean="0"/>
              <a:t>Val</a:t>
            </a:r>
            <a:endParaRPr lang="sv-SE" dirty="0"/>
          </a:p>
        </p:txBody>
      </p:sp>
      <p:sp>
        <p:nvSpPr>
          <p:cNvPr id="4" name="Platshållare för innehåll 2"/>
          <p:cNvSpPr txBox="1">
            <a:spLocks/>
          </p:cNvSpPr>
          <p:nvPr/>
        </p:nvSpPr>
        <p:spPr>
          <a:xfrm>
            <a:off x="489528" y="1607126"/>
            <a:ext cx="11046690" cy="3971637"/>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sv-SE" dirty="0" smtClean="0"/>
              <a:t/>
            </a:r>
            <a:br>
              <a:rPr lang="sv-SE" dirty="0" smtClean="0"/>
            </a:br>
            <a:r>
              <a:rPr lang="sv-SE" dirty="0" smtClean="0"/>
              <a:t>a) föreningens ordförande för en tid av två år</a:t>
            </a:r>
            <a:br>
              <a:rPr lang="sv-SE" dirty="0" smtClean="0"/>
            </a:br>
            <a:r>
              <a:rPr lang="sv-SE" dirty="0" smtClean="0"/>
              <a:t>b) halva antalet övriga ledamöter i styrelsen för en tid av två år</a:t>
            </a:r>
            <a:br>
              <a:rPr lang="sv-SE" dirty="0" smtClean="0"/>
            </a:br>
            <a:r>
              <a:rPr lang="sv-SE" dirty="0" smtClean="0"/>
              <a:t>c) suppleanter i styrelsen med för dem fastställd turordning för en tid av ett år</a:t>
            </a:r>
            <a:br>
              <a:rPr lang="sv-SE" dirty="0" smtClean="0"/>
            </a:br>
            <a:r>
              <a:rPr lang="sv-SE" dirty="0" smtClean="0"/>
              <a:t>d) en revisor jämte suppleanter för en tid av ett år. I detta val får inte styrelsens ledamöter </a:t>
            </a:r>
            <a:br>
              <a:rPr lang="sv-SE" dirty="0" smtClean="0"/>
            </a:br>
            <a:r>
              <a:rPr lang="sv-SE" dirty="0" smtClean="0"/>
              <a:t>delta</a:t>
            </a:r>
            <a:br>
              <a:rPr lang="sv-SE" dirty="0" smtClean="0"/>
            </a:br>
            <a:r>
              <a:rPr lang="sv-SE" dirty="0" smtClean="0"/>
              <a:t>e) två ledamöter i valberedningen för en tid av ett år, av vilka en skall utses till ordförande</a:t>
            </a:r>
            <a:br>
              <a:rPr lang="sv-SE" dirty="0" smtClean="0"/>
            </a:br>
            <a:r>
              <a:rPr lang="sv-SE" dirty="0" smtClean="0"/>
              <a:t>f) val av ombud till SDF-möten utses av styrelsen vid behov</a:t>
            </a:r>
          </a:p>
        </p:txBody>
      </p:sp>
      <p:pic>
        <p:nvPicPr>
          <p:cNvPr id="5" name="Bildobjekt 4">
            <a:hlinkClick r:id="rId2" action="ppaction://hlinkfile"/>
          </p:cNvPr>
          <p:cNvPicPr>
            <a:picLocks noChangeAspect="1"/>
          </p:cNvPicPr>
          <p:nvPr/>
        </p:nvPicPr>
        <p:blipFill>
          <a:blip r:embed="rId3"/>
          <a:stretch>
            <a:fillRect/>
          </a:stretch>
        </p:blipFill>
        <p:spPr>
          <a:xfrm>
            <a:off x="831273" y="5578763"/>
            <a:ext cx="1186453" cy="875453"/>
          </a:xfrm>
          <a:prstGeom prst="rect">
            <a:avLst/>
          </a:prstGeom>
        </p:spPr>
      </p:pic>
    </p:spTree>
    <p:extLst>
      <p:ext uri="{BB962C8B-B14F-4D97-AF65-F5344CB8AC3E}">
        <p14:creationId xmlns:p14="http://schemas.microsoft.com/office/powerpoint/2010/main" val="2121937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069847" y="0"/>
            <a:ext cx="10133861" cy="1256145"/>
          </a:xfrm>
        </p:spPr>
        <p:txBody>
          <a:bodyPr/>
          <a:lstStyle/>
          <a:p>
            <a:r>
              <a:rPr lang="sv-SE" dirty="0"/>
              <a:t>Förslag från valberedningen </a:t>
            </a:r>
          </a:p>
        </p:txBody>
      </p:sp>
      <p:sp>
        <p:nvSpPr>
          <p:cNvPr id="3" name="Platshållare för innehåll 2"/>
          <p:cNvSpPr>
            <a:spLocks noGrp="1"/>
          </p:cNvSpPr>
          <p:nvPr>
            <p:ph idx="1"/>
          </p:nvPr>
        </p:nvSpPr>
        <p:spPr>
          <a:xfrm>
            <a:off x="277092" y="997528"/>
            <a:ext cx="11517744" cy="5394036"/>
          </a:xfrm>
        </p:spPr>
        <p:txBody>
          <a:bodyPr>
            <a:normAutofit fontScale="92500" lnSpcReduction="20000"/>
          </a:bodyPr>
          <a:lstStyle/>
          <a:p>
            <a:pPr marL="0" indent="0">
              <a:buNone/>
            </a:pPr>
            <a:r>
              <a:rPr lang="sv-SE" dirty="0" smtClean="0"/>
              <a:t>Då </a:t>
            </a:r>
            <a:r>
              <a:rPr lang="sv-SE" dirty="0"/>
              <a:t>ingen valberedning har utsett för val 2024 så ger styrelsen förslag enligt nedan: </a:t>
            </a:r>
          </a:p>
          <a:p>
            <a:pPr marL="0" indent="0">
              <a:buNone/>
            </a:pPr>
            <a:r>
              <a:rPr lang="sv-SE" dirty="0"/>
              <a:t>NAIS Nättraby Allmänna Idrottssällskap nominerar följande kandidater till årsmötet </a:t>
            </a:r>
            <a:r>
              <a:rPr lang="sv-SE" dirty="0" smtClean="0"/>
              <a:t>2024</a:t>
            </a:r>
          </a:p>
          <a:p>
            <a:r>
              <a:rPr lang="sv-SE" dirty="0" smtClean="0"/>
              <a:t>Ordförande</a:t>
            </a:r>
            <a:r>
              <a:rPr lang="sv-SE" dirty="0"/>
              <a:t>: 	</a:t>
            </a:r>
            <a:r>
              <a:rPr lang="sv-SE" dirty="0" smtClean="0"/>
              <a:t>	Pernilla </a:t>
            </a:r>
            <a:r>
              <a:rPr lang="sv-SE" dirty="0"/>
              <a:t>Haraldsson 	</a:t>
            </a:r>
            <a:r>
              <a:rPr lang="sv-SE" dirty="0" smtClean="0"/>
              <a:t> 	Omval </a:t>
            </a:r>
            <a:r>
              <a:rPr lang="sv-SE" dirty="0"/>
              <a:t>1 år</a:t>
            </a:r>
          </a:p>
          <a:p>
            <a:r>
              <a:rPr lang="sv-SE" dirty="0"/>
              <a:t>Övriga Ledamöter </a:t>
            </a:r>
            <a:r>
              <a:rPr lang="sv-SE" dirty="0" smtClean="0"/>
              <a:t>	Julia </a:t>
            </a:r>
            <a:r>
              <a:rPr lang="sv-SE" dirty="0"/>
              <a:t>Bengtsson	</a:t>
            </a:r>
            <a:r>
              <a:rPr lang="sv-SE" dirty="0" smtClean="0"/>
              <a:t>	 	Sittande </a:t>
            </a:r>
            <a:r>
              <a:rPr lang="sv-SE" dirty="0"/>
              <a:t>till årsmöte </a:t>
            </a:r>
            <a:r>
              <a:rPr lang="sv-SE" dirty="0" smtClean="0"/>
              <a:t>2025</a:t>
            </a:r>
          </a:p>
          <a:p>
            <a:r>
              <a:rPr lang="sv-SE" dirty="0" smtClean="0"/>
              <a:t>			Tomas </a:t>
            </a:r>
            <a:r>
              <a:rPr lang="sv-SE" dirty="0"/>
              <a:t>Bergsten </a:t>
            </a:r>
            <a:r>
              <a:rPr lang="sv-SE" dirty="0" smtClean="0"/>
              <a:t>		 	Sittande till årsmöte 2025</a:t>
            </a:r>
          </a:p>
          <a:p>
            <a:r>
              <a:rPr lang="sv-SE" dirty="0"/>
              <a:t>	</a:t>
            </a:r>
            <a:r>
              <a:rPr lang="sv-SE" dirty="0" smtClean="0"/>
              <a:t>		Helena </a:t>
            </a:r>
            <a:r>
              <a:rPr lang="sv-SE" dirty="0"/>
              <a:t>Lundin Hill </a:t>
            </a:r>
            <a:r>
              <a:rPr lang="sv-SE" dirty="0" smtClean="0"/>
              <a:t>	 	Nyval </a:t>
            </a:r>
            <a:r>
              <a:rPr lang="sv-SE" dirty="0"/>
              <a:t>2 år</a:t>
            </a:r>
          </a:p>
          <a:p>
            <a:r>
              <a:rPr lang="sv-SE" dirty="0"/>
              <a:t>	</a:t>
            </a:r>
            <a:r>
              <a:rPr lang="sv-SE" dirty="0" smtClean="0"/>
              <a:t>	 	Frida </a:t>
            </a:r>
            <a:r>
              <a:rPr lang="sv-SE" dirty="0"/>
              <a:t>Cedergren </a:t>
            </a:r>
            <a:r>
              <a:rPr lang="sv-SE" dirty="0" smtClean="0"/>
              <a:t>	 	Nyval </a:t>
            </a:r>
            <a:r>
              <a:rPr lang="sv-SE" dirty="0"/>
              <a:t>2 år</a:t>
            </a:r>
          </a:p>
          <a:p>
            <a:r>
              <a:rPr lang="sv-SE" dirty="0" smtClean="0"/>
              <a:t>			Tilda </a:t>
            </a:r>
            <a:r>
              <a:rPr lang="sv-SE" dirty="0"/>
              <a:t>Sjöblom		</a:t>
            </a:r>
            <a:r>
              <a:rPr lang="sv-SE" dirty="0" smtClean="0"/>
              <a:t>   	Nyval </a:t>
            </a:r>
            <a:r>
              <a:rPr lang="sv-SE" dirty="0"/>
              <a:t>2 år</a:t>
            </a:r>
          </a:p>
          <a:p>
            <a:r>
              <a:rPr lang="sv-SE" dirty="0"/>
              <a:t>Suppleant 		Magdalena </a:t>
            </a:r>
            <a:r>
              <a:rPr lang="sv-SE" dirty="0" err="1"/>
              <a:t>Tärnudd</a:t>
            </a:r>
            <a:r>
              <a:rPr lang="sv-SE" dirty="0"/>
              <a:t> Krona 	Nyval 1 år</a:t>
            </a:r>
          </a:p>
          <a:p>
            <a:r>
              <a:rPr lang="sv-SE" dirty="0"/>
              <a:t>Vakant </a:t>
            </a:r>
            <a:endParaRPr lang="sv-SE" dirty="0" smtClean="0"/>
          </a:p>
          <a:p>
            <a:endParaRPr lang="sv-SE" dirty="0"/>
          </a:p>
          <a:p>
            <a:r>
              <a:rPr lang="sv-SE" dirty="0"/>
              <a:t>Revisor 		Filip </a:t>
            </a:r>
            <a:r>
              <a:rPr lang="sv-SE" dirty="0" err="1"/>
              <a:t>Issal</a:t>
            </a:r>
            <a:r>
              <a:rPr lang="sv-SE" dirty="0"/>
              <a:t> 		</a:t>
            </a:r>
            <a:r>
              <a:rPr lang="sv-SE" dirty="0" smtClean="0"/>
              <a:t>	Omval </a:t>
            </a:r>
            <a:r>
              <a:rPr lang="sv-SE" dirty="0"/>
              <a:t>1 år </a:t>
            </a:r>
          </a:p>
          <a:p>
            <a:r>
              <a:rPr lang="sv-SE" dirty="0"/>
              <a:t>Revisorsersättare	Vakant 	</a:t>
            </a:r>
          </a:p>
          <a:p>
            <a:r>
              <a:rPr lang="sv-SE" dirty="0"/>
              <a:t>Valberedning 		Vakant ordförande </a:t>
            </a:r>
          </a:p>
          <a:p>
            <a:r>
              <a:rPr lang="sv-SE" dirty="0"/>
              <a:t>Vakant</a:t>
            </a:r>
          </a:p>
          <a:p>
            <a:pPr marL="0" indent="0">
              <a:buNone/>
            </a:pPr>
            <a:endParaRPr lang="sv-SE" dirty="0" smtClean="0"/>
          </a:p>
        </p:txBody>
      </p:sp>
      <p:pic>
        <p:nvPicPr>
          <p:cNvPr id="4" name="Bildobjekt 3">
            <a:hlinkClick r:id="rId2" action="ppaction://hlinkfile"/>
          </p:cNvPr>
          <p:cNvPicPr>
            <a:picLocks noChangeAspect="1"/>
          </p:cNvPicPr>
          <p:nvPr/>
        </p:nvPicPr>
        <p:blipFill>
          <a:blip r:embed="rId3"/>
          <a:stretch>
            <a:fillRect/>
          </a:stretch>
        </p:blipFill>
        <p:spPr>
          <a:xfrm>
            <a:off x="10810010" y="190345"/>
            <a:ext cx="1186453" cy="875453"/>
          </a:xfrm>
          <a:prstGeom prst="rect">
            <a:avLst/>
          </a:prstGeom>
        </p:spPr>
      </p:pic>
    </p:spTree>
    <p:extLst>
      <p:ext uri="{BB962C8B-B14F-4D97-AF65-F5344CB8AC3E}">
        <p14:creationId xmlns:p14="http://schemas.microsoft.com/office/powerpoint/2010/main" val="20913349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Övriga frågor</a:t>
            </a:r>
          </a:p>
        </p:txBody>
      </p:sp>
      <p:pic>
        <p:nvPicPr>
          <p:cNvPr id="4" name="Platshållare för innehåll 3"/>
          <p:cNvPicPr>
            <a:picLocks noGrp="1" noChangeAspect="1"/>
          </p:cNvPicPr>
          <p:nvPr>
            <p:ph idx="1"/>
          </p:nvPr>
        </p:nvPicPr>
        <p:blipFill>
          <a:blip r:embed="rId2"/>
          <a:stretch>
            <a:fillRect/>
          </a:stretch>
        </p:blipFill>
        <p:spPr>
          <a:xfrm>
            <a:off x="3849019" y="2318328"/>
            <a:ext cx="4932217" cy="3362036"/>
          </a:xfrm>
          <a:prstGeom prst="rect">
            <a:avLst/>
          </a:prstGeom>
        </p:spPr>
      </p:pic>
    </p:spTree>
    <p:extLst>
      <p:ext uri="{BB962C8B-B14F-4D97-AF65-F5344CB8AC3E}">
        <p14:creationId xmlns:p14="http://schemas.microsoft.com/office/powerpoint/2010/main" val="18480882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r>
              <a:rPr lang="sv-SE" dirty="0">
                <a:hlinkClick r:id="rId2"/>
              </a:rPr>
              <a:t>Video (sisuforlag.se</a:t>
            </a:r>
            <a:r>
              <a:rPr lang="sv-SE" dirty="0" smtClean="0">
                <a:hlinkClick r:id="rId2"/>
              </a:rPr>
              <a:t>)</a:t>
            </a:r>
            <a:endParaRPr lang="sv-SE" dirty="0" smtClean="0"/>
          </a:p>
          <a:p>
            <a:endParaRPr lang="sv-SE" dirty="0"/>
          </a:p>
        </p:txBody>
      </p:sp>
    </p:spTree>
    <p:extLst>
      <p:ext uri="{BB962C8B-B14F-4D97-AF65-F5344CB8AC3E}">
        <p14:creationId xmlns:p14="http://schemas.microsoft.com/office/powerpoint/2010/main" val="21402527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ätyp">
  <a:themeElements>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Trätyp">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rätyp">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Override1.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2.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3.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4.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5.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6.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7.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8.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ppt/theme/themeOverride9.xml><?xml version="1.0" encoding="utf-8"?>
<a:themeOverride xmlns:a="http://schemas.openxmlformats.org/drawingml/2006/main">
  <a:clrScheme name="Trätyp">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5281</TotalTime>
  <Words>1378</Words>
  <Application>Microsoft Office PowerPoint</Application>
  <PresentationFormat>Bredbild</PresentationFormat>
  <Paragraphs>214</Paragraphs>
  <Slides>39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39</vt:i4>
      </vt:variant>
    </vt:vector>
  </HeadingPairs>
  <TitlesOfParts>
    <vt:vector size="43" baseType="lpstr">
      <vt:lpstr>Arial</vt:lpstr>
      <vt:lpstr>Arial Black</vt:lpstr>
      <vt:lpstr>Wingdings</vt:lpstr>
      <vt:lpstr>Trätyp</vt:lpstr>
      <vt:lpstr>NAIS årsmöte</vt:lpstr>
      <vt:lpstr>Föreningens regler !!! </vt:lpstr>
      <vt:lpstr>Fastställande av röstlängd för mötet</vt:lpstr>
      <vt:lpstr>Val för årsmötet</vt:lpstr>
      <vt:lpstr>Utlysning av årsmötet</vt:lpstr>
      <vt:lpstr>Föredragningslista</vt:lpstr>
      <vt:lpstr>Verksamhetsberättelse  Revisionsberättelse</vt:lpstr>
      <vt:lpstr>Verksamhetsberättelse  Styrelsens sammansättning</vt:lpstr>
      <vt:lpstr>Verksamhetsberättelse  Övriga funktionärer</vt:lpstr>
      <vt:lpstr>Verksamhetsberättelse  Verksamhet</vt:lpstr>
      <vt:lpstr>Verksamhetsberättelse  Medlemmar</vt:lpstr>
      <vt:lpstr>Verksamhetsberättelse  Styrelsens arbete</vt:lpstr>
      <vt:lpstr>Verksamhetsberättelse  Måluppföljning del 1</vt:lpstr>
      <vt:lpstr>Verksamhetsberättelse  Måluppföljning del 2</vt:lpstr>
      <vt:lpstr>Verksamhetsberättelse  Måluppföljning del 3 </vt:lpstr>
      <vt:lpstr>Verksamhetsberättelse Föreningens ledare</vt:lpstr>
      <vt:lpstr>Verksamhetsberättelse Våra aktiva</vt:lpstr>
      <vt:lpstr>Verksamhetsberättelse</vt:lpstr>
      <vt:lpstr>PowerPoint-presentation</vt:lpstr>
      <vt:lpstr>PowerPoint-presentation</vt:lpstr>
      <vt:lpstr>Ansvarsfrihet</vt:lpstr>
      <vt:lpstr>Förslag av medlemsavgifter för 2025</vt:lpstr>
      <vt:lpstr>Verksamhetsplan 2024  Mål</vt:lpstr>
      <vt:lpstr>Verksamhetsplan 2024  Fördelning av budgeten </vt:lpstr>
      <vt:lpstr>Verksamhetsplan 2024  Tränings- och licensavgift </vt:lpstr>
      <vt:lpstr>Verksamhetsplan 2024  Tränings- och licensavgift </vt:lpstr>
      <vt:lpstr>Verksamhetsplan 2024  Utbildning</vt:lpstr>
      <vt:lpstr>Verksamhetsplan 2024  Redskap</vt:lpstr>
      <vt:lpstr>Verksamhetsplan 2024  Arvode</vt:lpstr>
      <vt:lpstr>Verksamhetsplan 2024  Våra aktiva</vt:lpstr>
      <vt:lpstr>Verksamhetsplan 2024  Våra aktiva forts.</vt:lpstr>
      <vt:lpstr>Verksamhetsplan 2024  Projektet</vt:lpstr>
      <vt:lpstr>Förslag till budget</vt:lpstr>
      <vt:lpstr>Fastställande av medlemsavgift för 2025 samt verksamhetsplan och budget för 2024</vt:lpstr>
      <vt:lpstr>Motioner</vt:lpstr>
      <vt:lpstr>Val</vt:lpstr>
      <vt:lpstr>Förslag från valberedningen </vt:lpstr>
      <vt:lpstr>Övriga frågor</vt:lpstr>
      <vt:lpstr>PowerPoint-presentation</vt:lpstr>
    </vt:vector>
  </TitlesOfParts>
  <Company>Ronneby Kommun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NAIS årsmöte</dc:title>
  <dc:creator>Pernilla Haraldsson</dc:creator>
  <cp:lastModifiedBy>Pernilla Haraldsson</cp:lastModifiedBy>
  <cp:revision>110</cp:revision>
  <dcterms:created xsi:type="dcterms:W3CDTF">2023-03-11T07:54:32Z</dcterms:created>
  <dcterms:modified xsi:type="dcterms:W3CDTF">2024-03-06T14:43:41Z</dcterms:modified>
</cp:coreProperties>
</file>