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85" r:id="rId3"/>
    <p:sldId id="262" r:id="rId4"/>
    <p:sldId id="263" r:id="rId5"/>
    <p:sldId id="278" r:id="rId6"/>
    <p:sldId id="271" r:id="rId7"/>
    <p:sldId id="258"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227" userDrawn="1">
          <p15:clr>
            <a:srgbClr val="A4A3A4"/>
          </p15:clr>
        </p15:guide>
        <p15:guide id="3" pos="128" userDrawn="1">
          <p15:clr>
            <a:srgbClr val="A4A3A4"/>
          </p15:clr>
        </p15:guide>
        <p15:guide id="4" pos="4201" userDrawn="1">
          <p15:clr>
            <a:srgbClr val="A4A3A4"/>
          </p15:clr>
        </p15:guide>
        <p15:guide id="5" orient="horz" pos="1170" userDrawn="1">
          <p15:clr>
            <a:srgbClr val="A4A3A4"/>
          </p15:clr>
        </p15:guide>
        <p15:guide id="6" orient="horz" pos="421" userDrawn="1">
          <p15:clr>
            <a:srgbClr val="A4A3A4"/>
          </p15:clr>
        </p15:guide>
        <p15:guide id="7" orient="horz" pos="12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84" autoAdjust="0"/>
    <p:restoredTop sz="94660"/>
  </p:normalViewPr>
  <p:slideViewPr>
    <p:cSldViewPr snapToGrid="0">
      <p:cViewPr varScale="1">
        <p:scale>
          <a:sx n="47" d="100"/>
          <a:sy n="47" d="100"/>
        </p:scale>
        <p:origin x="2384" y="24"/>
      </p:cViewPr>
      <p:guideLst>
        <p:guide orient="horz" pos="3120"/>
        <p:guide pos="2227"/>
        <p:guide pos="128"/>
        <p:guide pos="4201"/>
        <p:guide orient="horz" pos="1170"/>
        <p:guide orient="horz" pos="421"/>
        <p:guide orient="horz" pos="1222"/>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sv-SE"/>
              <a:t>Klicka här för att ändra format</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en-US" dirty="0"/>
          </a:p>
        </p:txBody>
      </p:sp>
      <p:sp>
        <p:nvSpPr>
          <p:cNvPr id="4" name="Date Placeholder 3"/>
          <p:cNvSpPr>
            <a:spLocks noGrp="1"/>
          </p:cNvSpPr>
          <p:nvPr>
            <p:ph type="dt" sz="half" idx="10"/>
          </p:nvPr>
        </p:nvSpPr>
        <p:spPr/>
        <p:txBody>
          <a:bodyPr/>
          <a:lstStyle/>
          <a:p>
            <a:fld id="{AA2F4E17-B132-4B30-B7A3-E6FE6D5EF454}" type="datetimeFigureOut">
              <a:rPr lang="sv-SE" smtClean="0"/>
              <a:t>2022-12-16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953938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A2F4E17-B132-4B30-B7A3-E6FE6D5EF454}" type="datetimeFigureOut">
              <a:rPr lang="sv-SE" smtClean="0"/>
              <a:t>2022-12-16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1444171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sv-SE"/>
              <a:t>Klicka här för att ändra format</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AA2F4E17-B132-4B30-B7A3-E6FE6D5EF454}" type="datetimeFigureOut">
              <a:rPr lang="sv-SE" smtClean="0"/>
              <a:t>2022-12-16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4054142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AA2F4E17-B132-4B30-B7A3-E6FE6D5EF454}" type="datetimeFigureOut">
              <a:rPr lang="sv-SE" smtClean="0"/>
              <a:t>2022-12-16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49916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4" name="Content Placeholder 3"/>
          <p:cNvSpPr>
            <a:spLocks noGrp="1"/>
          </p:cNvSpPr>
          <p:nvPr>
            <p:ph sz="half" idx="2"/>
          </p:nvPr>
        </p:nvSpPr>
        <p:spPr>
          <a:xfrm>
            <a:off x="472381" y="3618442"/>
            <a:ext cx="2901255" cy="532218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6" name="Content Placeholder 5"/>
          <p:cNvSpPr>
            <a:spLocks noGrp="1"/>
          </p:cNvSpPr>
          <p:nvPr>
            <p:ph sz="quarter" idx="4"/>
          </p:nvPr>
        </p:nvSpPr>
        <p:spPr>
          <a:xfrm>
            <a:off x="3471863" y="3618442"/>
            <a:ext cx="2915543" cy="532218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AA2F4E17-B132-4B30-B7A3-E6FE6D5EF454}" type="datetimeFigureOut">
              <a:rPr lang="sv-SE" smtClean="0"/>
              <a:t>2022-12-16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986255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AA2F4E17-B132-4B30-B7A3-E6FE6D5EF454}" type="datetimeFigureOut">
              <a:rPr lang="sv-SE" smtClean="0"/>
              <a:t>2022-12-16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3410489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2F4E17-B132-4B30-B7A3-E6FE6D5EF454}" type="datetimeFigureOut">
              <a:rPr lang="sv-SE" smtClean="0"/>
              <a:t>2022-12-16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962852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a:t>Klicka här för att ändra format</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Date Placeholder 4"/>
          <p:cNvSpPr>
            <a:spLocks noGrp="1"/>
          </p:cNvSpPr>
          <p:nvPr>
            <p:ph type="dt" sz="half" idx="10"/>
          </p:nvPr>
        </p:nvSpPr>
        <p:spPr/>
        <p:txBody>
          <a:bodyPr/>
          <a:lstStyle/>
          <a:p>
            <a:fld id="{AA2F4E17-B132-4B30-B7A3-E6FE6D5EF454}" type="datetimeFigureOut">
              <a:rPr lang="sv-SE" smtClean="0"/>
              <a:t>2022-12-16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1306034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Date Placeholder 4"/>
          <p:cNvSpPr>
            <a:spLocks noGrp="1"/>
          </p:cNvSpPr>
          <p:nvPr>
            <p:ph type="dt" sz="half" idx="10"/>
          </p:nvPr>
        </p:nvSpPr>
        <p:spPr/>
        <p:txBody>
          <a:bodyPr/>
          <a:lstStyle/>
          <a:p>
            <a:fld id="{AA2F4E17-B132-4B30-B7A3-E6FE6D5EF454}" type="datetimeFigureOut">
              <a:rPr lang="sv-SE" smtClean="0"/>
              <a:t>2022-12-16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169636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A2F4E17-B132-4B30-B7A3-E6FE6D5EF454}" type="datetimeFigureOut">
              <a:rPr lang="sv-SE" smtClean="0"/>
              <a:t>2022-12-16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4125978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A2F4E17-B132-4B30-B7A3-E6FE6D5EF454}" type="datetimeFigureOut">
              <a:rPr lang="sv-SE" smtClean="0"/>
              <a:t>2022-12-16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1C8BD2-F859-4BDE-A628-27AE9E11ABF4}" type="slidenum">
              <a:rPr lang="sv-SE" smtClean="0"/>
              <a:t>‹#›</a:t>
            </a:fld>
            <a:endParaRPr lang="sv-SE"/>
          </a:p>
        </p:txBody>
      </p:sp>
    </p:spTree>
    <p:extLst>
      <p:ext uri="{BB962C8B-B14F-4D97-AF65-F5344CB8AC3E}">
        <p14:creationId xmlns:p14="http://schemas.microsoft.com/office/powerpoint/2010/main" val="2271866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sv-SE"/>
              <a:t>Klicka här för att ändra format</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A2F4E17-B132-4B30-B7A3-E6FE6D5EF454}" type="datetimeFigureOut">
              <a:rPr lang="sv-SE" smtClean="0"/>
              <a:t>2022-12-16</a:t>
            </a:fld>
            <a:endParaRPr lang="sv-S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F1C8BD2-F859-4BDE-A628-27AE9E11ABF4}" type="slidenum">
              <a:rPr lang="sv-SE" smtClean="0"/>
              <a:t>‹#›</a:t>
            </a:fld>
            <a:endParaRPr lang="sv-SE"/>
          </a:p>
        </p:txBody>
      </p:sp>
    </p:spTree>
    <p:extLst>
      <p:ext uri="{BB962C8B-B14F-4D97-AF65-F5344CB8AC3E}">
        <p14:creationId xmlns:p14="http://schemas.microsoft.com/office/powerpoint/2010/main" val="42603715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ibis.innebandy.se/Ibisforeningklient/Domare/DomareUppgifter.aspx?domareid=7713&amp;valjejflik=1" TargetMode="External"/><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ibis.innebandy.se/Ibisforeningklient/Domare/DomareUppgifter.aspx?domareid=6888&amp;valjejflik=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fbitullinge.nu/" TargetMode="External"/><Relationship Id="rId7" Type="http://schemas.openxmlformats.org/officeDocument/2006/relationships/image" Target="../media/image11.png"/><Relationship Id="rId2" Type="http://schemas.openxmlformats.org/officeDocument/2006/relationships/hyperlink" Target="https://www.facebook.com/Tullingeinnebandy"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8.png"/><Relationship Id="rId7" Type="http://schemas.openxmlformats.org/officeDocument/2006/relationships/image" Target="../media/image9.png"/><Relationship Id="rId12" Type="http://schemas.openxmlformats.org/officeDocument/2006/relationships/image" Target="../media/image25.jpeg"/><Relationship Id="rId17" Type="http://schemas.openxmlformats.org/officeDocument/2006/relationships/image" Target="../media/image30.png"/><Relationship Id="rId2" Type="http://schemas.openxmlformats.org/officeDocument/2006/relationships/image" Target="../media/image17.png"/><Relationship Id="rId16"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wmf"/><Relationship Id="rId11" Type="http://schemas.openxmlformats.org/officeDocument/2006/relationships/image" Target="../media/image24.jpeg"/><Relationship Id="rId5" Type="http://schemas.openxmlformats.org/officeDocument/2006/relationships/image" Target="../media/image20.jpeg"/><Relationship Id="rId15" Type="http://schemas.openxmlformats.org/officeDocument/2006/relationships/image" Target="../media/image28.jpeg"/><Relationship Id="rId10" Type="http://schemas.openxmlformats.org/officeDocument/2006/relationships/image" Target="../media/image23.jpg"/><Relationship Id="rId4" Type="http://schemas.openxmlformats.org/officeDocument/2006/relationships/image" Target="../media/image19.jpeg"/><Relationship Id="rId9" Type="http://schemas.openxmlformats.org/officeDocument/2006/relationships/image" Target="../media/image22.jpg"/><Relationship Id="rId1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83B9A590-AFF8-48B7-B56B-29B5701EE325}"/>
              </a:ext>
            </a:extLst>
          </p:cNvPr>
          <p:cNvSpPr/>
          <p:nvPr/>
        </p:nvSpPr>
        <p:spPr>
          <a:xfrm>
            <a:off x="0" y="0"/>
            <a:ext cx="6858000" cy="59007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a:p>
        </p:txBody>
      </p:sp>
      <p:sp>
        <p:nvSpPr>
          <p:cNvPr id="6" name="Rektangel 5">
            <a:extLst>
              <a:ext uri="{FF2B5EF4-FFF2-40B4-BE49-F238E27FC236}">
                <a16:creationId xmlns:a16="http://schemas.microsoft.com/office/drawing/2014/main" id="{7C3EFBC0-F818-4483-BF51-629C9B86E2ED}"/>
              </a:ext>
            </a:extLst>
          </p:cNvPr>
          <p:cNvSpPr/>
          <p:nvPr/>
        </p:nvSpPr>
        <p:spPr>
          <a:xfrm>
            <a:off x="335941" y="140238"/>
            <a:ext cx="6122190" cy="830997"/>
          </a:xfrm>
          <a:prstGeom prst="rect">
            <a:avLst/>
          </a:prstGeom>
        </p:spPr>
        <p:txBody>
          <a:bodyPr wrap="none">
            <a:spAutoFit/>
          </a:bodyPr>
          <a:lstStyle/>
          <a:p>
            <a:pPr algn="ctr"/>
            <a:r>
              <a:rPr lang="sv-SE" sz="4800" b="1" dirty="0">
                <a:solidFill>
                  <a:schemeClr val="accent2"/>
                </a:solidFill>
                <a:latin typeface="Verdana" pitchFamily="34" charset="0"/>
              </a:rPr>
              <a:t>MATCHPROGRAM</a:t>
            </a:r>
          </a:p>
        </p:txBody>
      </p:sp>
      <p:sp>
        <p:nvSpPr>
          <p:cNvPr id="8" name="Rektangel 7">
            <a:extLst>
              <a:ext uri="{FF2B5EF4-FFF2-40B4-BE49-F238E27FC236}">
                <a16:creationId xmlns:a16="http://schemas.microsoft.com/office/drawing/2014/main" id="{5EB91BBF-2D8F-496C-B450-61D2D76A14D8}"/>
              </a:ext>
            </a:extLst>
          </p:cNvPr>
          <p:cNvSpPr/>
          <p:nvPr/>
        </p:nvSpPr>
        <p:spPr>
          <a:xfrm>
            <a:off x="522516" y="8483956"/>
            <a:ext cx="2223686" cy="400110"/>
          </a:xfrm>
          <a:prstGeom prst="rect">
            <a:avLst/>
          </a:prstGeom>
        </p:spPr>
        <p:txBody>
          <a:bodyPr wrap="none">
            <a:spAutoFit/>
          </a:bodyPr>
          <a:lstStyle/>
          <a:p>
            <a:pPr algn="ctr"/>
            <a:r>
              <a:rPr lang="sv-SE" sz="2000" b="1" dirty="0">
                <a:latin typeface="Verdana" pitchFamily="34" charset="0"/>
              </a:rPr>
              <a:t>FBI TULLINGE</a:t>
            </a:r>
          </a:p>
        </p:txBody>
      </p:sp>
      <p:sp>
        <p:nvSpPr>
          <p:cNvPr id="9" name="Rektangel 8">
            <a:extLst>
              <a:ext uri="{FF2B5EF4-FFF2-40B4-BE49-F238E27FC236}">
                <a16:creationId xmlns:a16="http://schemas.microsoft.com/office/drawing/2014/main" id="{A41A29C5-A46C-4B44-9DE4-396049AD7595}"/>
              </a:ext>
            </a:extLst>
          </p:cNvPr>
          <p:cNvSpPr/>
          <p:nvPr/>
        </p:nvSpPr>
        <p:spPr>
          <a:xfrm>
            <a:off x="1143058" y="5348465"/>
            <a:ext cx="4507965" cy="461665"/>
          </a:xfrm>
          <a:prstGeom prst="rect">
            <a:avLst/>
          </a:prstGeom>
        </p:spPr>
        <p:txBody>
          <a:bodyPr wrap="none">
            <a:spAutoFit/>
          </a:bodyPr>
          <a:lstStyle/>
          <a:p>
            <a:pPr algn="ctr"/>
            <a:r>
              <a:rPr lang="sv-SE" sz="2400" b="1" dirty="0">
                <a:solidFill>
                  <a:schemeClr val="accent2"/>
                </a:solidFill>
                <a:latin typeface="Verdana" pitchFamily="34" charset="0"/>
              </a:rPr>
              <a:t>DIVISION 1 STOCKHOLM</a:t>
            </a:r>
          </a:p>
        </p:txBody>
      </p:sp>
      <p:sp>
        <p:nvSpPr>
          <p:cNvPr id="10" name="Rektangel 9">
            <a:extLst>
              <a:ext uri="{FF2B5EF4-FFF2-40B4-BE49-F238E27FC236}">
                <a16:creationId xmlns:a16="http://schemas.microsoft.com/office/drawing/2014/main" id="{63372EE6-E2FC-402E-83E9-4A9F741327F4}"/>
              </a:ext>
            </a:extLst>
          </p:cNvPr>
          <p:cNvSpPr/>
          <p:nvPr/>
        </p:nvSpPr>
        <p:spPr>
          <a:xfrm>
            <a:off x="3041694" y="7103963"/>
            <a:ext cx="562975" cy="400110"/>
          </a:xfrm>
          <a:prstGeom prst="rect">
            <a:avLst/>
          </a:prstGeom>
        </p:spPr>
        <p:txBody>
          <a:bodyPr wrap="none">
            <a:spAutoFit/>
          </a:bodyPr>
          <a:lstStyle/>
          <a:p>
            <a:pPr algn="ctr"/>
            <a:r>
              <a:rPr lang="sv-SE" sz="2000" b="1" dirty="0">
                <a:latin typeface="Verdana" pitchFamily="34" charset="0"/>
              </a:rPr>
              <a:t>VS</a:t>
            </a:r>
          </a:p>
        </p:txBody>
      </p:sp>
      <p:sp>
        <p:nvSpPr>
          <p:cNvPr id="2" name="Rektangel 1">
            <a:extLst>
              <a:ext uri="{FF2B5EF4-FFF2-40B4-BE49-F238E27FC236}">
                <a16:creationId xmlns:a16="http://schemas.microsoft.com/office/drawing/2014/main" id="{A0F795D8-9AA8-4DF6-9816-99ACF0BB63A3}"/>
              </a:ext>
            </a:extLst>
          </p:cNvPr>
          <p:cNvSpPr/>
          <p:nvPr/>
        </p:nvSpPr>
        <p:spPr>
          <a:xfrm>
            <a:off x="3598308" y="8483956"/>
            <a:ext cx="2975495" cy="400110"/>
          </a:xfrm>
          <a:prstGeom prst="rect">
            <a:avLst/>
          </a:prstGeom>
        </p:spPr>
        <p:txBody>
          <a:bodyPr wrap="none">
            <a:spAutoFit/>
          </a:bodyPr>
          <a:lstStyle/>
          <a:p>
            <a:pPr algn="ctr"/>
            <a:r>
              <a:rPr lang="sv-SE" sz="2000" b="1" dirty="0">
                <a:latin typeface="Verdana" pitchFamily="34" charset="0"/>
              </a:rPr>
              <a:t>Djurgårdens IF IBS</a:t>
            </a:r>
          </a:p>
        </p:txBody>
      </p:sp>
      <p:pic>
        <p:nvPicPr>
          <p:cNvPr id="11" name="Bildobjekt 6" descr="FBI Tullinge logga orange.eps">
            <a:extLst>
              <a:ext uri="{FF2B5EF4-FFF2-40B4-BE49-F238E27FC236}">
                <a16:creationId xmlns:a16="http://schemas.microsoft.com/office/drawing/2014/main" id="{A16E7515-226C-46D8-AE95-04FA02F5AF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01097">
            <a:off x="1906300" y="1293849"/>
            <a:ext cx="2981472" cy="37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1F640438-C8CE-4200-A09A-9D61F2DC052B}"/>
              </a:ext>
            </a:extLst>
          </p:cNvPr>
          <p:cNvSpPr/>
          <p:nvPr/>
        </p:nvSpPr>
        <p:spPr>
          <a:xfrm>
            <a:off x="563581" y="8987135"/>
            <a:ext cx="5771904" cy="707886"/>
          </a:xfrm>
          <a:prstGeom prst="rect">
            <a:avLst/>
          </a:prstGeom>
        </p:spPr>
        <p:txBody>
          <a:bodyPr wrap="square">
            <a:spAutoFit/>
          </a:bodyPr>
          <a:lstStyle/>
          <a:p>
            <a:pPr algn="ctr"/>
            <a:r>
              <a:rPr lang="sv-SE" sz="2000" b="1" dirty="0">
                <a:latin typeface="Verdana" pitchFamily="34" charset="0"/>
              </a:rPr>
              <a:t>Lördag 17 Dec KL. 13:15</a:t>
            </a:r>
          </a:p>
          <a:p>
            <a:pPr algn="ctr"/>
            <a:r>
              <a:rPr lang="sv-SE" sz="2000" b="1" dirty="0">
                <a:latin typeface="Verdana" pitchFamily="34" charset="0"/>
              </a:rPr>
              <a:t>TULLINGEHALLEN</a:t>
            </a:r>
          </a:p>
        </p:txBody>
      </p:sp>
      <p:pic>
        <p:nvPicPr>
          <p:cNvPr id="4" name="Picture 2" descr="FBI Tullinge">
            <a:extLst>
              <a:ext uri="{FF2B5EF4-FFF2-40B4-BE49-F238E27FC236}">
                <a16:creationId xmlns:a16="http://schemas.microsoft.com/office/drawing/2014/main" id="{581CA8A4-7D6E-4F4A-AC07-9D53134E2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732" y="6066079"/>
            <a:ext cx="1891254" cy="23269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Älvsjö AIK IBF - DJ/JAS - Svenskalag.se">
            <a:extLst>
              <a:ext uri="{FF2B5EF4-FFF2-40B4-BE49-F238E27FC236}">
                <a16:creationId xmlns:a16="http://schemas.microsoft.com/office/drawing/2014/main" id="{E3BCB1CF-3BEF-4D71-B737-26532C6D8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4132" y="6166702"/>
            <a:ext cx="2265136" cy="2125662"/>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6">
            <a:extLst>
              <a:ext uri="{FF2B5EF4-FFF2-40B4-BE49-F238E27FC236}">
                <a16:creationId xmlns:a16="http://schemas.microsoft.com/office/drawing/2014/main" id="{1ED9EE6A-A0D3-B5CA-4545-442EFCFDA79F}"/>
              </a:ext>
            </a:extLst>
          </p:cNvPr>
          <p:cNvPicPr>
            <a:picLocks noChangeAspect="1"/>
          </p:cNvPicPr>
          <p:nvPr/>
        </p:nvPicPr>
        <p:blipFill>
          <a:blip r:embed="rId5"/>
          <a:stretch>
            <a:fillRect/>
          </a:stretch>
        </p:blipFill>
        <p:spPr>
          <a:xfrm>
            <a:off x="3845510" y="6166701"/>
            <a:ext cx="2361094" cy="2125661"/>
          </a:xfrm>
          <a:prstGeom prst="rect">
            <a:avLst/>
          </a:prstGeom>
        </p:spPr>
      </p:pic>
    </p:spTree>
    <p:extLst>
      <p:ext uri="{BB962C8B-B14F-4D97-AF65-F5344CB8AC3E}">
        <p14:creationId xmlns:p14="http://schemas.microsoft.com/office/powerpoint/2010/main" val="3559044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12E42A-4C0B-453F-A17C-F2231D65C6B9}"/>
              </a:ext>
            </a:extLst>
          </p:cNvPr>
          <p:cNvSpPr>
            <a:spLocks noGrp="1"/>
          </p:cNvSpPr>
          <p:nvPr>
            <p:ph type="title"/>
          </p:nvPr>
        </p:nvSpPr>
        <p:spPr>
          <a:xfrm>
            <a:off x="471488" y="254001"/>
            <a:ext cx="5915025" cy="787400"/>
          </a:xfrm>
        </p:spPr>
        <p:txBody>
          <a:bodyPr>
            <a:noAutofit/>
          </a:bodyPr>
          <a:lstStyle/>
          <a:p>
            <a:pPr algn="ctr"/>
            <a:r>
              <a:rPr lang="sv-SE" sz="2000" b="1" dirty="0">
                <a:latin typeface="Verdana" pitchFamily="34" charset="0"/>
              </a:rPr>
              <a:t>VÄLKOMNA TILL DAGENS MATCH!</a:t>
            </a:r>
            <a:br>
              <a:rPr lang="sv-SE" sz="2000" b="1" dirty="0">
                <a:latin typeface="Verdana" pitchFamily="34" charset="0"/>
              </a:rPr>
            </a:br>
            <a:endParaRPr lang="sv-SE" sz="20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Platshållare för innehåll 2">
            <a:extLst>
              <a:ext uri="{FF2B5EF4-FFF2-40B4-BE49-F238E27FC236}">
                <a16:creationId xmlns:a16="http://schemas.microsoft.com/office/drawing/2014/main" id="{9785C12E-59B0-4D4B-9D95-BF2CC6577FC1}"/>
              </a:ext>
            </a:extLst>
          </p:cNvPr>
          <p:cNvSpPr>
            <a:spLocks noGrp="1"/>
          </p:cNvSpPr>
          <p:nvPr>
            <p:ph idx="1"/>
          </p:nvPr>
        </p:nvSpPr>
        <p:spPr>
          <a:xfrm>
            <a:off x="471488" y="774702"/>
            <a:ext cx="5915025" cy="8614958"/>
          </a:xfrm>
          <a:ln w="25400">
            <a:solidFill>
              <a:schemeClr val="accent2"/>
            </a:solidFill>
          </a:ln>
        </p:spPr>
        <p:txBody>
          <a:bodyPr lIns="144000" tIns="144000" rIns="144000" bIns="144000">
            <a:normAutofit fontScale="92500" lnSpcReduction="20000"/>
          </a:bodyPr>
          <a:lstStyle/>
          <a:p>
            <a:r>
              <a:rPr lang="sv-SE" sz="1800" dirty="0">
                <a:effectLst/>
                <a:latin typeface="Calibri" panose="020F0502020204030204" pitchFamily="34" charset="0"/>
                <a:ea typeface="Calibri" panose="020F0502020204030204" pitchFamily="34" charset="0"/>
                <a:cs typeface="Times New Roman" panose="02020603050405020304" pitchFamily="18" charset="0"/>
              </a:rPr>
              <a:t>Vi hälsar Djurgårdens IF varmt välkomna till Tullingehallen!</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Serien vänder och efter en mycket stark start på säsongen så har slutet varit formsvagt av hemmalaget.</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Både truppen och ledarstaben jobbar för att vända denna negativa trend och vi kraftsamlar för att hålla en </a:t>
            </a:r>
            <a:r>
              <a:rPr lang="sv-SE" sz="1800" dirty="0">
                <a:latin typeface="Calibri" panose="020F0502020204030204" pitchFamily="34" charset="0"/>
                <a:ea typeface="Calibri" panose="020F0502020204030204" pitchFamily="34" charset="0"/>
                <a:cs typeface="Times New Roman" panose="02020603050405020304" pitchFamily="18" charset="0"/>
              </a:rPr>
              <a:t>h</a:t>
            </a:r>
            <a:r>
              <a:rPr lang="sv-SE" sz="1800" dirty="0">
                <a:effectLst/>
                <a:latin typeface="Calibri" panose="020F0502020204030204" pitchFamily="34" charset="0"/>
                <a:ea typeface="Calibri" panose="020F0502020204030204" pitchFamily="34" charset="0"/>
                <a:cs typeface="Times New Roman" panose="02020603050405020304" pitchFamily="18" charset="0"/>
              </a:rPr>
              <a:t>ög energinivå hela matchen, vinna närkamper samt följa gameplan.</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Djurgården har haft en tuff säsongsinledning men har höjt sitt spel och nyligen vann man mot Vallentuna på hemmaplan med 6-5 efter en stark vändning i tredje perioden, så stärkt självförtroende där och ett taggat </a:t>
            </a:r>
            <a:r>
              <a:rPr lang="sv-SE" sz="1800" dirty="0" err="1">
                <a:effectLst/>
                <a:latin typeface="Calibri" panose="020F0502020204030204" pitchFamily="34" charset="0"/>
                <a:ea typeface="Calibri" panose="020F0502020204030204" pitchFamily="34" charset="0"/>
                <a:cs typeface="Times New Roman" panose="02020603050405020304" pitchFamily="18" charset="0"/>
              </a:rPr>
              <a:t>Dif</a:t>
            </a:r>
            <a:r>
              <a:rPr lang="sv-SE" sz="1800" dirty="0">
                <a:effectLst/>
                <a:latin typeface="Calibri" panose="020F0502020204030204" pitchFamily="34" charset="0"/>
                <a:ea typeface="Calibri" panose="020F0502020204030204" pitchFamily="34" charset="0"/>
                <a:cs typeface="Times New Roman" panose="02020603050405020304" pitchFamily="18" charset="0"/>
              </a:rPr>
              <a:t> som besöker oss.</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Nytt i truppen är att Saga Andersson har kommit hem efter ett par år på vift, Saga har sett bra ut på träning och vi önskar Saga med familj välkomna tillbaka till Tullinge.</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Hemmalaget saknar denna match Daniela Vänskä samt Stina Nyström.</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Spelare att hålla koll på:</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FBI Tullinge</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Hanna Wrangle, hårt jobb och det börjar lossna med målgörandet.</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Djurgårdens IF IBS</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Melina Rand, ex Tullingespelare med grym inställning.</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Mvh</a:t>
            </a:r>
          </a:p>
          <a:p>
            <a:r>
              <a:rPr lang="sv-SE" sz="1800" dirty="0">
                <a:effectLst/>
                <a:latin typeface="Calibri" panose="020F0502020204030204" pitchFamily="34" charset="0"/>
                <a:ea typeface="Calibri" panose="020F0502020204030204" pitchFamily="34" charset="0"/>
                <a:cs typeface="Times New Roman" panose="02020603050405020304" pitchFamily="18" charset="0"/>
              </a:rPr>
              <a:t>Markus Lehtola med stab</a:t>
            </a:r>
          </a:p>
          <a:p>
            <a:pPr marL="0" indent="0">
              <a:buNone/>
            </a:pPr>
            <a:endParaRPr lang="sv-SE" sz="2400" dirty="0"/>
          </a:p>
        </p:txBody>
      </p:sp>
      <p:pic>
        <p:nvPicPr>
          <p:cNvPr id="5" name="Bildobjekt 6" descr="FBI Tullinge logga orange.eps">
            <a:extLst>
              <a:ext uri="{FF2B5EF4-FFF2-40B4-BE49-F238E27FC236}">
                <a16:creationId xmlns:a16="http://schemas.microsoft.com/office/drawing/2014/main" id="{B1722E10-A653-4A8C-9FB7-00B315E8A05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01097">
            <a:off x="5732515" y="8629203"/>
            <a:ext cx="1017006" cy="127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059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5B5608B1-EE6E-48A4-9820-64922E9258F0}"/>
              </a:ext>
            </a:extLst>
          </p:cNvPr>
          <p:cNvSpPr/>
          <p:nvPr/>
        </p:nvSpPr>
        <p:spPr>
          <a:xfrm>
            <a:off x="1433074" y="1362659"/>
            <a:ext cx="1818126" cy="338554"/>
          </a:xfrm>
          <a:prstGeom prst="rect">
            <a:avLst/>
          </a:prstGeom>
        </p:spPr>
        <p:txBody>
          <a:bodyPr wrap="none">
            <a:spAutoFit/>
          </a:bodyPr>
          <a:lstStyle/>
          <a:p>
            <a:pPr algn="ctr"/>
            <a:r>
              <a:rPr lang="sv-SE" sz="1600" b="1" dirty="0">
                <a:latin typeface="Verdana" pitchFamily="34" charset="0"/>
              </a:rPr>
              <a:t>FBI TULLINGE</a:t>
            </a:r>
          </a:p>
        </p:txBody>
      </p:sp>
      <p:sp>
        <p:nvSpPr>
          <p:cNvPr id="5" name="Rektangel 4">
            <a:extLst>
              <a:ext uri="{FF2B5EF4-FFF2-40B4-BE49-F238E27FC236}">
                <a16:creationId xmlns:a16="http://schemas.microsoft.com/office/drawing/2014/main" id="{FBC1D0D0-6E67-4C6D-9012-A0EFB46B912C}"/>
              </a:ext>
            </a:extLst>
          </p:cNvPr>
          <p:cNvSpPr/>
          <p:nvPr/>
        </p:nvSpPr>
        <p:spPr>
          <a:xfrm>
            <a:off x="3606802" y="1362659"/>
            <a:ext cx="2039341" cy="338554"/>
          </a:xfrm>
          <a:prstGeom prst="rect">
            <a:avLst/>
          </a:prstGeom>
        </p:spPr>
        <p:txBody>
          <a:bodyPr wrap="none">
            <a:spAutoFit/>
          </a:bodyPr>
          <a:lstStyle/>
          <a:p>
            <a:r>
              <a:rPr lang="sv-SE" sz="1600" b="1" dirty="0">
                <a:latin typeface="Verdana" pitchFamily="34" charset="0"/>
              </a:rPr>
              <a:t>ÄLVSJÖ AIK IBF</a:t>
            </a:r>
          </a:p>
        </p:txBody>
      </p:sp>
      <p:sp>
        <p:nvSpPr>
          <p:cNvPr id="11" name="Rektangel 10">
            <a:extLst>
              <a:ext uri="{FF2B5EF4-FFF2-40B4-BE49-F238E27FC236}">
                <a16:creationId xmlns:a16="http://schemas.microsoft.com/office/drawing/2014/main" id="{717C2FBD-58F2-47A3-9C00-62EE77B3A040}"/>
              </a:ext>
            </a:extLst>
          </p:cNvPr>
          <p:cNvSpPr/>
          <p:nvPr/>
        </p:nvSpPr>
        <p:spPr>
          <a:xfrm>
            <a:off x="1740771" y="253484"/>
            <a:ext cx="3401893" cy="400110"/>
          </a:xfrm>
          <a:prstGeom prst="rect">
            <a:avLst/>
          </a:prstGeom>
        </p:spPr>
        <p:txBody>
          <a:bodyPr wrap="none">
            <a:spAutoFit/>
          </a:bodyPr>
          <a:lstStyle/>
          <a:p>
            <a:r>
              <a:rPr lang="sv-SE" sz="2000" b="1" dirty="0">
                <a:latin typeface="Verdana" pitchFamily="34" charset="0"/>
              </a:rPr>
              <a:t>LAGUPPSTÄLLNINGAR</a:t>
            </a:r>
            <a:endParaRPr lang="sv-SE" sz="2000" dirty="0"/>
          </a:p>
        </p:txBody>
      </p:sp>
      <p:graphicFrame>
        <p:nvGraphicFramePr>
          <p:cNvPr id="17" name="Platshållare för innehåll 16">
            <a:extLst>
              <a:ext uri="{FF2B5EF4-FFF2-40B4-BE49-F238E27FC236}">
                <a16:creationId xmlns:a16="http://schemas.microsoft.com/office/drawing/2014/main" id="{490AB2BF-9813-4B66-91ED-441C9370A192}"/>
              </a:ext>
            </a:extLst>
          </p:cNvPr>
          <p:cNvGraphicFramePr>
            <a:graphicFrameLocks noGrp="1"/>
          </p:cNvGraphicFramePr>
          <p:nvPr>
            <p:ph sz="half" idx="1"/>
            <p:extLst>
              <p:ext uri="{D42A27DB-BD31-4B8C-83A1-F6EECF244321}">
                <p14:modId xmlns:p14="http://schemas.microsoft.com/office/powerpoint/2010/main" val="2995712146"/>
              </p:ext>
            </p:extLst>
          </p:nvPr>
        </p:nvGraphicFramePr>
        <p:xfrm>
          <a:off x="258875" y="1755634"/>
          <a:ext cx="3151983" cy="6019080"/>
        </p:xfrm>
        <a:graphic>
          <a:graphicData uri="http://schemas.openxmlformats.org/drawingml/2006/table">
            <a:tbl>
              <a:tblPr firstRow="1" bandRow="1">
                <a:tableStyleId>{21E4AEA4-8DFA-4A89-87EB-49C32662AFE0}</a:tableStyleId>
              </a:tblPr>
              <a:tblGrid>
                <a:gridCol w="437811">
                  <a:extLst>
                    <a:ext uri="{9D8B030D-6E8A-4147-A177-3AD203B41FA5}">
                      <a16:colId xmlns:a16="http://schemas.microsoft.com/office/drawing/2014/main" val="3824774470"/>
                    </a:ext>
                  </a:extLst>
                </a:gridCol>
                <a:gridCol w="2714172">
                  <a:extLst>
                    <a:ext uri="{9D8B030D-6E8A-4147-A177-3AD203B41FA5}">
                      <a16:colId xmlns:a16="http://schemas.microsoft.com/office/drawing/2014/main" val="2249344437"/>
                    </a:ext>
                  </a:extLst>
                </a:gridCol>
              </a:tblGrid>
              <a:tr h="288000">
                <a:tc>
                  <a:txBody>
                    <a:bodyPr/>
                    <a:lstStyle/>
                    <a:p>
                      <a:pPr algn="ctr"/>
                      <a:r>
                        <a:rPr lang="sv-SE" sz="1100" i="0" dirty="0">
                          <a:latin typeface="Verdana" panose="020B0604030504040204" pitchFamily="34" charset="0"/>
                          <a:ea typeface="Verdana" panose="020B0604030504040204" pitchFamily="34" charset="0"/>
                          <a:cs typeface="Verdana" panose="020B0604030504040204" pitchFamily="34" charset="0"/>
                        </a:rPr>
                        <a:t>NR</a:t>
                      </a:r>
                    </a:p>
                  </a:txBody>
                  <a:tcPr anchor="ctr"/>
                </a:tc>
                <a:tc>
                  <a:txBody>
                    <a:bodyPr/>
                    <a:lstStyle/>
                    <a:p>
                      <a:pPr marL="0" indent="0"/>
                      <a:r>
                        <a:rPr lang="sv-SE" sz="1100" i="0" dirty="0">
                          <a:latin typeface="Verdana" panose="020B0604030504040204" pitchFamily="34" charset="0"/>
                          <a:ea typeface="Verdana" panose="020B0604030504040204" pitchFamily="34" charset="0"/>
                          <a:cs typeface="Verdana" panose="020B0604030504040204" pitchFamily="34" charset="0"/>
                        </a:rPr>
                        <a:t>SPELARE</a:t>
                      </a:r>
                    </a:p>
                  </a:txBody>
                  <a:tcPr anchor="ctr"/>
                </a:tc>
                <a:extLst>
                  <a:ext uri="{0D108BD9-81ED-4DB2-BD59-A6C34878D82A}">
                    <a16:rowId xmlns:a16="http://schemas.microsoft.com/office/drawing/2014/main" val="392181247"/>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8</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i="0" dirty="0">
                          <a:latin typeface="Verdana" panose="020B0604030504040204" pitchFamily="34" charset="0"/>
                          <a:ea typeface="Verdana" panose="020B0604030504040204" pitchFamily="34" charset="0"/>
                          <a:cs typeface="Verdana" panose="020B0604030504040204" pitchFamily="34" charset="0"/>
                        </a:rPr>
                        <a:t>ANNA LÖNN</a:t>
                      </a:r>
                    </a:p>
                  </a:txBody>
                  <a:tcPr anchor="ctr"/>
                </a:tc>
                <a:extLst>
                  <a:ext uri="{0D108BD9-81ED-4DB2-BD59-A6C34878D82A}">
                    <a16:rowId xmlns:a16="http://schemas.microsoft.com/office/drawing/2014/main" val="2154987278"/>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9</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i="0" dirty="0">
                          <a:latin typeface="Verdana" panose="020B0604030504040204" pitchFamily="34" charset="0"/>
                          <a:ea typeface="Verdana" panose="020B0604030504040204" pitchFamily="34" charset="0"/>
                          <a:cs typeface="Verdana" panose="020B0604030504040204" pitchFamily="34" charset="0"/>
                        </a:rPr>
                        <a:t>ISABELLA JOHANSSON</a:t>
                      </a:r>
                    </a:p>
                  </a:txBody>
                  <a:tcPr anchor="ctr"/>
                </a:tc>
                <a:extLst>
                  <a:ext uri="{0D108BD9-81ED-4DB2-BD59-A6C34878D82A}">
                    <a16:rowId xmlns:a16="http://schemas.microsoft.com/office/drawing/2014/main" val="1021220513"/>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13</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DANIELA VÄNSKÄ (K)</a:t>
                      </a:r>
                    </a:p>
                  </a:txBody>
                  <a:tcPr anchor="ctr"/>
                </a:tc>
                <a:extLst>
                  <a:ext uri="{0D108BD9-81ED-4DB2-BD59-A6C34878D82A}">
                    <a16:rowId xmlns:a16="http://schemas.microsoft.com/office/drawing/2014/main" val="2591172151"/>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14</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LINNÉA CASTEMO</a:t>
                      </a:r>
                    </a:p>
                  </a:txBody>
                  <a:tcPr anchor="ctr"/>
                </a:tc>
                <a:extLst>
                  <a:ext uri="{0D108BD9-81ED-4DB2-BD59-A6C34878D82A}">
                    <a16:rowId xmlns:a16="http://schemas.microsoft.com/office/drawing/2014/main" val="2179980795"/>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15</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ALVA LINDHOLM</a:t>
                      </a:r>
                    </a:p>
                  </a:txBody>
                  <a:tcPr anchor="ctr"/>
                </a:tc>
                <a:extLst>
                  <a:ext uri="{0D108BD9-81ED-4DB2-BD59-A6C34878D82A}">
                    <a16:rowId xmlns:a16="http://schemas.microsoft.com/office/drawing/2014/main" val="1075526864"/>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18</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i="0" dirty="0">
                          <a:latin typeface="Verdana" panose="020B0604030504040204" pitchFamily="34" charset="0"/>
                          <a:ea typeface="Verdana" panose="020B0604030504040204" pitchFamily="34" charset="0"/>
                          <a:cs typeface="Verdana" panose="020B0604030504040204" pitchFamily="34" charset="0"/>
                        </a:rPr>
                        <a:t>MOA NILSSON</a:t>
                      </a:r>
                    </a:p>
                  </a:txBody>
                  <a:tcPr anchor="ctr"/>
                </a:tc>
                <a:extLst>
                  <a:ext uri="{0D108BD9-81ED-4DB2-BD59-A6C34878D82A}">
                    <a16:rowId xmlns:a16="http://schemas.microsoft.com/office/drawing/2014/main" val="2379357686"/>
                  </a:ext>
                </a:extLst>
              </a:tr>
              <a:tr h="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19</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i="0" dirty="0">
                          <a:latin typeface="Verdana" panose="020B0604030504040204" pitchFamily="34" charset="0"/>
                          <a:ea typeface="Verdana" panose="020B0604030504040204" pitchFamily="34" charset="0"/>
                          <a:cs typeface="Verdana" panose="020B0604030504040204" pitchFamily="34" charset="0"/>
                        </a:rPr>
                        <a:t>EMMA SKOGELAND</a:t>
                      </a:r>
                    </a:p>
                  </a:txBody>
                  <a:tcPr anchor="ctr"/>
                </a:tc>
                <a:extLst>
                  <a:ext uri="{0D108BD9-81ED-4DB2-BD59-A6C34878D82A}">
                    <a16:rowId xmlns:a16="http://schemas.microsoft.com/office/drawing/2014/main" val="2545031309"/>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20</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KELLIE TONNERT</a:t>
                      </a:r>
                    </a:p>
                  </a:txBody>
                  <a:tcPr anchor="ctr"/>
                </a:tc>
                <a:extLst>
                  <a:ext uri="{0D108BD9-81ED-4DB2-BD59-A6C34878D82A}">
                    <a16:rowId xmlns:a16="http://schemas.microsoft.com/office/drawing/2014/main" val="659866115"/>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21</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MELINA GINSTRÖM</a:t>
                      </a:r>
                    </a:p>
                  </a:txBody>
                  <a:tcPr anchor="ctr"/>
                </a:tc>
                <a:extLst>
                  <a:ext uri="{0D108BD9-81ED-4DB2-BD59-A6C34878D82A}">
                    <a16:rowId xmlns:a16="http://schemas.microsoft.com/office/drawing/2014/main" val="1612919364"/>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22</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OLIVIA WECKSTRÖM</a:t>
                      </a:r>
                    </a:p>
                  </a:txBody>
                  <a:tcPr anchor="ctr"/>
                </a:tc>
                <a:extLst>
                  <a:ext uri="{0D108BD9-81ED-4DB2-BD59-A6C34878D82A}">
                    <a16:rowId xmlns:a16="http://schemas.microsoft.com/office/drawing/2014/main" val="3416694524"/>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25</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i="0" dirty="0">
                          <a:latin typeface="Verdana" panose="020B0604030504040204" pitchFamily="34" charset="0"/>
                          <a:ea typeface="Verdana" panose="020B0604030504040204" pitchFamily="34" charset="0"/>
                          <a:cs typeface="Verdana" panose="020B0604030504040204" pitchFamily="34" charset="0"/>
                        </a:rPr>
                        <a:t>LOVA KVARNSTRÖM</a:t>
                      </a:r>
                    </a:p>
                  </a:txBody>
                  <a:tcPr anchor="ctr"/>
                </a:tc>
                <a:extLst>
                  <a:ext uri="{0D108BD9-81ED-4DB2-BD59-A6C34878D82A}">
                    <a16:rowId xmlns:a16="http://schemas.microsoft.com/office/drawing/2014/main" val="2023141619"/>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35</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SARA LEIJON (MV)</a:t>
                      </a:r>
                    </a:p>
                  </a:txBody>
                  <a:tcPr anchor="ctr"/>
                </a:tc>
                <a:extLst>
                  <a:ext uri="{0D108BD9-81ED-4DB2-BD59-A6C34878D82A}">
                    <a16:rowId xmlns:a16="http://schemas.microsoft.com/office/drawing/2014/main" val="4274039216"/>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44</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SOFIA WRANGLE</a:t>
                      </a:r>
                    </a:p>
                  </a:txBody>
                  <a:tcPr anchor="ctr"/>
                </a:tc>
                <a:extLst>
                  <a:ext uri="{0D108BD9-81ED-4DB2-BD59-A6C34878D82A}">
                    <a16:rowId xmlns:a16="http://schemas.microsoft.com/office/drawing/2014/main" val="170375185"/>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49</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i="0" dirty="0">
                          <a:latin typeface="Verdana" panose="020B0604030504040204" pitchFamily="34" charset="0"/>
                          <a:ea typeface="Verdana" panose="020B0604030504040204" pitchFamily="34" charset="0"/>
                          <a:cs typeface="Verdana" panose="020B0604030504040204" pitchFamily="34" charset="0"/>
                        </a:rPr>
                        <a:t>RONJA WAHLHOLM BURMAN</a:t>
                      </a:r>
                    </a:p>
                  </a:txBody>
                  <a:tcPr anchor="ctr"/>
                </a:tc>
                <a:extLst>
                  <a:ext uri="{0D108BD9-81ED-4DB2-BD59-A6C34878D82A}">
                    <a16:rowId xmlns:a16="http://schemas.microsoft.com/office/drawing/2014/main" val="523009961"/>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81</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HANNA WRANGLE</a:t>
                      </a:r>
                    </a:p>
                  </a:txBody>
                  <a:tcPr anchor="ctr"/>
                </a:tc>
                <a:extLst>
                  <a:ext uri="{0D108BD9-81ED-4DB2-BD59-A6C34878D82A}">
                    <a16:rowId xmlns:a16="http://schemas.microsoft.com/office/drawing/2014/main" val="504910733"/>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84</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WILMA VIDZÉM</a:t>
                      </a:r>
                    </a:p>
                  </a:txBody>
                  <a:tcPr anchor="ctr"/>
                </a:tc>
                <a:extLst>
                  <a:ext uri="{0D108BD9-81ED-4DB2-BD59-A6C34878D82A}">
                    <a16:rowId xmlns:a16="http://schemas.microsoft.com/office/drawing/2014/main" val="1443979538"/>
                  </a:ext>
                </a:extLst>
              </a:tr>
              <a:tr h="288000">
                <a:tc>
                  <a:txBody>
                    <a:bodyPr/>
                    <a:lstStyle/>
                    <a:p>
                      <a:pPr algn="ctr"/>
                      <a:r>
                        <a:rPr lang="sv-SE" sz="1100" b="1" i="0" dirty="0">
                          <a:latin typeface="Verdana" panose="020B0604030504040204" pitchFamily="34" charset="0"/>
                          <a:ea typeface="Verdana" panose="020B0604030504040204" pitchFamily="34" charset="0"/>
                          <a:cs typeface="Verdana" panose="020B0604030504040204" pitchFamily="34" charset="0"/>
                        </a:rPr>
                        <a:t>99</a:t>
                      </a:r>
                    </a:p>
                  </a:txBody>
                  <a:tcPr anchor="ctr"/>
                </a:tc>
                <a:tc>
                  <a:txBody>
                    <a:bodyPr/>
                    <a:lstStyle/>
                    <a:p>
                      <a:r>
                        <a:rPr lang="sv-SE" sz="1100" b="1" i="0" dirty="0">
                          <a:latin typeface="Verdana" panose="020B0604030504040204" pitchFamily="34" charset="0"/>
                          <a:ea typeface="Verdana" panose="020B0604030504040204" pitchFamily="34" charset="0"/>
                          <a:cs typeface="Verdana" panose="020B0604030504040204" pitchFamily="34" charset="0"/>
                        </a:rPr>
                        <a:t>MATILDA HELG (MV)</a:t>
                      </a:r>
                    </a:p>
                  </a:txBody>
                  <a:tcPr anchor="ctr"/>
                </a:tc>
                <a:extLst>
                  <a:ext uri="{0D108BD9-81ED-4DB2-BD59-A6C34878D82A}">
                    <a16:rowId xmlns:a16="http://schemas.microsoft.com/office/drawing/2014/main" val="3925385264"/>
                  </a:ext>
                </a:extLst>
              </a:tr>
              <a:tr h="288000">
                <a:tc>
                  <a:txBody>
                    <a:bodyPr/>
                    <a:lstStyle/>
                    <a:p>
                      <a:pPr algn="ctr"/>
                      <a:endParaRPr lang="sv-SE" sz="1100" b="1" i="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1100" b="1" i="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844467966"/>
                  </a:ext>
                </a:extLst>
              </a:tr>
              <a:tr h="288000">
                <a:tc>
                  <a:txBody>
                    <a:bodyPr/>
                    <a:lstStyle/>
                    <a:p>
                      <a:pPr algn="ctr"/>
                      <a:endParaRPr lang="sv-SE" sz="1100" b="1" i="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1100" b="1" i="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35245275"/>
                  </a:ext>
                </a:extLst>
              </a:tr>
              <a:tr h="288000">
                <a:tc>
                  <a:txBody>
                    <a:bodyPr/>
                    <a:lstStyle/>
                    <a:p>
                      <a:pPr algn="ctr"/>
                      <a:endParaRPr lang="sv-SE" sz="1100" b="1" i="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1100" b="1" i="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029385695"/>
                  </a:ext>
                </a:extLst>
              </a:tr>
            </a:tbl>
          </a:graphicData>
        </a:graphic>
      </p:graphicFrame>
      <p:graphicFrame>
        <p:nvGraphicFramePr>
          <p:cNvPr id="18" name="Platshållare för innehåll 16">
            <a:extLst>
              <a:ext uri="{FF2B5EF4-FFF2-40B4-BE49-F238E27FC236}">
                <a16:creationId xmlns:a16="http://schemas.microsoft.com/office/drawing/2014/main" id="{876C9E5A-2CBB-4F8D-88B0-591514CE2623}"/>
              </a:ext>
            </a:extLst>
          </p:cNvPr>
          <p:cNvGraphicFramePr>
            <a:graphicFrameLocks/>
          </p:cNvGraphicFramePr>
          <p:nvPr>
            <p:extLst>
              <p:ext uri="{D42A27DB-BD31-4B8C-83A1-F6EECF244321}">
                <p14:modId xmlns:p14="http://schemas.microsoft.com/office/powerpoint/2010/main" val="3352761360"/>
              </p:ext>
            </p:extLst>
          </p:nvPr>
        </p:nvGraphicFramePr>
        <p:xfrm>
          <a:off x="3439886" y="1755634"/>
          <a:ext cx="3130210" cy="6003540"/>
        </p:xfrm>
        <a:graphic>
          <a:graphicData uri="http://schemas.openxmlformats.org/drawingml/2006/table">
            <a:tbl>
              <a:tblPr firstRow="1" bandRow="1">
                <a:tableStyleId>{073A0DAA-6AF3-43AB-8588-CEC1D06C72B9}</a:tableStyleId>
              </a:tblPr>
              <a:tblGrid>
                <a:gridCol w="464457">
                  <a:extLst>
                    <a:ext uri="{9D8B030D-6E8A-4147-A177-3AD203B41FA5}">
                      <a16:colId xmlns:a16="http://schemas.microsoft.com/office/drawing/2014/main" val="3824774470"/>
                    </a:ext>
                  </a:extLst>
                </a:gridCol>
                <a:gridCol w="2665753">
                  <a:extLst>
                    <a:ext uri="{9D8B030D-6E8A-4147-A177-3AD203B41FA5}">
                      <a16:colId xmlns:a16="http://schemas.microsoft.com/office/drawing/2014/main" val="2249344437"/>
                    </a:ext>
                  </a:extLst>
                </a:gridCol>
              </a:tblGrid>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NR</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SPELARE</a:t>
                      </a:r>
                    </a:p>
                  </a:txBody>
                  <a:tcPr anchor="ctr"/>
                </a:tc>
                <a:extLst>
                  <a:ext uri="{0D108BD9-81ED-4DB2-BD59-A6C34878D82A}">
                    <a16:rowId xmlns:a16="http://schemas.microsoft.com/office/drawing/2014/main" val="392181247"/>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6</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ELINA LIIF (K)</a:t>
                      </a:r>
                    </a:p>
                  </a:txBody>
                  <a:tcPr anchor="ctr"/>
                </a:tc>
                <a:extLst>
                  <a:ext uri="{0D108BD9-81ED-4DB2-BD59-A6C34878D82A}">
                    <a16:rowId xmlns:a16="http://schemas.microsoft.com/office/drawing/2014/main" val="2154987278"/>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13</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JENNA TONNERT</a:t>
                      </a:r>
                    </a:p>
                  </a:txBody>
                  <a:tcPr anchor="ctr"/>
                </a:tc>
                <a:extLst>
                  <a:ext uri="{0D108BD9-81ED-4DB2-BD59-A6C34878D82A}">
                    <a16:rowId xmlns:a16="http://schemas.microsoft.com/office/drawing/2014/main" val="1021220513"/>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16</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EBBA FRITZELL</a:t>
                      </a:r>
                    </a:p>
                  </a:txBody>
                  <a:tcPr anchor="ctr"/>
                </a:tc>
                <a:extLst>
                  <a:ext uri="{0D108BD9-81ED-4DB2-BD59-A6C34878D82A}">
                    <a16:rowId xmlns:a16="http://schemas.microsoft.com/office/drawing/2014/main" val="671119476"/>
                  </a:ext>
                </a:extLst>
              </a:tr>
              <a:tr h="287223">
                <a:tc>
                  <a:txBody>
                    <a:bodyPr/>
                    <a:lstStyle/>
                    <a:p>
                      <a:pPr marL="0" algn="ctr" defTabSz="685800" rtl="0" eaLnBrk="1" latinLnBrk="0" hangingPunct="1"/>
                      <a:r>
                        <a:rPr lang="sv-SE" sz="110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20</a:t>
                      </a:r>
                    </a:p>
                  </a:txBody>
                  <a:tcPr anchor="ctr"/>
                </a:tc>
                <a:tc>
                  <a:txBody>
                    <a:bodyPr/>
                    <a:lstStyle/>
                    <a:p>
                      <a:pPr marL="0" algn="l" defTabSz="685800" rtl="0" eaLnBrk="1" latinLnBrk="0" hangingPunct="1"/>
                      <a:r>
                        <a:rPr lang="sv-SE" sz="1100" b="1" kern="1200" dirty="0">
                          <a:solidFill>
                            <a:schemeClr val="dk1"/>
                          </a:solidFill>
                          <a:latin typeface="Verdana" panose="020B0604030504040204" pitchFamily="34" charset="0"/>
                          <a:ea typeface="Verdana" panose="020B0604030504040204" pitchFamily="34" charset="0"/>
                          <a:cs typeface="Verdana" panose="020B0604030504040204" pitchFamily="34" charset="0"/>
                        </a:rPr>
                        <a:t>JENNY RITSCHARD</a:t>
                      </a:r>
                    </a:p>
                  </a:txBody>
                  <a:tcPr anchor="ctr"/>
                </a:tc>
                <a:extLst>
                  <a:ext uri="{0D108BD9-81ED-4DB2-BD59-A6C34878D82A}">
                    <a16:rowId xmlns:a16="http://schemas.microsoft.com/office/drawing/2014/main" val="427136872"/>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21</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EMILIA EDMAN</a:t>
                      </a:r>
                    </a:p>
                  </a:txBody>
                  <a:tcPr anchor="ctr"/>
                </a:tc>
                <a:extLst>
                  <a:ext uri="{0D108BD9-81ED-4DB2-BD59-A6C34878D82A}">
                    <a16:rowId xmlns:a16="http://schemas.microsoft.com/office/drawing/2014/main" val="1222331500"/>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23</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JANA MARIA SCHÖNBÄCHLER</a:t>
                      </a:r>
                    </a:p>
                  </a:txBody>
                  <a:tcPr anchor="ctr"/>
                </a:tc>
                <a:extLst>
                  <a:ext uri="{0D108BD9-81ED-4DB2-BD59-A6C34878D82A}">
                    <a16:rowId xmlns:a16="http://schemas.microsoft.com/office/drawing/2014/main" val="1484192257"/>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34</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FRIDA STENVALL</a:t>
                      </a:r>
                    </a:p>
                  </a:txBody>
                  <a:tcPr anchor="ctr"/>
                </a:tc>
                <a:extLst>
                  <a:ext uri="{0D108BD9-81ED-4DB2-BD59-A6C34878D82A}">
                    <a16:rowId xmlns:a16="http://schemas.microsoft.com/office/drawing/2014/main" val="3817565479"/>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37</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SARA HEDANDER</a:t>
                      </a:r>
                    </a:p>
                  </a:txBody>
                  <a:tcPr anchor="ctr"/>
                </a:tc>
                <a:extLst>
                  <a:ext uri="{0D108BD9-81ED-4DB2-BD59-A6C34878D82A}">
                    <a16:rowId xmlns:a16="http://schemas.microsoft.com/office/drawing/2014/main" val="659523247"/>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38</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JULIA JERNBERG</a:t>
                      </a:r>
                    </a:p>
                  </a:txBody>
                  <a:tcPr anchor="ctr"/>
                </a:tc>
                <a:extLst>
                  <a:ext uri="{0D108BD9-81ED-4DB2-BD59-A6C34878D82A}">
                    <a16:rowId xmlns:a16="http://schemas.microsoft.com/office/drawing/2014/main" val="1867657709"/>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55</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FRIDA TOBORG</a:t>
                      </a:r>
                    </a:p>
                  </a:txBody>
                  <a:tcPr anchor="ctr"/>
                </a:tc>
                <a:extLst>
                  <a:ext uri="{0D108BD9-81ED-4DB2-BD59-A6C34878D82A}">
                    <a16:rowId xmlns:a16="http://schemas.microsoft.com/office/drawing/2014/main" val="1758500974"/>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76</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OLIVIA GUSTAFSSON</a:t>
                      </a:r>
                    </a:p>
                  </a:txBody>
                  <a:tcPr anchor="ctr"/>
                </a:tc>
                <a:extLst>
                  <a:ext uri="{0D108BD9-81ED-4DB2-BD59-A6C34878D82A}">
                    <a16:rowId xmlns:a16="http://schemas.microsoft.com/office/drawing/2014/main" val="2677849941"/>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77</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NATHALIE GUSTAFSSON</a:t>
                      </a:r>
                    </a:p>
                  </a:txBody>
                  <a:tcPr anchor="ctr"/>
                </a:tc>
                <a:extLst>
                  <a:ext uri="{0D108BD9-81ED-4DB2-BD59-A6C34878D82A}">
                    <a16:rowId xmlns:a16="http://schemas.microsoft.com/office/drawing/2014/main" val="2833462475"/>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82</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HANNA ENGLUND</a:t>
                      </a:r>
                    </a:p>
                  </a:txBody>
                  <a:tcPr anchor="ctr"/>
                </a:tc>
                <a:extLst>
                  <a:ext uri="{0D108BD9-81ED-4DB2-BD59-A6C34878D82A}">
                    <a16:rowId xmlns:a16="http://schemas.microsoft.com/office/drawing/2014/main" val="3899416665"/>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88</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PETRA DYSENIUS (MV)</a:t>
                      </a:r>
                    </a:p>
                  </a:txBody>
                  <a:tcPr anchor="ctr"/>
                </a:tc>
                <a:extLst>
                  <a:ext uri="{0D108BD9-81ED-4DB2-BD59-A6C34878D82A}">
                    <a16:rowId xmlns:a16="http://schemas.microsoft.com/office/drawing/2014/main" val="2423224704"/>
                  </a:ext>
                </a:extLst>
              </a:tr>
              <a:tr h="287223">
                <a:tc>
                  <a:txBody>
                    <a:bodyPr/>
                    <a:lstStyle/>
                    <a:p>
                      <a:pPr algn="ctr"/>
                      <a:r>
                        <a:rPr lang="sv-SE" sz="1100" b="1" dirty="0">
                          <a:latin typeface="Verdana" panose="020B0604030504040204" pitchFamily="34" charset="0"/>
                          <a:ea typeface="Verdana" panose="020B0604030504040204" pitchFamily="34" charset="0"/>
                          <a:cs typeface="Verdana" panose="020B0604030504040204" pitchFamily="34" charset="0"/>
                        </a:rPr>
                        <a:t>92</a:t>
                      </a:r>
                    </a:p>
                  </a:txBody>
                  <a:tcPr anchor="ctr"/>
                </a:tc>
                <a:tc>
                  <a:txBody>
                    <a:bodyPr/>
                    <a:lstStyle/>
                    <a:p>
                      <a:r>
                        <a:rPr lang="sv-SE" sz="1100" b="1" dirty="0">
                          <a:latin typeface="Verdana" panose="020B0604030504040204" pitchFamily="34" charset="0"/>
                          <a:ea typeface="Verdana" panose="020B0604030504040204" pitchFamily="34" charset="0"/>
                          <a:cs typeface="Verdana" panose="020B0604030504040204" pitchFamily="34" charset="0"/>
                        </a:rPr>
                        <a:t>REBECKA ZETTMARKER (MV)</a:t>
                      </a:r>
                    </a:p>
                  </a:txBody>
                  <a:tcPr anchor="ctr"/>
                </a:tc>
                <a:extLst>
                  <a:ext uri="{0D108BD9-81ED-4DB2-BD59-A6C34878D82A}">
                    <a16:rowId xmlns:a16="http://schemas.microsoft.com/office/drawing/2014/main" val="4251797310"/>
                  </a:ext>
                </a:extLst>
              </a:tr>
              <a:tr h="287223">
                <a:tc>
                  <a:txBody>
                    <a:bodyPr/>
                    <a:lstStyle/>
                    <a:p>
                      <a:pPr algn="ct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844656143"/>
                  </a:ext>
                </a:extLst>
              </a:tr>
              <a:tr h="287223">
                <a:tc>
                  <a:txBody>
                    <a:bodyPr/>
                    <a:lstStyle/>
                    <a:p>
                      <a:pPr algn="ct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024633643"/>
                  </a:ext>
                </a:extLst>
              </a:tr>
              <a:tr h="0">
                <a:tc>
                  <a:txBody>
                    <a:bodyPr/>
                    <a:lstStyle/>
                    <a:p>
                      <a:pPr algn="ct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129673534"/>
                  </a:ext>
                </a:extLst>
              </a:tr>
              <a:tr h="287223">
                <a:tc>
                  <a:txBody>
                    <a:bodyPr/>
                    <a:lstStyle/>
                    <a:p>
                      <a:pPr algn="ct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836723098"/>
                  </a:ext>
                </a:extLst>
              </a:tr>
              <a:tr h="287223">
                <a:tc>
                  <a:txBody>
                    <a:bodyPr/>
                    <a:lstStyle/>
                    <a:p>
                      <a:pPr algn="ct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712974404"/>
                  </a:ext>
                </a:extLst>
              </a:tr>
            </a:tbl>
          </a:graphicData>
        </a:graphic>
      </p:graphicFrame>
      <p:pic>
        <p:nvPicPr>
          <p:cNvPr id="10" name="Bildobjekt 6" descr="FBI Tullinge logga orange.eps">
            <a:extLst>
              <a:ext uri="{FF2B5EF4-FFF2-40B4-BE49-F238E27FC236}">
                <a16:creationId xmlns:a16="http://schemas.microsoft.com/office/drawing/2014/main" id="{957B6B81-8589-4DC3-A09D-67EEFAF9546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01097">
            <a:off x="5613134" y="8522721"/>
            <a:ext cx="1087270" cy="135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FBI Tullinge">
            <a:extLst>
              <a:ext uri="{FF2B5EF4-FFF2-40B4-BE49-F238E27FC236}">
                <a16:creationId xmlns:a16="http://schemas.microsoft.com/office/drawing/2014/main" id="{9D38771C-D74E-4B37-B92A-F6DD92BF3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905" y="253484"/>
            <a:ext cx="802498" cy="9873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Älvsjö AIK IBF - DJ/JAS - Svenskalag.se">
            <a:extLst>
              <a:ext uri="{FF2B5EF4-FFF2-40B4-BE49-F238E27FC236}">
                <a16:creationId xmlns:a16="http://schemas.microsoft.com/office/drawing/2014/main" id="{77DBB195-3C07-437B-B029-5D5088A328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6143" y="253484"/>
            <a:ext cx="923952" cy="867060"/>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7CC269E8-9AA3-0542-B33A-CBAF734715A4}"/>
              </a:ext>
            </a:extLst>
          </p:cNvPr>
          <p:cNvPicPr>
            <a:picLocks noChangeAspect="1"/>
          </p:cNvPicPr>
          <p:nvPr/>
        </p:nvPicPr>
        <p:blipFill>
          <a:blip r:embed="rId5"/>
          <a:stretch>
            <a:fillRect/>
          </a:stretch>
        </p:blipFill>
        <p:spPr>
          <a:xfrm>
            <a:off x="258875" y="2131286"/>
            <a:ext cx="3151982" cy="5627887"/>
          </a:xfrm>
          <a:prstGeom prst="rect">
            <a:avLst/>
          </a:prstGeom>
        </p:spPr>
      </p:pic>
      <p:pic>
        <p:nvPicPr>
          <p:cNvPr id="7" name="Bildobjekt 6">
            <a:extLst>
              <a:ext uri="{FF2B5EF4-FFF2-40B4-BE49-F238E27FC236}">
                <a16:creationId xmlns:a16="http://schemas.microsoft.com/office/drawing/2014/main" id="{6F997985-34C3-6AAF-5C78-F968346D9574}"/>
              </a:ext>
            </a:extLst>
          </p:cNvPr>
          <p:cNvPicPr>
            <a:picLocks noChangeAspect="1"/>
          </p:cNvPicPr>
          <p:nvPr/>
        </p:nvPicPr>
        <p:blipFill>
          <a:blip r:embed="rId6"/>
          <a:stretch>
            <a:fillRect/>
          </a:stretch>
        </p:blipFill>
        <p:spPr>
          <a:xfrm>
            <a:off x="3439885" y="2131285"/>
            <a:ext cx="3159239" cy="5627887"/>
          </a:xfrm>
          <a:prstGeom prst="rect">
            <a:avLst/>
          </a:prstGeom>
        </p:spPr>
      </p:pic>
    </p:spTree>
    <p:extLst>
      <p:ext uri="{BB962C8B-B14F-4D97-AF65-F5344CB8AC3E}">
        <p14:creationId xmlns:p14="http://schemas.microsoft.com/office/powerpoint/2010/main" val="3788169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F2A83D55-EB29-40F2-BFD0-26BEE57FD231}"/>
              </a:ext>
            </a:extLst>
          </p:cNvPr>
          <p:cNvSpPr txBox="1">
            <a:spLocks/>
          </p:cNvSpPr>
          <p:nvPr/>
        </p:nvSpPr>
        <p:spPr>
          <a:xfrm>
            <a:off x="697696" y="5536284"/>
            <a:ext cx="5915025" cy="50252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sv-SE" sz="2000" b="1" dirty="0">
                <a:latin typeface="Verdana" pitchFamily="34" charset="0"/>
                <a:ea typeface="Verdana" panose="020B0604030504040204" pitchFamily="34" charset="0"/>
                <a:cs typeface="Verdana" panose="020B0604030504040204" pitchFamily="34" charset="0"/>
              </a:rPr>
              <a:t>ARRANGEMANG</a:t>
            </a:r>
          </a:p>
        </p:txBody>
      </p:sp>
      <p:sp>
        <p:nvSpPr>
          <p:cNvPr id="4" name="textruta 3">
            <a:extLst>
              <a:ext uri="{FF2B5EF4-FFF2-40B4-BE49-F238E27FC236}">
                <a16:creationId xmlns:a16="http://schemas.microsoft.com/office/drawing/2014/main" id="{AE448A1E-F8A9-4EBB-96B0-B89581FEB591}"/>
              </a:ext>
            </a:extLst>
          </p:cNvPr>
          <p:cNvSpPr txBox="1"/>
          <p:nvPr/>
        </p:nvSpPr>
        <p:spPr>
          <a:xfrm>
            <a:off x="697696" y="5899366"/>
            <a:ext cx="6025559" cy="1323439"/>
          </a:xfrm>
          <a:prstGeom prst="rect">
            <a:avLst/>
          </a:prstGeom>
          <a:noFill/>
        </p:spPr>
        <p:txBody>
          <a:bodyPr wrap="square" rtlCol="0">
            <a:spAutoFit/>
          </a:bodyPr>
          <a:lstStyle/>
          <a:p>
            <a:r>
              <a:rPr lang="sv-SE" sz="2000" dirty="0">
                <a:latin typeface="Verdana" panose="020B0604030504040204" pitchFamily="34" charset="0"/>
                <a:ea typeface="Verdana" panose="020B0604030504040204" pitchFamily="34" charset="0"/>
                <a:cs typeface="Verdana" panose="020B0604030504040204" pitchFamily="34" charset="0"/>
              </a:rPr>
              <a:t>Sargvakter			FBI Tullinge F13 </a:t>
            </a:r>
          </a:p>
          <a:p>
            <a:r>
              <a:rPr lang="sv-SE" sz="2000" dirty="0">
                <a:latin typeface="Verdana" panose="020B0604030504040204" pitchFamily="34" charset="0"/>
                <a:ea typeface="Verdana" panose="020B0604030504040204" pitchFamily="34" charset="0"/>
                <a:cs typeface="Verdana" panose="020B0604030504040204" pitchFamily="34" charset="0"/>
              </a:rPr>
              <a:t>Musik					-</a:t>
            </a:r>
          </a:p>
          <a:p>
            <a:r>
              <a:rPr lang="sv-SE" sz="2000" dirty="0">
                <a:latin typeface="Verdana" panose="020B0604030504040204" pitchFamily="34" charset="0"/>
                <a:ea typeface="Verdana" panose="020B0604030504040204" pitchFamily="34" charset="0"/>
                <a:cs typeface="Verdana" panose="020B0604030504040204" pitchFamily="34" charset="0"/>
              </a:rPr>
              <a:t>Speaker				Henrik </a:t>
            </a:r>
            <a:r>
              <a:rPr lang="sv-SE" sz="2000" dirty="0" err="1">
                <a:latin typeface="Verdana" panose="020B0604030504040204" pitchFamily="34" charset="0"/>
                <a:ea typeface="Verdana" panose="020B0604030504040204" pitchFamily="34" charset="0"/>
                <a:cs typeface="Verdana" panose="020B0604030504040204" pitchFamily="34" charset="0"/>
              </a:rPr>
              <a:t>Wahlholm</a:t>
            </a:r>
            <a:endParaRPr lang="sv-SE" sz="2000" dirty="0">
              <a:latin typeface="Verdana" panose="020B0604030504040204" pitchFamily="34" charset="0"/>
              <a:ea typeface="Verdana" panose="020B0604030504040204" pitchFamily="34" charset="0"/>
              <a:cs typeface="Verdana" panose="020B0604030504040204" pitchFamily="34" charset="0"/>
            </a:endParaRPr>
          </a:p>
          <a:p>
            <a:endParaRPr lang="sv-SE" sz="2000" dirty="0">
              <a:latin typeface="Verdana" panose="020B0604030504040204" pitchFamily="34" charset="0"/>
              <a:ea typeface="Verdana" panose="020B0604030504040204" pitchFamily="34" charset="0"/>
              <a:cs typeface="Verdana" panose="020B0604030504040204" pitchFamily="34" charset="0"/>
            </a:endParaRPr>
          </a:p>
        </p:txBody>
      </p:sp>
      <p:sp>
        <p:nvSpPr>
          <p:cNvPr id="9" name="Rubrik 1">
            <a:extLst>
              <a:ext uri="{FF2B5EF4-FFF2-40B4-BE49-F238E27FC236}">
                <a16:creationId xmlns:a16="http://schemas.microsoft.com/office/drawing/2014/main" id="{A126E9F0-288D-4303-8729-63F5B474972F}"/>
              </a:ext>
            </a:extLst>
          </p:cNvPr>
          <p:cNvSpPr txBox="1">
            <a:spLocks/>
          </p:cNvSpPr>
          <p:nvPr/>
        </p:nvSpPr>
        <p:spPr>
          <a:xfrm>
            <a:off x="-2830502" y="244127"/>
            <a:ext cx="5915025" cy="7874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endParaRPr lang="sv-SE" sz="2000" b="1" dirty="0">
              <a:latin typeface="Verdana" pitchFamily="34" charset="0"/>
              <a:ea typeface="Verdana" panose="020B0604030504040204" pitchFamily="34" charset="0"/>
              <a:cs typeface="Verdana" panose="020B0604030504040204" pitchFamily="34" charset="0"/>
            </a:endParaRPr>
          </a:p>
        </p:txBody>
      </p:sp>
      <p:sp>
        <p:nvSpPr>
          <p:cNvPr id="11" name="Rektangel 10">
            <a:extLst>
              <a:ext uri="{FF2B5EF4-FFF2-40B4-BE49-F238E27FC236}">
                <a16:creationId xmlns:a16="http://schemas.microsoft.com/office/drawing/2014/main" id="{3159003F-1A76-4B92-A185-D08008F22D36}"/>
              </a:ext>
            </a:extLst>
          </p:cNvPr>
          <p:cNvSpPr/>
          <p:nvPr/>
        </p:nvSpPr>
        <p:spPr>
          <a:xfrm>
            <a:off x="697696" y="6983053"/>
            <a:ext cx="5915025" cy="400110"/>
          </a:xfrm>
          <a:prstGeom prst="rect">
            <a:avLst/>
          </a:prstGeom>
        </p:spPr>
        <p:txBody>
          <a:bodyPr wrap="square">
            <a:spAutoFit/>
          </a:bodyPr>
          <a:lstStyle/>
          <a:p>
            <a:r>
              <a:rPr lang="sv-SE" sz="2000" b="1" dirty="0">
                <a:latin typeface="Verdana" pitchFamily="34" charset="0"/>
              </a:rPr>
              <a:t>DAGENS DOMARE</a:t>
            </a:r>
            <a:endParaRPr lang="sv-SE" sz="2000" dirty="0"/>
          </a:p>
        </p:txBody>
      </p:sp>
      <p:sp>
        <p:nvSpPr>
          <p:cNvPr id="15" name="Rektangel 14">
            <a:extLst>
              <a:ext uri="{FF2B5EF4-FFF2-40B4-BE49-F238E27FC236}">
                <a16:creationId xmlns:a16="http://schemas.microsoft.com/office/drawing/2014/main" id="{8B33D11B-AE0C-47EC-802E-F9E65C2677CC}"/>
              </a:ext>
            </a:extLst>
          </p:cNvPr>
          <p:cNvSpPr/>
          <p:nvPr/>
        </p:nvSpPr>
        <p:spPr>
          <a:xfrm>
            <a:off x="697696" y="219406"/>
            <a:ext cx="5915025" cy="400110"/>
          </a:xfrm>
          <a:prstGeom prst="rect">
            <a:avLst/>
          </a:prstGeom>
        </p:spPr>
        <p:txBody>
          <a:bodyPr wrap="square">
            <a:spAutoFit/>
          </a:bodyPr>
          <a:lstStyle/>
          <a:p>
            <a:r>
              <a:rPr lang="sv-SE" sz="2000" b="1" dirty="0">
                <a:latin typeface="Verdana" pitchFamily="34" charset="0"/>
              </a:rPr>
              <a:t>LEDARE</a:t>
            </a:r>
            <a:endParaRPr lang="sv-SE" sz="2000" dirty="0"/>
          </a:p>
        </p:txBody>
      </p:sp>
      <p:sp>
        <p:nvSpPr>
          <p:cNvPr id="16" name="Rektangel 15">
            <a:extLst>
              <a:ext uri="{FF2B5EF4-FFF2-40B4-BE49-F238E27FC236}">
                <a16:creationId xmlns:a16="http://schemas.microsoft.com/office/drawing/2014/main" id="{D25394BA-1201-4475-9007-9F826F1E42A0}"/>
              </a:ext>
            </a:extLst>
          </p:cNvPr>
          <p:cNvSpPr/>
          <p:nvPr/>
        </p:nvSpPr>
        <p:spPr>
          <a:xfrm>
            <a:off x="697696" y="652203"/>
            <a:ext cx="2544430" cy="400110"/>
          </a:xfrm>
          <a:prstGeom prst="rect">
            <a:avLst/>
          </a:prstGeom>
        </p:spPr>
        <p:txBody>
          <a:bodyPr wrap="square">
            <a:spAutoFit/>
          </a:bodyPr>
          <a:lstStyle/>
          <a:p>
            <a:r>
              <a:rPr lang="sv-SE" sz="2000" b="1" dirty="0">
                <a:latin typeface="Verdana" pitchFamily="34" charset="0"/>
              </a:rPr>
              <a:t>FBI TULLINGE</a:t>
            </a:r>
            <a:endParaRPr lang="sv-SE" sz="2000" dirty="0"/>
          </a:p>
        </p:txBody>
      </p:sp>
      <p:sp>
        <p:nvSpPr>
          <p:cNvPr id="17" name="Rektangel 16">
            <a:extLst>
              <a:ext uri="{FF2B5EF4-FFF2-40B4-BE49-F238E27FC236}">
                <a16:creationId xmlns:a16="http://schemas.microsoft.com/office/drawing/2014/main" id="{C86FC728-728C-4CB8-B412-01C876366A56}"/>
              </a:ext>
            </a:extLst>
          </p:cNvPr>
          <p:cNvSpPr/>
          <p:nvPr/>
        </p:nvSpPr>
        <p:spPr>
          <a:xfrm>
            <a:off x="697696" y="3144134"/>
            <a:ext cx="4924566" cy="400110"/>
          </a:xfrm>
          <a:prstGeom prst="rect">
            <a:avLst/>
          </a:prstGeom>
        </p:spPr>
        <p:txBody>
          <a:bodyPr wrap="square">
            <a:spAutoFit/>
          </a:bodyPr>
          <a:lstStyle/>
          <a:p>
            <a:r>
              <a:rPr lang="sv-SE" sz="2000" b="1" dirty="0">
                <a:latin typeface="Verdana" pitchFamily="34" charset="0"/>
              </a:rPr>
              <a:t>Djurgården IF IBS	</a:t>
            </a:r>
          </a:p>
        </p:txBody>
      </p:sp>
      <p:graphicFrame>
        <p:nvGraphicFramePr>
          <p:cNvPr id="14" name="Tabell 13">
            <a:extLst>
              <a:ext uri="{FF2B5EF4-FFF2-40B4-BE49-F238E27FC236}">
                <a16:creationId xmlns:a16="http://schemas.microsoft.com/office/drawing/2014/main" id="{DD262DAA-977A-4932-975C-AB8EE4910AC3}"/>
              </a:ext>
            </a:extLst>
          </p:cNvPr>
          <p:cNvGraphicFramePr>
            <a:graphicFrameLocks noGrp="1"/>
          </p:cNvGraphicFramePr>
          <p:nvPr>
            <p:extLst>
              <p:ext uri="{D42A27DB-BD31-4B8C-83A1-F6EECF244321}">
                <p14:modId xmlns:p14="http://schemas.microsoft.com/office/powerpoint/2010/main" val="237330277"/>
              </p:ext>
            </p:extLst>
          </p:nvPr>
        </p:nvGraphicFramePr>
        <p:xfrm>
          <a:off x="697696" y="1127950"/>
          <a:ext cx="4992483" cy="1892708"/>
        </p:xfrm>
        <a:graphic>
          <a:graphicData uri="http://schemas.openxmlformats.org/drawingml/2006/table">
            <a:tbl>
              <a:tblPr firstRow="1" bandRow="1">
                <a:tableStyleId>{21E4AEA4-8DFA-4A89-87EB-49C32662AFE0}</a:tableStyleId>
              </a:tblPr>
              <a:tblGrid>
                <a:gridCol w="2796131">
                  <a:extLst>
                    <a:ext uri="{9D8B030D-6E8A-4147-A177-3AD203B41FA5}">
                      <a16:colId xmlns:a16="http://schemas.microsoft.com/office/drawing/2014/main" val="1376209188"/>
                    </a:ext>
                  </a:extLst>
                </a:gridCol>
                <a:gridCol w="2196352">
                  <a:extLst>
                    <a:ext uri="{9D8B030D-6E8A-4147-A177-3AD203B41FA5}">
                      <a16:colId xmlns:a16="http://schemas.microsoft.com/office/drawing/2014/main" val="2066501762"/>
                    </a:ext>
                  </a:extLst>
                </a:gridCol>
              </a:tblGrid>
              <a:tr h="302502">
                <a:tc>
                  <a:txBody>
                    <a:bodyPr/>
                    <a:lstStyle/>
                    <a:p>
                      <a:pPr algn="l"/>
                      <a:r>
                        <a:rPr lang="sv-SE" sz="1100" dirty="0">
                          <a:latin typeface="Verdana" panose="020B0604030504040204" pitchFamily="34" charset="0"/>
                          <a:ea typeface="Verdana" panose="020B0604030504040204" pitchFamily="34" charset="0"/>
                          <a:cs typeface="Verdana" panose="020B0604030504040204" pitchFamily="34" charset="0"/>
                        </a:rPr>
                        <a:t>LEDARE</a:t>
                      </a:r>
                    </a:p>
                  </a:txBody>
                  <a:tcPr anchor="ctr"/>
                </a:tc>
                <a:tc>
                  <a:txBody>
                    <a:bodyPr/>
                    <a:lstStyle/>
                    <a:p>
                      <a:pPr algn="l"/>
                      <a:r>
                        <a:rPr lang="sv-SE" sz="1100" dirty="0">
                          <a:latin typeface="Verdana" panose="020B0604030504040204" pitchFamily="34" charset="0"/>
                          <a:ea typeface="Verdana" panose="020B0604030504040204" pitchFamily="34" charset="0"/>
                          <a:cs typeface="Verdana" panose="020B0604030504040204" pitchFamily="34" charset="0"/>
                        </a:rPr>
                        <a:t>ROLL</a:t>
                      </a:r>
                    </a:p>
                  </a:txBody>
                  <a:tcPr anchor="ctr"/>
                </a:tc>
                <a:extLst>
                  <a:ext uri="{0D108BD9-81ED-4DB2-BD59-A6C34878D82A}">
                    <a16:rowId xmlns:a16="http://schemas.microsoft.com/office/drawing/2014/main" val="3434995749"/>
                  </a:ext>
                </a:extLst>
              </a:tr>
              <a:tr h="302502">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MÅRTEN ARVIDSSON</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1100" b="1" dirty="0">
                          <a:solidFill>
                            <a:schemeClr val="tx1"/>
                          </a:solidFill>
                          <a:latin typeface="Verdana" panose="020B0604030504040204" pitchFamily="34" charset="0"/>
                          <a:ea typeface="Verdana" panose="020B0604030504040204" pitchFamily="34" charset="0"/>
                          <a:cs typeface="Verdana" panose="020B0604030504040204" pitchFamily="34" charset="0"/>
                        </a:rPr>
                        <a:t>TRÄNARE</a:t>
                      </a:r>
                    </a:p>
                  </a:txBody>
                  <a:tcPr anchor="ctr"/>
                </a:tc>
                <a:extLst>
                  <a:ext uri="{0D108BD9-81ED-4DB2-BD59-A6C34878D82A}">
                    <a16:rowId xmlns:a16="http://schemas.microsoft.com/office/drawing/2014/main" val="3768270819"/>
                  </a:ext>
                </a:extLst>
              </a:tr>
              <a:tr h="302502">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MARCUS WECKSTRÖM</a:t>
                      </a:r>
                    </a:p>
                  </a:txBody>
                  <a:tcPr anchor="ctr"/>
                </a:tc>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ASS TRÄNARE</a:t>
                      </a:r>
                    </a:p>
                  </a:txBody>
                  <a:tcPr anchor="ctr"/>
                </a:tc>
                <a:extLst>
                  <a:ext uri="{0D108BD9-81ED-4DB2-BD59-A6C34878D82A}">
                    <a16:rowId xmlns:a16="http://schemas.microsoft.com/office/drawing/2014/main" val="210389185"/>
                  </a:ext>
                </a:extLst>
              </a:tr>
              <a:tr h="380198">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STEFAN CASTEMO</a:t>
                      </a:r>
                    </a:p>
                  </a:txBody>
                  <a:tcPr anchor="ctr"/>
                </a:tc>
                <a:tc>
                  <a:txBody>
                    <a:bodyPr/>
                    <a:lstStyle/>
                    <a:p>
                      <a:pPr algn="l"/>
                      <a:r>
                        <a:rPr lang="sv-SE" sz="1100" b="1" dirty="0">
                          <a:solidFill>
                            <a:schemeClr val="tx1"/>
                          </a:solidFill>
                          <a:latin typeface="Verdana" panose="020B0604030504040204" pitchFamily="34" charset="0"/>
                          <a:ea typeface="Verdana" panose="020B0604030504040204" pitchFamily="34" charset="0"/>
                          <a:cs typeface="Verdana" panose="020B0604030504040204" pitchFamily="34" charset="0"/>
                        </a:rPr>
                        <a:t>MATERIALFÖRVALTARE</a:t>
                      </a:r>
                    </a:p>
                  </a:txBody>
                  <a:tcPr anchor="ctr"/>
                </a:tc>
                <a:extLst>
                  <a:ext uri="{0D108BD9-81ED-4DB2-BD59-A6C34878D82A}">
                    <a16:rowId xmlns:a16="http://schemas.microsoft.com/office/drawing/2014/main" val="3702675164"/>
                  </a:ext>
                </a:extLst>
              </a:tr>
              <a:tr h="302502">
                <a:tc>
                  <a:txBody>
                    <a:bodyPr/>
                    <a:lstStyle/>
                    <a:p>
                      <a:pPr algn="l"/>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algn="l"/>
                      <a:endParaRPr lang="sv-SE"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286740084"/>
                  </a:ext>
                </a:extLst>
              </a:tr>
              <a:tr h="302502">
                <a:tc>
                  <a:txBody>
                    <a:bodyPr/>
                    <a:lstStyle/>
                    <a:p>
                      <a:pPr algn="l"/>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108275682"/>
                  </a:ext>
                </a:extLst>
              </a:tr>
            </a:tbl>
          </a:graphicData>
        </a:graphic>
      </p:graphicFrame>
      <p:graphicFrame>
        <p:nvGraphicFramePr>
          <p:cNvPr id="20" name="Tabell 19">
            <a:extLst>
              <a:ext uri="{FF2B5EF4-FFF2-40B4-BE49-F238E27FC236}">
                <a16:creationId xmlns:a16="http://schemas.microsoft.com/office/drawing/2014/main" id="{1CF95E7B-4EA5-4A91-A905-9DD01DF79768}"/>
              </a:ext>
            </a:extLst>
          </p:cNvPr>
          <p:cNvGraphicFramePr>
            <a:graphicFrameLocks noGrp="1"/>
          </p:cNvGraphicFramePr>
          <p:nvPr>
            <p:extLst>
              <p:ext uri="{D42A27DB-BD31-4B8C-83A1-F6EECF244321}">
                <p14:modId xmlns:p14="http://schemas.microsoft.com/office/powerpoint/2010/main" val="3759006779"/>
              </p:ext>
            </p:extLst>
          </p:nvPr>
        </p:nvGraphicFramePr>
        <p:xfrm>
          <a:off x="697696" y="3611796"/>
          <a:ext cx="4924566" cy="1814400"/>
        </p:xfrm>
        <a:graphic>
          <a:graphicData uri="http://schemas.openxmlformats.org/drawingml/2006/table">
            <a:tbl>
              <a:tblPr firstRow="1" bandRow="1">
                <a:tableStyleId>{073A0DAA-6AF3-43AB-8588-CEC1D06C72B9}</a:tableStyleId>
              </a:tblPr>
              <a:tblGrid>
                <a:gridCol w="2782483">
                  <a:extLst>
                    <a:ext uri="{9D8B030D-6E8A-4147-A177-3AD203B41FA5}">
                      <a16:colId xmlns:a16="http://schemas.microsoft.com/office/drawing/2014/main" val="3127926040"/>
                    </a:ext>
                  </a:extLst>
                </a:gridCol>
                <a:gridCol w="2142083">
                  <a:extLst>
                    <a:ext uri="{9D8B030D-6E8A-4147-A177-3AD203B41FA5}">
                      <a16:colId xmlns:a16="http://schemas.microsoft.com/office/drawing/2014/main" val="402062053"/>
                    </a:ext>
                  </a:extLst>
                </a:gridCol>
              </a:tblGrid>
              <a:tr h="302400">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LEDARE</a:t>
                      </a:r>
                    </a:p>
                  </a:txBody>
                  <a:tcPr anchor="ctr"/>
                </a:tc>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ROLL</a:t>
                      </a:r>
                    </a:p>
                  </a:txBody>
                  <a:tcPr anchor="ctr"/>
                </a:tc>
                <a:extLst>
                  <a:ext uri="{0D108BD9-81ED-4DB2-BD59-A6C34878D82A}">
                    <a16:rowId xmlns:a16="http://schemas.microsoft.com/office/drawing/2014/main" val="2324973617"/>
                  </a:ext>
                </a:extLst>
              </a:tr>
              <a:tr h="302400">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ÅSA SJÖBERG</a:t>
                      </a:r>
                    </a:p>
                  </a:txBody>
                  <a:tcPr anchor="ctr"/>
                </a:tc>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TRÄNARE</a:t>
                      </a:r>
                    </a:p>
                  </a:txBody>
                  <a:tcPr anchor="ctr"/>
                </a:tc>
                <a:extLst>
                  <a:ext uri="{0D108BD9-81ED-4DB2-BD59-A6C34878D82A}">
                    <a16:rowId xmlns:a16="http://schemas.microsoft.com/office/drawing/2014/main" val="2296292851"/>
                  </a:ext>
                </a:extLst>
              </a:tr>
              <a:tr h="302400">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MATTIAS GUSTAFSSON</a:t>
                      </a:r>
                    </a:p>
                  </a:txBody>
                  <a:tcPr anchor="ctr"/>
                </a:tc>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ASS TRÄNARE</a:t>
                      </a:r>
                    </a:p>
                  </a:txBody>
                  <a:tcPr anchor="ctr"/>
                </a:tc>
                <a:extLst>
                  <a:ext uri="{0D108BD9-81ED-4DB2-BD59-A6C34878D82A}">
                    <a16:rowId xmlns:a16="http://schemas.microsoft.com/office/drawing/2014/main" val="3584171465"/>
                  </a:ext>
                </a:extLst>
              </a:tr>
              <a:tr h="302400">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HANNA WERNSTRÖM</a:t>
                      </a:r>
                    </a:p>
                  </a:txBody>
                  <a:tcPr anchor="ctr"/>
                </a:tc>
                <a:tc>
                  <a:txBody>
                    <a:bodyPr/>
                    <a:lstStyle/>
                    <a:p>
                      <a:pPr algn="l"/>
                      <a:r>
                        <a:rPr lang="sv-SE" sz="1100" b="1" dirty="0">
                          <a:latin typeface="Verdana" panose="020B0604030504040204" pitchFamily="34" charset="0"/>
                          <a:ea typeface="Verdana" panose="020B0604030504040204" pitchFamily="34" charset="0"/>
                          <a:cs typeface="Verdana" panose="020B0604030504040204" pitchFamily="34" charset="0"/>
                        </a:rPr>
                        <a:t>LAGANKNUTEN</a:t>
                      </a:r>
                    </a:p>
                  </a:txBody>
                  <a:tcPr anchor="ctr"/>
                </a:tc>
                <a:extLst>
                  <a:ext uri="{0D108BD9-81ED-4DB2-BD59-A6C34878D82A}">
                    <a16:rowId xmlns:a16="http://schemas.microsoft.com/office/drawing/2014/main" val="492891196"/>
                  </a:ext>
                </a:extLst>
              </a:tr>
              <a:tr h="302400">
                <a:tc>
                  <a:txBody>
                    <a:bodyPr/>
                    <a:lstStyle/>
                    <a:p>
                      <a:pPr algn="l"/>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algn="l"/>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959430152"/>
                  </a:ext>
                </a:extLst>
              </a:tr>
              <a:tr h="302400">
                <a:tc>
                  <a:txBody>
                    <a:bodyPr/>
                    <a:lstStyle/>
                    <a:p>
                      <a:pPr algn="l"/>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algn="l"/>
                      <a:endParaRPr lang="sv-SE" sz="1100" b="1"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832170588"/>
                  </a:ext>
                </a:extLst>
              </a:tr>
            </a:tbl>
          </a:graphicData>
        </a:graphic>
      </p:graphicFrame>
      <p:pic>
        <p:nvPicPr>
          <p:cNvPr id="23" name="Bildobjekt 6" descr="FBI Tullinge logga orange.eps">
            <a:extLst>
              <a:ext uri="{FF2B5EF4-FFF2-40B4-BE49-F238E27FC236}">
                <a16:creationId xmlns:a16="http://schemas.microsoft.com/office/drawing/2014/main" id="{329B908F-631F-4A00-9364-95F0BDB98D8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01097">
            <a:off x="5247807" y="8112886"/>
            <a:ext cx="1406347" cy="175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ruta 3">
            <a:extLst>
              <a:ext uri="{FF2B5EF4-FFF2-40B4-BE49-F238E27FC236}">
                <a16:creationId xmlns:a16="http://schemas.microsoft.com/office/drawing/2014/main" id="{D1EF850A-200C-4973-B271-D4DDB9AC971B}"/>
              </a:ext>
            </a:extLst>
          </p:cNvPr>
          <p:cNvSpPr txBox="1"/>
          <p:nvPr/>
        </p:nvSpPr>
        <p:spPr>
          <a:xfrm>
            <a:off x="697696" y="7368794"/>
            <a:ext cx="6025559" cy="707886"/>
          </a:xfrm>
          <a:prstGeom prst="rect">
            <a:avLst/>
          </a:prstGeom>
          <a:noFill/>
        </p:spPr>
        <p:txBody>
          <a:bodyPr wrap="square" rtlCol="0">
            <a:spAutoFit/>
          </a:bodyPr>
          <a:lstStyle/>
          <a:p>
            <a:r>
              <a:rPr lang="sv-SE" sz="2000" b="0" i="0" u="none" strike="noStrike" dirty="0">
                <a:solidFill>
                  <a:srgbClr val="EC6900"/>
                </a:solidFill>
                <a:effectLst/>
                <a:latin typeface="Verdana" panose="020B0604030504040204" pitchFamily="34" charset="0"/>
                <a:hlinkClick r:id="rId3"/>
              </a:rPr>
              <a:t>William Rennerfelt</a:t>
            </a:r>
            <a:endParaRPr lang="sv-SE" sz="2000" dirty="0">
              <a:latin typeface="Verdana" panose="020B0604030504040204" pitchFamily="34" charset="0"/>
              <a:ea typeface="Verdana" panose="020B0604030504040204" pitchFamily="34" charset="0"/>
              <a:cs typeface="Verdana" panose="020B0604030504040204" pitchFamily="34" charset="0"/>
            </a:endParaRPr>
          </a:p>
          <a:p>
            <a:r>
              <a:rPr lang="sv-SE" sz="2000" b="0" i="0" u="none" strike="noStrike" dirty="0">
                <a:solidFill>
                  <a:srgbClr val="EC6900"/>
                </a:solidFill>
                <a:effectLst/>
                <a:latin typeface="Verdana" panose="020B0604030504040204" pitchFamily="34" charset="0"/>
                <a:hlinkClick r:id="rId4"/>
              </a:rPr>
              <a:t>Gustaf Reimer</a:t>
            </a:r>
            <a:endParaRPr lang="sv-SE" sz="2000" dirty="0">
              <a:latin typeface="Verdana" panose="020B0604030504040204" pitchFamily="34" charset="0"/>
              <a:ea typeface="Verdana" panose="020B0604030504040204" pitchFamily="34" charset="0"/>
              <a:cs typeface="Verdana" panose="020B0604030504040204" pitchFamily="34" charset="0"/>
            </a:endParaRPr>
          </a:p>
        </p:txBody>
      </p:sp>
      <p:pic>
        <p:nvPicPr>
          <p:cNvPr id="5" name="Bildobjekt 4">
            <a:extLst>
              <a:ext uri="{FF2B5EF4-FFF2-40B4-BE49-F238E27FC236}">
                <a16:creationId xmlns:a16="http://schemas.microsoft.com/office/drawing/2014/main" id="{47677D4E-11F7-17E8-2F7D-0529D1D9A748}"/>
              </a:ext>
            </a:extLst>
          </p:cNvPr>
          <p:cNvPicPr>
            <a:picLocks noChangeAspect="1"/>
          </p:cNvPicPr>
          <p:nvPr/>
        </p:nvPicPr>
        <p:blipFill>
          <a:blip r:embed="rId5"/>
          <a:stretch>
            <a:fillRect/>
          </a:stretch>
        </p:blipFill>
        <p:spPr>
          <a:xfrm>
            <a:off x="697696" y="3912046"/>
            <a:ext cx="4924566" cy="1509663"/>
          </a:xfrm>
          <a:prstGeom prst="rect">
            <a:avLst/>
          </a:prstGeom>
        </p:spPr>
      </p:pic>
      <p:pic>
        <p:nvPicPr>
          <p:cNvPr id="7" name="Bildobjekt 6">
            <a:extLst>
              <a:ext uri="{FF2B5EF4-FFF2-40B4-BE49-F238E27FC236}">
                <a16:creationId xmlns:a16="http://schemas.microsoft.com/office/drawing/2014/main" id="{93539876-606F-17EE-7FBA-B98559494501}"/>
              </a:ext>
            </a:extLst>
          </p:cNvPr>
          <p:cNvPicPr>
            <a:picLocks noChangeAspect="1"/>
          </p:cNvPicPr>
          <p:nvPr/>
        </p:nvPicPr>
        <p:blipFill>
          <a:blip r:embed="rId6"/>
          <a:stretch>
            <a:fillRect/>
          </a:stretch>
        </p:blipFill>
        <p:spPr>
          <a:xfrm>
            <a:off x="697696" y="1460783"/>
            <a:ext cx="5157194" cy="1678864"/>
          </a:xfrm>
          <a:prstGeom prst="rect">
            <a:avLst/>
          </a:prstGeom>
        </p:spPr>
      </p:pic>
    </p:spTree>
    <p:extLst>
      <p:ext uri="{BB962C8B-B14F-4D97-AF65-F5344CB8AC3E}">
        <p14:creationId xmlns:p14="http://schemas.microsoft.com/office/powerpoint/2010/main" val="784569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126E9F0-288D-4303-8729-63F5B474972F}"/>
              </a:ext>
            </a:extLst>
          </p:cNvPr>
          <p:cNvSpPr txBox="1">
            <a:spLocks/>
          </p:cNvSpPr>
          <p:nvPr/>
        </p:nvSpPr>
        <p:spPr>
          <a:xfrm>
            <a:off x="278983" y="5903997"/>
            <a:ext cx="5915025" cy="7874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sv-SE" sz="2000" b="1" dirty="0">
                <a:latin typeface="Verdana" pitchFamily="34" charset="0"/>
                <a:ea typeface="Verdana" panose="020B0604030504040204" pitchFamily="34" charset="0"/>
                <a:cs typeface="Verdana" panose="020B0604030504040204" pitchFamily="34" charset="0"/>
              </a:rPr>
              <a:t>FBI TULLINGE I MEDIA</a:t>
            </a:r>
          </a:p>
        </p:txBody>
      </p:sp>
      <p:sp>
        <p:nvSpPr>
          <p:cNvPr id="10" name="textruta 9">
            <a:extLst>
              <a:ext uri="{FF2B5EF4-FFF2-40B4-BE49-F238E27FC236}">
                <a16:creationId xmlns:a16="http://schemas.microsoft.com/office/drawing/2014/main" id="{6E0F5F04-3F5F-488A-9782-05ADB598F69B}"/>
              </a:ext>
            </a:extLst>
          </p:cNvPr>
          <p:cNvSpPr txBox="1"/>
          <p:nvPr/>
        </p:nvSpPr>
        <p:spPr>
          <a:xfrm>
            <a:off x="278983" y="6563503"/>
            <a:ext cx="6107529" cy="1631216"/>
          </a:xfrm>
          <a:prstGeom prst="rect">
            <a:avLst/>
          </a:prstGeom>
          <a:noFill/>
        </p:spPr>
        <p:txBody>
          <a:bodyPr wrap="square" rtlCol="0">
            <a:spAutoFit/>
          </a:bodyPr>
          <a:lstStyle/>
          <a:p>
            <a:pPr>
              <a:tabLst>
                <a:tab pos="1524000" algn="l"/>
              </a:tabLst>
            </a:pPr>
            <a:r>
              <a:rPr lang="sv-SE" sz="2000" b="1" dirty="0">
                <a:latin typeface="Verdana" panose="020B0604030504040204" pitchFamily="34" charset="0"/>
                <a:ea typeface="Verdana" panose="020B0604030504040204" pitchFamily="34" charset="0"/>
                <a:cs typeface="Verdana" panose="020B0604030504040204" pitchFamily="34" charset="0"/>
              </a:rPr>
              <a:t>FACEBOOK</a:t>
            </a:r>
          </a:p>
          <a:p>
            <a:pPr>
              <a:tabLst>
                <a:tab pos="1524000" algn="l"/>
              </a:tabLst>
            </a:pPr>
            <a:r>
              <a:rPr lang="sv-SE" sz="2000" dirty="0">
                <a:latin typeface="Verdana" panose="020B0604030504040204" pitchFamily="34" charset="0"/>
                <a:ea typeface="Verdana" panose="020B0604030504040204" pitchFamily="34" charset="0"/>
                <a:cs typeface="Verdana" panose="020B0604030504040204" pitchFamily="34" charset="0"/>
                <a:hlinkClick r:id="rId2"/>
              </a:rPr>
              <a:t>https://www.facebook.com/Tullingeinnebandy</a:t>
            </a:r>
            <a:endParaRPr lang="sv-SE" sz="2000" dirty="0">
              <a:latin typeface="Verdana" panose="020B0604030504040204" pitchFamily="34" charset="0"/>
              <a:ea typeface="Verdana" panose="020B0604030504040204" pitchFamily="34" charset="0"/>
              <a:cs typeface="Verdana" panose="020B0604030504040204" pitchFamily="34" charset="0"/>
            </a:endParaRPr>
          </a:p>
          <a:p>
            <a:pPr>
              <a:tabLst>
                <a:tab pos="1524000" algn="l"/>
              </a:tabLst>
            </a:pPr>
            <a:endParaRPr lang="sv-SE" sz="1000" dirty="0">
              <a:latin typeface="Verdana" panose="020B0604030504040204" pitchFamily="34" charset="0"/>
              <a:ea typeface="Verdana" panose="020B0604030504040204" pitchFamily="34" charset="0"/>
              <a:cs typeface="Verdana" panose="020B0604030504040204" pitchFamily="34" charset="0"/>
            </a:endParaRPr>
          </a:p>
          <a:p>
            <a:pPr>
              <a:tabLst>
                <a:tab pos="1524000" algn="l"/>
              </a:tabLst>
            </a:pPr>
            <a:r>
              <a:rPr lang="sv-SE" sz="2000" b="1" dirty="0">
                <a:latin typeface="Verdana" panose="020B0604030504040204" pitchFamily="34" charset="0"/>
                <a:ea typeface="Verdana" panose="020B0604030504040204" pitchFamily="34" charset="0"/>
                <a:cs typeface="Verdana" panose="020B0604030504040204" pitchFamily="34" charset="0"/>
              </a:rPr>
              <a:t>HEMSIDA</a:t>
            </a:r>
          </a:p>
          <a:p>
            <a:pPr>
              <a:tabLst>
                <a:tab pos="1524000" algn="l"/>
              </a:tabLst>
            </a:pPr>
            <a:r>
              <a:rPr lang="sv-SE" sz="2000" dirty="0">
                <a:latin typeface="Verdana" panose="020B0604030504040204" pitchFamily="34" charset="0"/>
                <a:ea typeface="Verdana" panose="020B0604030504040204" pitchFamily="34" charset="0"/>
                <a:cs typeface="Verdana" panose="020B0604030504040204" pitchFamily="34" charset="0"/>
                <a:hlinkClick r:id="rId3"/>
              </a:rPr>
              <a:t>www.fbitullinge.nu</a:t>
            </a:r>
            <a:br>
              <a:rPr lang="sv-SE" sz="2000" dirty="0">
                <a:latin typeface="Verdana" panose="020B0604030504040204" pitchFamily="34" charset="0"/>
                <a:ea typeface="Verdana" panose="020B0604030504040204" pitchFamily="34" charset="0"/>
                <a:cs typeface="Verdana" panose="020B0604030504040204" pitchFamily="34" charset="0"/>
              </a:rPr>
            </a:br>
            <a:r>
              <a:rPr lang="sv-SE" sz="1000" dirty="0">
                <a:latin typeface="Verdana" panose="020B0604030504040204" pitchFamily="34" charset="0"/>
                <a:ea typeface="Verdana" panose="020B0604030504040204" pitchFamily="34" charset="0"/>
                <a:cs typeface="Verdana" panose="020B0604030504040204" pitchFamily="34" charset="0"/>
              </a:rPr>
              <a:t> </a:t>
            </a:r>
          </a:p>
        </p:txBody>
      </p:sp>
      <p:sp>
        <p:nvSpPr>
          <p:cNvPr id="14" name="Rubrik 1">
            <a:extLst>
              <a:ext uri="{FF2B5EF4-FFF2-40B4-BE49-F238E27FC236}">
                <a16:creationId xmlns:a16="http://schemas.microsoft.com/office/drawing/2014/main" id="{F1E59A0C-3F1A-4000-9604-E9A9873E517C}"/>
              </a:ext>
            </a:extLst>
          </p:cNvPr>
          <p:cNvSpPr txBox="1">
            <a:spLocks/>
          </p:cNvSpPr>
          <p:nvPr/>
        </p:nvSpPr>
        <p:spPr>
          <a:xfrm>
            <a:off x="285833" y="1798682"/>
            <a:ext cx="5915025" cy="45682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sv-SE" sz="2000" b="1" dirty="0">
                <a:latin typeface="Verdana" pitchFamily="34" charset="0"/>
                <a:ea typeface="Verdana" panose="020B0604030504040204" pitchFamily="34" charset="0"/>
                <a:cs typeface="Verdana" panose="020B0604030504040204" pitchFamily="34" charset="0"/>
              </a:rPr>
              <a:t>TABELL</a:t>
            </a:r>
          </a:p>
        </p:txBody>
      </p:sp>
      <p:pic>
        <p:nvPicPr>
          <p:cNvPr id="16" name="Bildobjekt 6" descr="FBI Tullinge logga orange.eps">
            <a:extLst>
              <a:ext uri="{FF2B5EF4-FFF2-40B4-BE49-F238E27FC236}">
                <a16:creationId xmlns:a16="http://schemas.microsoft.com/office/drawing/2014/main" id="{A123E464-6FE6-4055-952A-3DCC2F2A2CA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01097">
            <a:off x="5260870" y="8112886"/>
            <a:ext cx="1406347" cy="175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ubrik 1">
            <a:extLst>
              <a:ext uri="{FF2B5EF4-FFF2-40B4-BE49-F238E27FC236}">
                <a16:creationId xmlns:a16="http://schemas.microsoft.com/office/drawing/2014/main" id="{82045A81-E3BA-4092-B169-058E69673BF2}"/>
              </a:ext>
            </a:extLst>
          </p:cNvPr>
          <p:cNvSpPr txBox="1">
            <a:spLocks/>
          </p:cNvSpPr>
          <p:nvPr/>
        </p:nvSpPr>
        <p:spPr>
          <a:xfrm>
            <a:off x="278983" y="231336"/>
            <a:ext cx="5915025" cy="7874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sv-SE" sz="2000" b="1" dirty="0">
                <a:latin typeface="Verdana" pitchFamily="34" charset="0"/>
                <a:ea typeface="Verdana" panose="020B0604030504040204" pitchFamily="34" charset="0"/>
                <a:cs typeface="Verdana" panose="020B0604030504040204" pitchFamily="34" charset="0"/>
              </a:rPr>
              <a:t>MATCHSPONSRING</a:t>
            </a:r>
          </a:p>
        </p:txBody>
      </p:sp>
      <p:pic>
        <p:nvPicPr>
          <p:cNvPr id="12" name="Bildobjekt 11">
            <a:extLst>
              <a:ext uri="{FF2B5EF4-FFF2-40B4-BE49-F238E27FC236}">
                <a16:creationId xmlns:a16="http://schemas.microsoft.com/office/drawing/2014/main" id="{74DFF0ED-264B-4E82-BAB8-69C8765234D0}"/>
              </a:ext>
            </a:extLst>
          </p:cNvPr>
          <p:cNvPicPr>
            <a:picLocks noChangeAspect="1"/>
          </p:cNvPicPr>
          <p:nvPr/>
        </p:nvPicPr>
        <p:blipFill>
          <a:blip r:embed="rId5"/>
          <a:stretch>
            <a:fillRect/>
          </a:stretch>
        </p:blipFill>
        <p:spPr>
          <a:xfrm>
            <a:off x="3585076" y="721169"/>
            <a:ext cx="2695575" cy="800100"/>
          </a:xfrm>
          <a:prstGeom prst="rect">
            <a:avLst/>
          </a:prstGeom>
        </p:spPr>
      </p:pic>
      <p:sp>
        <p:nvSpPr>
          <p:cNvPr id="15" name="Rektangel 14">
            <a:extLst>
              <a:ext uri="{FF2B5EF4-FFF2-40B4-BE49-F238E27FC236}">
                <a16:creationId xmlns:a16="http://schemas.microsoft.com/office/drawing/2014/main" id="{B479D301-4FD3-4482-9609-D87E2F69EE49}"/>
              </a:ext>
            </a:extLst>
          </p:cNvPr>
          <p:cNvSpPr/>
          <p:nvPr/>
        </p:nvSpPr>
        <p:spPr>
          <a:xfrm>
            <a:off x="278983" y="767276"/>
            <a:ext cx="3106738" cy="707886"/>
          </a:xfrm>
          <a:prstGeom prst="rect">
            <a:avLst/>
          </a:prstGeom>
        </p:spPr>
        <p:txBody>
          <a:bodyPr wrap="square">
            <a:spAutoFit/>
          </a:bodyPr>
          <a:lstStyle/>
          <a:p>
            <a:r>
              <a:rPr lang="sv-SE" sz="2000" dirty="0">
                <a:latin typeface="Verdana" panose="020B0604030504040204" pitchFamily="34" charset="0"/>
                <a:ea typeface="Verdana" panose="020B0604030504040204" pitchFamily="34" charset="0"/>
                <a:cs typeface="Verdana" panose="020B0604030504040204" pitchFamily="34" charset="0"/>
              </a:rPr>
              <a:t>Buketten till matchens lirare är skänkt av</a:t>
            </a:r>
            <a:endParaRPr lang="sv-SE" sz="2000" dirty="0"/>
          </a:p>
        </p:txBody>
      </p:sp>
      <p:pic>
        <p:nvPicPr>
          <p:cNvPr id="3" name="Picture 2">
            <a:extLst>
              <a:ext uri="{FF2B5EF4-FFF2-40B4-BE49-F238E27FC236}">
                <a16:creationId xmlns:a16="http://schemas.microsoft.com/office/drawing/2014/main" id="{CE1FBF5A-6FA8-436E-90DF-EB6FA30E8132}"/>
              </a:ext>
            </a:extLst>
          </p:cNvPr>
          <p:cNvPicPr>
            <a:picLocks noChangeAspect="1"/>
          </p:cNvPicPr>
          <p:nvPr/>
        </p:nvPicPr>
        <p:blipFill>
          <a:blip r:embed="rId6"/>
          <a:stretch>
            <a:fillRect/>
          </a:stretch>
        </p:blipFill>
        <p:spPr>
          <a:xfrm>
            <a:off x="0" y="2261597"/>
            <a:ext cx="6858000" cy="3670121"/>
          </a:xfrm>
          <a:prstGeom prst="rect">
            <a:avLst/>
          </a:prstGeom>
        </p:spPr>
      </p:pic>
      <p:pic>
        <p:nvPicPr>
          <p:cNvPr id="4" name="Bildobjekt 3">
            <a:extLst>
              <a:ext uri="{FF2B5EF4-FFF2-40B4-BE49-F238E27FC236}">
                <a16:creationId xmlns:a16="http://schemas.microsoft.com/office/drawing/2014/main" id="{232D4F04-C3E8-BD87-D838-733E65E2DB8A}"/>
              </a:ext>
            </a:extLst>
          </p:cNvPr>
          <p:cNvPicPr>
            <a:picLocks noChangeAspect="1"/>
          </p:cNvPicPr>
          <p:nvPr/>
        </p:nvPicPr>
        <p:blipFill>
          <a:blip r:embed="rId7"/>
          <a:stretch>
            <a:fillRect/>
          </a:stretch>
        </p:blipFill>
        <p:spPr>
          <a:xfrm>
            <a:off x="13063" y="2153054"/>
            <a:ext cx="6858000" cy="3778664"/>
          </a:xfrm>
          <a:prstGeom prst="rect">
            <a:avLst/>
          </a:prstGeom>
        </p:spPr>
      </p:pic>
    </p:spTree>
    <p:extLst>
      <p:ext uri="{BB962C8B-B14F-4D97-AF65-F5344CB8AC3E}">
        <p14:creationId xmlns:p14="http://schemas.microsoft.com/office/powerpoint/2010/main" val="3295186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6" descr="FBI Tullinge logga orange.eps">
            <a:extLst>
              <a:ext uri="{FF2B5EF4-FFF2-40B4-BE49-F238E27FC236}">
                <a16:creationId xmlns:a16="http://schemas.microsoft.com/office/drawing/2014/main" id="{F7A5B854-3A2E-49E5-BDC3-399854D9C2C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01097">
            <a:off x="5247807" y="8112886"/>
            <a:ext cx="1406347" cy="175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ubrik 1">
            <a:extLst>
              <a:ext uri="{FF2B5EF4-FFF2-40B4-BE49-F238E27FC236}">
                <a16:creationId xmlns:a16="http://schemas.microsoft.com/office/drawing/2014/main" id="{A2FFA61F-51AF-4AAD-B943-F4FA777BF0A1}"/>
              </a:ext>
            </a:extLst>
          </p:cNvPr>
          <p:cNvSpPr>
            <a:spLocks noGrp="1"/>
          </p:cNvSpPr>
          <p:nvPr>
            <p:ph type="title"/>
          </p:nvPr>
        </p:nvSpPr>
        <p:spPr>
          <a:xfrm>
            <a:off x="471488" y="254001"/>
            <a:ext cx="5915025" cy="787400"/>
          </a:xfrm>
        </p:spPr>
        <p:txBody>
          <a:bodyPr>
            <a:noAutofit/>
          </a:bodyPr>
          <a:lstStyle/>
          <a:p>
            <a:pPr algn="ctr"/>
            <a:r>
              <a:rPr lang="sv-SE" sz="2000" b="1" dirty="0">
                <a:latin typeface="Verdana" pitchFamily="34" charset="0"/>
                <a:ea typeface="Verdana" panose="020B0604030504040204" pitchFamily="34" charset="0"/>
                <a:cs typeface="Verdana" panose="020B0604030504040204" pitchFamily="34" charset="0"/>
              </a:rPr>
              <a:t>SPONSORER OCH SAMARBETSPARTNERS</a:t>
            </a:r>
          </a:p>
        </p:txBody>
      </p:sp>
      <p:pic>
        <p:nvPicPr>
          <p:cNvPr id="4" name="Bildobjekt 3" descr="Macintosh HD:Users:kristianmartin:Desktop:FBI Marknad:8479.png">
            <a:extLst>
              <a:ext uri="{FF2B5EF4-FFF2-40B4-BE49-F238E27FC236}">
                <a16:creationId xmlns:a16="http://schemas.microsoft.com/office/drawing/2014/main" id="{21FE7357-772A-49A2-A76E-ECD8023C3A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4166" y="1565775"/>
            <a:ext cx="2142272" cy="724304"/>
          </a:xfrm>
          <a:prstGeom prst="rect">
            <a:avLst/>
          </a:prstGeom>
          <a:noFill/>
          <a:ln>
            <a:noFill/>
          </a:ln>
        </p:spPr>
      </p:pic>
      <p:pic>
        <p:nvPicPr>
          <p:cNvPr id="5" name="Bildobjekt 4" descr="Macintosh HD:Users:kristianmartin:Desktop:FBI Marknad:Unknown-1.png">
            <a:extLst>
              <a:ext uri="{FF2B5EF4-FFF2-40B4-BE49-F238E27FC236}">
                <a16:creationId xmlns:a16="http://schemas.microsoft.com/office/drawing/2014/main" id="{905551C6-95A4-4987-ACB9-E4BB94C901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5094" y="2188204"/>
            <a:ext cx="1844106" cy="409894"/>
          </a:xfrm>
          <a:prstGeom prst="rect">
            <a:avLst/>
          </a:prstGeom>
          <a:noFill/>
          <a:ln>
            <a:noFill/>
          </a:ln>
        </p:spPr>
      </p:pic>
      <p:pic>
        <p:nvPicPr>
          <p:cNvPr id="6" name="Bildobjekt 5">
            <a:extLst>
              <a:ext uri="{FF2B5EF4-FFF2-40B4-BE49-F238E27FC236}">
                <a16:creationId xmlns:a16="http://schemas.microsoft.com/office/drawing/2014/main" id="{010EF02C-ED76-4BEC-8F3A-1A05F2351FA4}"/>
              </a:ext>
            </a:extLst>
          </p:cNvPr>
          <p:cNvPicPr>
            <a:picLocks noChangeAspect="1"/>
          </p:cNvPicPr>
          <p:nvPr/>
        </p:nvPicPr>
        <p:blipFill rotWithShape="1">
          <a:blip r:embed="rId5"/>
          <a:srcRect l="17099" t="4785" r="16666" b="49987"/>
          <a:stretch/>
        </p:blipFill>
        <p:spPr>
          <a:xfrm>
            <a:off x="366981" y="1806411"/>
            <a:ext cx="1718528" cy="1173480"/>
          </a:xfrm>
          <a:prstGeom prst="rect">
            <a:avLst/>
          </a:prstGeom>
        </p:spPr>
      </p:pic>
      <p:pic>
        <p:nvPicPr>
          <p:cNvPr id="8" name="Picture 2" descr="http://www.fbitullinge.nu/images/155/3035/380199.JPG?v=2017-05-24%2015:43:13">
            <a:extLst>
              <a:ext uri="{FF2B5EF4-FFF2-40B4-BE49-F238E27FC236}">
                <a16:creationId xmlns:a16="http://schemas.microsoft.com/office/drawing/2014/main" id="{FB6A01D0-0EAC-461A-8270-950EAA6E4C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532630"/>
            <a:ext cx="6858000" cy="4320237"/>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a:extLst>
              <a:ext uri="{FF2B5EF4-FFF2-40B4-BE49-F238E27FC236}">
                <a16:creationId xmlns:a16="http://schemas.microsoft.com/office/drawing/2014/main" id="{57FE2ECB-8F4B-4598-8995-BC8414479EB2}"/>
              </a:ext>
            </a:extLst>
          </p:cNvPr>
          <p:cNvSpPr/>
          <p:nvPr/>
        </p:nvSpPr>
        <p:spPr>
          <a:xfrm>
            <a:off x="548640" y="7979344"/>
            <a:ext cx="4985886" cy="1754326"/>
          </a:xfrm>
          <a:prstGeom prst="rect">
            <a:avLst/>
          </a:prstGeom>
        </p:spPr>
        <p:txBody>
          <a:bodyPr wrap="square">
            <a:spAutoFit/>
          </a:bodyPr>
          <a:lstStyle/>
          <a:p>
            <a:r>
              <a:rPr lang="sv-SE" dirty="0">
                <a:solidFill>
                  <a:srgbClr val="333333"/>
                </a:solidFill>
                <a:latin typeface="Verdana" panose="020B0604030504040204" pitchFamily="34" charset="0"/>
                <a:ea typeface="Verdana" panose="020B0604030504040204" pitchFamily="34" charset="0"/>
                <a:cs typeface="Verdana" panose="020B0604030504040204" pitchFamily="34" charset="0"/>
              </a:rPr>
              <a:t>Stiftelsen Dunross &amp; Co är en stiftelse som stödjer ungdomsidrotten och vars huvudsakliga ändamål är att främja barns och ungdomars vård och fostran samt lämna stöd för undervisning och utbildning av barn och ungdomar.</a:t>
            </a:r>
            <a:endParaRPr lang="sv-SE" b="0" i="0" dirty="0">
              <a:solidFill>
                <a:srgbClr val="333333"/>
              </a:solidFill>
              <a:effectLst/>
              <a:latin typeface="Verdana" panose="020B0604030504040204" pitchFamily="34" charset="0"/>
              <a:ea typeface="Verdana" panose="020B0604030504040204" pitchFamily="34" charset="0"/>
              <a:cs typeface="Verdana" panose="020B0604030504040204" pitchFamily="34" charset="0"/>
            </a:endParaRPr>
          </a:p>
        </p:txBody>
      </p:sp>
      <p:pic>
        <p:nvPicPr>
          <p:cNvPr id="12" name="Bildobjekt 11">
            <a:extLst>
              <a:ext uri="{FF2B5EF4-FFF2-40B4-BE49-F238E27FC236}">
                <a16:creationId xmlns:a16="http://schemas.microsoft.com/office/drawing/2014/main" id="{7B9EC1B2-1EF6-4A9A-B3C8-4BA497715A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51" y="3142553"/>
            <a:ext cx="4946698" cy="588657"/>
          </a:xfrm>
          <a:prstGeom prst="rect">
            <a:avLst/>
          </a:prstGeom>
        </p:spPr>
      </p:pic>
    </p:spTree>
    <p:extLst>
      <p:ext uri="{BB962C8B-B14F-4D97-AF65-F5344CB8AC3E}">
        <p14:creationId xmlns:p14="http://schemas.microsoft.com/office/powerpoint/2010/main" val="2287622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Medlemsföretag - SEPAF">
            <a:extLst>
              <a:ext uri="{FF2B5EF4-FFF2-40B4-BE49-F238E27FC236}">
                <a16:creationId xmlns:a16="http://schemas.microsoft.com/office/drawing/2014/main" id="{E0726997-D167-42F4-A8F2-9AC54FED2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289" y="6971803"/>
            <a:ext cx="3162300" cy="1781175"/>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objekt 9">
            <a:extLst>
              <a:ext uri="{FF2B5EF4-FFF2-40B4-BE49-F238E27FC236}">
                <a16:creationId xmlns:a16="http://schemas.microsoft.com/office/drawing/2014/main" id="{81DA087B-A3F3-4182-A5B1-AF233A1F62A0}"/>
              </a:ext>
            </a:extLst>
          </p:cNvPr>
          <p:cNvPicPr>
            <a:picLocks noChangeAspect="1"/>
          </p:cNvPicPr>
          <p:nvPr/>
        </p:nvPicPr>
        <p:blipFill>
          <a:blip r:embed="rId3"/>
          <a:stretch>
            <a:fillRect/>
          </a:stretch>
        </p:blipFill>
        <p:spPr>
          <a:xfrm>
            <a:off x="3453247" y="2012507"/>
            <a:ext cx="2880197" cy="951607"/>
          </a:xfrm>
          <a:prstGeom prst="rect">
            <a:avLst/>
          </a:prstGeom>
        </p:spPr>
      </p:pic>
      <p:pic>
        <p:nvPicPr>
          <p:cNvPr id="1030" name="Picture 6" descr="http://www.fbitullinge.nu/images/155/3035/346356.JPG?v=2017-03-24%2010:11:32">
            <a:extLst>
              <a:ext uri="{FF2B5EF4-FFF2-40B4-BE49-F238E27FC236}">
                <a16:creationId xmlns:a16="http://schemas.microsoft.com/office/drawing/2014/main" id="{DE024D72-FBA1-4A84-BF6F-4625572778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9523" y="4788483"/>
            <a:ext cx="1517334" cy="12767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fbitullinge.nu/images/155/3035/245995.JPG?v=2016-08-26%2012:17:15">
            <a:extLst>
              <a:ext uri="{FF2B5EF4-FFF2-40B4-BE49-F238E27FC236}">
                <a16:creationId xmlns:a16="http://schemas.microsoft.com/office/drawing/2014/main" id="{555CF4EA-1F84-4A4A-BBB5-599CDCA9B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435" y="3616488"/>
            <a:ext cx="2695575" cy="723900"/>
          </a:xfrm>
          <a:prstGeom prst="rect">
            <a:avLst/>
          </a:prstGeom>
          <a:noFill/>
          <a:extLst>
            <a:ext uri="{909E8E84-426E-40DD-AFC4-6F175D3DCCD1}">
              <a14:hiddenFill xmlns:a14="http://schemas.microsoft.com/office/drawing/2010/main">
                <a:solidFill>
                  <a:srgbClr val="FFFFFF"/>
                </a:solidFill>
              </a14:hiddenFill>
            </a:ext>
          </a:extLst>
        </p:spPr>
      </p:pic>
      <p:pic>
        <p:nvPicPr>
          <p:cNvPr id="20" name="Bildobjekt 6" descr="FBI Tullinge logga orange.eps">
            <a:extLst>
              <a:ext uri="{FF2B5EF4-FFF2-40B4-BE49-F238E27FC236}">
                <a16:creationId xmlns:a16="http://schemas.microsoft.com/office/drawing/2014/main" id="{A7063AA1-31FC-4F45-962D-CAAD0645BF5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01097">
            <a:off x="5247807" y="8112886"/>
            <a:ext cx="1406347" cy="175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ubrik 1">
            <a:extLst>
              <a:ext uri="{FF2B5EF4-FFF2-40B4-BE49-F238E27FC236}">
                <a16:creationId xmlns:a16="http://schemas.microsoft.com/office/drawing/2014/main" id="{3E483F47-32ED-4CE6-8561-79B4249AFDDD}"/>
              </a:ext>
            </a:extLst>
          </p:cNvPr>
          <p:cNvSpPr>
            <a:spLocks noGrp="1"/>
          </p:cNvSpPr>
          <p:nvPr>
            <p:ph type="title"/>
          </p:nvPr>
        </p:nvSpPr>
        <p:spPr>
          <a:xfrm>
            <a:off x="471488" y="119251"/>
            <a:ext cx="5915025" cy="787400"/>
          </a:xfrm>
        </p:spPr>
        <p:txBody>
          <a:bodyPr>
            <a:noAutofit/>
          </a:bodyPr>
          <a:lstStyle/>
          <a:p>
            <a:pPr algn="ctr"/>
            <a:r>
              <a:rPr lang="sv-SE" sz="2000" b="1" dirty="0">
                <a:latin typeface="Verdana" pitchFamily="34" charset="0"/>
                <a:ea typeface="Verdana" panose="020B0604030504040204" pitchFamily="34" charset="0"/>
                <a:cs typeface="Verdana" panose="020B0604030504040204" pitchFamily="34" charset="0"/>
              </a:rPr>
              <a:t>SPONSORER</a:t>
            </a:r>
          </a:p>
        </p:txBody>
      </p:sp>
      <p:pic>
        <p:nvPicPr>
          <p:cNvPr id="34" name="Bildobjekt 33">
            <a:extLst>
              <a:ext uri="{FF2B5EF4-FFF2-40B4-BE49-F238E27FC236}">
                <a16:creationId xmlns:a16="http://schemas.microsoft.com/office/drawing/2014/main" id="{2611321A-6EC4-4F9D-8C65-833C428C2C9D}"/>
              </a:ext>
            </a:extLst>
          </p:cNvPr>
          <p:cNvPicPr>
            <a:picLocks noChangeAspect="1"/>
          </p:cNvPicPr>
          <p:nvPr/>
        </p:nvPicPr>
        <p:blipFill>
          <a:blip r:embed="rId7"/>
          <a:stretch>
            <a:fillRect/>
          </a:stretch>
        </p:blipFill>
        <p:spPr>
          <a:xfrm>
            <a:off x="584102" y="7542187"/>
            <a:ext cx="2157570" cy="640409"/>
          </a:xfrm>
          <a:prstGeom prst="rect">
            <a:avLst/>
          </a:prstGeom>
        </p:spPr>
      </p:pic>
      <p:pic>
        <p:nvPicPr>
          <p:cNvPr id="40" name="Bildobjekt 39">
            <a:extLst>
              <a:ext uri="{FF2B5EF4-FFF2-40B4-BE49-F238E27FC236}">
                <a16:creationId xmlns:a16="http://schemas.microsoft.com/office/drawing/2014/main" id="{054EA759-F18D-4B45-B160-9D89F70A495F}"/>
              </a:ext>
            </a:extLst>
          </p:cNvPr>
          <p:cNvPicPr>
            <a:picLocks noChangeAspect="1"/>
          </p:cNvPicPr>
          <p:nvPr/>
        </p:nvPicPr>
        <p:blipFill>
          <a:blip r:embed="rId8"/>
          <a:stretch>
            <a:fillRect/>
          </a:stretch>
        </p:blipFill>
        <p:spPr>
          <a:xfrm>
            <a:off x="472262" y="8624407"/>
            <a:ext cx="2381250" cy="685800"/>
          </a:xfrm>
          <a:prstGeom prst="rect">
            <a:avLst/>
          </a:prstGeom>
        </p:spPr>
      </p:pic>
      <p:sp>
        <p:nvSpPr>
          <p:cNvPr id="26" name="textruta 25">
            <a:extLst>
              <a:ext uri="{FF2B5EF4-FFF2-40B4-BE49-F238E27FC236}">
                <a16:creationId xmlns:a16="http://schemas.microsoft.com/office/drawing/2014/main" id="{72D1A762-EDAF-459B-BBDC-78F93B1E1B2D}"/>
              </a:ext>
            </a:extLst>
          </p:cNvPr>
          <p:cNvSpPr txBox="1"/>
          <p:nvPr/>
        </p:nvSpPr>
        <p:spPr>
          <a:xfrm>
            <a:off x="1445499" y="9454965"/>
            <a:ext cx="3035351" cy="369332"/>
          </a:xfrm>
          <a:prstGeom prst="rect">
            <a:avLst/>
          </a:prstGeom>
          <a:noFill/>
        </p:spPr>
        <p:txBody>
          <a:bodyPr wrap="square" rtlCol="0">
            <a:spAutoFit/>
          </a:bodyPr>
          <a:lstStyle/>
          <a:p>
            <a:pPr algn="ctr"/>
            <a:r>
              <a:rPr lang="sv-SE" b="1" dirty="0">
                <a:latin typeface="Verdana" panose="020B0604030504040204" pitchFamily="34" charset="0"/>
                <a:ea typeface="Verdana" panose="020B0604030504040204" pitchFamily="34" charset="0"/>
                <a:cs typeface="Verdana" panose="020B0604030504040204" pitchFamily="34" charset="0"/>
              </a:rPr>
              <a:t>HÄR KAN DU SYNAS!</a:t>
            </a:r>
          </a:p>
        </p:txBody>
      </p:sp>
      <p:pic>
        <p:nvPicPr>
          <p:cNvPr id="4" name="Bildobjekt 3">
            <a:extLst>
              <a:ext uri="{FF2B5EF4-FFF2-40B4-BE49-F238E27FC236}">
                <a16:creationId xmlns:a16="http://schemas.microsoft.com/office/drawing/2014/main" id="{F2FF6352-69B9-493A-8B7D-9D0A265B8F7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37644" y="8616701"/>
            <a:ext cx="1901591" cy="701212"/>
          </a:xfrm>
          <a:prstGeom prst="rect">
            <a:avLst/>
          </a:prstGeom>
        </p:spPr>
      </p:pic>
      <p:pic>
        <p:nvPicPr>
          <p:cNvPr id="28" name="Bildobjekt 27">
            <a:extLst>
              <a:ext uri="{FF2B5EF4-FFF2-40B4-BE49-F238E27FC236}">
                <a16:creationId xmlns:a16="http://schemas.microsoft.com/office/drawing/2014/main" id="{BCCB6B87-06AC-4073-ADA5-4E261E4BB8A8}"/>
              </a:ext>
            </a:extLst>
          </p:cNvPr>
          <p:cNvPicPr>
            <a:picLocks noChangeAspect="1"/>
          </p:cNvPicPr>
          <p:nvPr/>
        </p:nvPicPr>
        <p:blipFill rotWithShape="1">
          <a:blip r:embed="rId10">
            <a:extLst>
              <a:ext uri="{28A0092B-C50C-407E-A947-70E740481C1C}">
                <a14:useLocalDpi xmlns:a14="http://schemas.microsoft.com/office/drawing/2010/main" val="0"/>
              </a:ext>
            </a:extLst>
          </a:blip>
          <a:srcRect l="11622" t="25335" r="10461" b="23500"/>
          <a:stretch/>
        </p:blipFill>
        <p:spPr>
          <a:xfrm>
            <a:off x="3854326" y="3459331"/>
            <a:ext cx="2078038" cy="933450"/>
          </a:xfrm>
          <a:prstGeom prst="rect">
            <a:avLst/>
          </a:prstGeom>
        </p:spPr>
      </p:pic>
      <p:pic>
        <p:nvPicPr>
          <p:cNvPr id="1026" name="Picture 2" descr="http://www.fbitullinge.nu/images/155/3035/614224.JPG?v=2018-07-07%2021:47:41">
            <a:extLst>
              <a:ext uri="{FF2B5EF4-FFF2-40B4-BE49-F238E27FC236}">
                <a16:creationId xmlns:a16="http://schemas.microsoft.com/office/drawing/2014/main" id="{4A9DFC07-85B2-4283-A89E-73C6AC78AE3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5275" y="781066"/>
            <a:ext cx="22479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8" name="Bildobjekt 7">
            <a:extLst>
              <a:ext uri="{FF2B5EF4-FFF2-40B4-BE49-F238E27FC236}">
                <a16:creationId xmlns:a16="http://schemas.microsoft.com/office/drawing/2014/main" id="{AB206C7F-45A9-4D8F-AA7B-B0C6BAB4AD20}"/>
              </a:ext>
            </a:extLst>
          </p:cNvPr>
          <p:cNvPicPr>
            <a:picLocks noChangeAspect="1"/>
          </p:cNvPicPr>
          <p:nvPr/>
        </p:nvPicPr>
        <p:blipFill rotWithShape="1">
          <a:blip r:embed="rId12">
            <a:extLst>
              <a:ext uri="{28A0092B-C50C-407E-A947-70E740481C1C}">
                <a14:useLocalDpi xmlns:a14="http://schemas.microsoft.com/office/drawing/2010/main" val="0"/>
              </a:ext>
            </a:extLst>
          </a:blip>
          <a:srcRect l="18579" t="36347" r="20007" b="37233"/>
          <a:stretch/>
        </p:blipFill>
        <p:spPr>
          <a:xfrm>
            <a:off x="2365600" y="4747492"/>
            <a:ext cx="2335597" cy="784686"/>
          </a:xfrm>
          <a:prstGeom prst="rect">
            <a:avLst/>
          </a:prstGeom>
        </p:spPr>
      </p:pic>
      <p:pic>
        <p:nvPicPr>
          <p:cNvPr id="2" name="Bildobjekt 1">
            <a:extLst>
              <a:ext uri="{FF2B5EF4-FFF2-40B4-BE49-F238E27FC236}">
                <a16:creationId xmlns:a16="http://schemas.microsoft.com/office/drawing/2014/main" id="{ECE14949-089E-4886-A803-012DA6013D11}"/>
              </a:ext>
            </a:extLst>
          </p:cNvPr>
          <p:cNvPicPr>
            <a:picLocks noChangeAspect="1"/>
          </p:cNvPicPr>
          <p:nvPr/>
        </p:nvPicPr>
        <p:blipFill>
          <a:blip r:embed="rId13"/>
          <a:stretch>
            <a:fillRect/>
          </a:stretch>
        </p:blipFill>
        <p:spPr>
          <a:xfrm>
            <a:off x="922143" y="6444491"/>
            <a:ext cx="2027402" cy="638416"/>
          </a:xfrm>
          <a:prstGeom prst="rect">
            <a:avLst/>
          </a:prstGeom>
        </p:spPr>
      </p:pic>
      <p:pic>
        <p:nvPicPr>
          <p:cNvPr id="5" name="Picture 2" descr="Home">
            <a:extLst>
              <a:ext uri="{FF2B5EF4-FFF2-40B4-BE49-F238E27FC236}">
                <a16:creationId xmlns:a16="http://schemas.microsoft.com/office/drawing/2014/main" id="{3A30F8DD-B9B2-4317-A52C-84BE4ACCA79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7316" y="2149025"/>
            <a:ext cx="2143814" cy="9218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Södermalms Trädgårdsmaskiner i Stockholm - Välkommen!">
            <a:extLst>
              <a:ext uri="{FF2B5EF4-FFF2-40B4-BE49-F238E27FC236}">
                <a16:creationId xmlns:a16="http://schemas.microsoft.com/office/drawing/2014/main" id="{1AF10894-414D-497C-8B0A-C02E60D6EAB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46671" y="920585"/>
            <a:ext cx="3293350" cy="76997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Välkommen till Botkyrkabyggen">
            <a:extLst>
              <a:ext uri="{FF2B5EF4-FFF2-40B4-BE49-F238E27FC236}">
                <a16:creationId xmlns:a16="http://schemas.microsoft.com/office/drawing/2014/main" id="{D83B929A-EC04-41B6-BD32-E4656F8B8AE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7225" y="4801888"/>
            <a:ext cx="2178264" cy="11762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Startsida - Sono Brands">
            <a:extLst>
              <a:ext uri="{FF2B5EF4-FFF2-40B4-BE49-F238E27FC236}">
                <a16:creationId xmlns:a16="http://schemas.microsoft.com/office/drawing/2014/main" id="{A4C9849B-C158-4239-98F1-86E17FE1677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93597" y="6414575"/>
            <a:ext cx="2335598" cy="710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2930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27991</TotalTime>
  <Words>471</Words>
  <Application>Microsoft Office PowerPoint</Application>
  <PresentationFormat>A4 (210 x 297 mm)</PresentationFormat>
  <Paragraphs>139</Paragraphs>
  <Slides>7</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7</vt:i4>
      </vt:variant>
    </vt:vector>
  </HeadingPairs>
  <TitlesOfParts>
    <vt:vector size="12" baseType="lpstr">
      <vt:lpstr>Arial</vt:lpstr>
      <vt:lpstr>Calibri</vt:lpstr>
      <vt:lpstr>Calibri Light</vt:lpstr>
      <vt:lpstr>Verdana</vt:lpstr>
      <vt:lpstr>Office-tema</vt:lpstr>
      <vt:lpstr>PowerPoint-presentation</vt:lpstr>
      <vt:lpstr>VÄLKOMNA TILL DAGENS MATCH! </vt:lpstr>
      <vt:lpstr>PowerPoint-presentation</vt:lpstr>
      <vt:lpstr>PowerPoint-presentation</vt:lpstr>
      <vt:lpstr>PowerPoint-presentation</vt:lpstr>
      <vt:lpstr>SPONSORER OCH SAMARBETSPARTNERS</vt:lpstr>
      <vt:lpstr>SPONSORER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Urban Sandgren</dc:creator>
  <cp:lastModifiedBy>Markus Lehtola</cp:lastModifiedBy>
  <cp:revision>350</cp:revision>
  <dcterms:created xsi:type="dcterms:W3CDTF">2017-09-26T17:29:21Z</dcterms:created>
  <dcterms:modified xsi:type="dcterms:W3CDTF">2022-12-16T10:30:57Z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0bc4404-d96b-4544-9544-a30b749faca9_Enabled">
    <vt:lpwstr>true</vt:lpwstr>
  </property>
  <property fmtid="{D5CDD505-2E9C-101B-9397-08002B2CF9AE}" pid="3" name="MSIP_Label_f0bc4404-d96b-4544-9544-a30b749faca9_SetDate">
    <vt:lpwstr>2021-11-26T19:52:47Z</vt:lpwstr>
  </property>
  <property fmtid="{D5CDD505-2E9C-101B-9397-08002B2CF9AE}" pid="4" name="MSIP_Label_f0bc4404-d96b-4544-9544-a30b749faca9_Method">
    <vt:lpwstr>Standard</vt:lpwstr>
  </property>
  <property fmtid="{D5CDD505-2E9C-101B-9397-08002B2CF9AE}" pid="5" name="MSIP_Label_f0bc4404-d96b-4544-9544-a30b749faca9_Name">
    <vt:lpwstr>Internal</vt:lpwstr>
  </property>
  <property fmtid="{D5CDD505-2E9C-101B-9397-08002B2CF9AE}" pid="6" name="MSIP_Label_f0bc4404-d96b-4544-9544-a30b749faca9_SiteId">
    <vt:lpwstr>176bdcf0-2ce3-4610-962a-d59c1f5ce9f6</vt:lpwstr>
  </property>
  <property fmtid="{D5CDD505-2E9C-101B-9397-08002B2CF9AE}" pid="7" name="MSIP_Label_f0bc4404-d96b-4544-9544-a30b749faca9_ActionId">
    <vt:lpwstr>2cbf3b69-1a3f-4c62-ae2f-8bcbd0d5e039</vt:lpwstr>
  </property>
  <property fmtid="{D5CDD505-2E9C-101B-9397-08002B2CF9AE}" pid="8" name="MSIP_Label_f0bc4404-d96b-4544-9544-a30b749faca9_ContentBits">
    <vt:lpwstr>0</vt:lpwstr>
  </property>
</Properties>
</file>