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64" r:id="rId3"/>
    <p:sldId id="262" r:id="rId4"/>
    <p:sldId id="263" r:id="rId5"/>
    <p:sldId id="278" r:id="rId6"/>
    <p:sldId id="271" r:id="rId7"/>
    <p:sldId id="285" r:id="rId8"/>
    <p:sldId id="279" r:id="rId9"/>
    <p:sldId id="280" r:id="rId10"/>
    <p:sldId id="286" r:id="rId11"/>
    <p:sldId id="277" r:id="rId1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527" userDrawn="1">
          <p15:clr>
            <a:srgbClr val="A4A3A4"/>
          </p15:clr>
        </p15:guide>
        <p15:guide id="4" pos="4201" userDrawn="1">
          <p15:clr>
            <a:srgbClr val="A4A3A4"/>
          </p15:clr>
        </p15:guide>
        <p15:guide id="5" orient="horz" pos="7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558" y="24"/>
      </p:cViewPr>
      <p:guideLst>
        <p:guide orient="horz" pos="3120"/>
        <p:guide pos="2160"/>
        <p:guide pos="527"/>
        <p:guide pos="4201"/>
        <p:guide orient="horz" pos="7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93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417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414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916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625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048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285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603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63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597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186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F4E17-B132-4B30-B7A3-E6FE6D5EF454}" type="datetimeFigureOut">
              <a:rPr lang="sv-SE" smtClean="0"/>
              <a:t>2018-03-24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037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fbitullinge.n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wmf"/><Relationship Id="rId4" Type="http://schemas.openxmlformats.org/officeDocument/2006/relationships/hyperlink" Target="http://www.innebandy.se/ResultatSpelprogram/iBIS-spelprogram/Kval-till-allsvenskan-dam-20171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5.png"/><Relationship Id="rId18" Type="http://schemas.openxmlformats.org/officeDocument/2006/relationships/image" Target="../media/image25.jpeg"/><Relationship Id="rId3" Type="http://schemas.openxmlformats.org/officeDocument/2006/relationships/image" Target="../media/image12.png"/><Relationship Id="rId21" Type="http://schemas.openxmlformats.org/officeDocument/2006/relationships/image" Target="../media/image28.jpg"/><Relationship Id="rId7" Type="http://schemas.openxmlformats.org/officeDocument/2006/relationships/image" Target="../media/image16.jpeg"/><Relationship Id="rId12" Type="http://schemas.openxmlformats.org/officeDocument/2006/relationships/image" Target="../media/image20.png"/><Relationship Id="rId17" Type="http://schemas.openxmlformats.org/officeDocument/2006/relationships/image" Target="../media/image24.png"/><Relationship Id="rId2" Type="http://schemas.openxmlformats.org/officeDocument/2006/relationships/image" Target="../media/image11.jpeg"/><Relationship Id="rId16" Type="http://schemas.openxmlformats.org/officeDocument/2006/relationships/image" Target="../media/image23.jpeg"/><Relationship Id="rId20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image" Target="../media/image14.jpeg"/><Relationship Id="rId15" Type="http://schemas.openxmlformats.org/officeDocument/2006/relationships/image" Target="../media/image22.png"/><Relationship Id="rId10" Type="http://schemas.openxmlformats.org/officeDocument/2006/relationships/image" Target="../media/image18.jpeg"/><Relationship Id="rId19" Type="http://schemas.openxmlformats.org/officeDocument/2006/relationships/image" Target="../media/image26.jpg"/><Relationship Id="rId4" Type="http://schemas.openxmlformats.org/officeDocument/2006/relationships/image" Target="../media/image13.jpeg"/><Relationship Id="rId9" Type="http://schemas.openxmlformats.org/officeDocument/2006/relationships/image" Target="../media/image2.wmf"/><Relationship Id="rId14" Type="http://schemas.openxmlformats.org/officeDocument/2006/relationships/image" Target="../media/image21.png"/><Relationship Id="rId22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image" Target="../media/image40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12" Type="http://schemas.openxmlformats.org/officeDocument/2006/relationships/image" Target="../media/image39.jp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11" Type="http://schemas.openxmlformats.org/officeDocument/2006/relationships/image" Target="../media/image38.jp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Relationship Id="rId14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openxmlformats.org/officeDocument/2006/relationships/image" Target="../media/image52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12" Type="http://schemas.openxmlformats.org/officeDocument/2006/relationships/image" Target="../media/image51.jp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11" Type="http://schemas.openxmlformats.org/officeDocument/2006/relationships/image" Target="../media/image50.jpg"/><Relationship Id="rId5" Type="http://schemas.openxmlformats.org/officeDocument/2006/relationships/image" Target="../media/image44.jpg"/><Relationship Id="rId10" Type="http://schemas.openxmlformats.org/officeDocument/2006/relationships/image" Target="../media/image49.jpg"/><Relationship Id="rId4" Type="http://schemas.openxmlformats.org/officeDocument/2006/relationships/image" Target="../media/image43.jpg"/><Relationship Id="rId9" Type="http://schemas.openxmlformats.org/officeDocument/2006/relationships/image" Target="../media/image48.jpg"/><Relationship Id="rId14" Type="http://schemas.openxmlformats.org/officeDocument/2006/relationships/image" Target="../media/image5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eg"/><Relationship Id="rId7" Type="http://schemas.openxmlformats.org/officeDocument/2006/relationships/image" Target="../media/image58.jp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eg"/><Relationship Id="rId9" Type="http://schemas.openxmlformats.org/officeDocument/2006/relationships/image" Target="../media/image6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3B9A590-AFF8-48B7-B56B-29B5701EE325}"/>
              </a:ext>
            </a:extLst>
          </p:cNvPr>
          <p:cNvSpPr/>
          <p:nvPr/>
        </p:nvSpPr>
        <p:spPr>
          <a:xfrm>
            <a:off x="0" y="0"/>
            <a:ext cx="6858000" cy="59007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000"/>
          </a:p>
        </p:txBody>
      </p:sp>
      <p:pic>
        <p:nvPicPr>
          <p:cNvPr id="5" name="Picture 47" descr="Visa FBI-logo ...png i bildspel">
            <a:extLst>
              <a:ext uri="{FF2B5EF4-FFF2-40B4-BE49-F238E27FC236}">
                <a16:creationId xmlns:a16="http://schemas.microsoft.com/office/drawing/2014/main" id="{46B0ABEE-69F1-4F73-B4CA-29A80EBB0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28"/>
          <a:stretch>
            <a:fillRect/>
          </a:stretch>
        </p:blipFill>
        <p:spPr bwMode="auto">
          <a:xfrm>
            <a:off x="634233" y="5946403"/>
            <a:ext cx="2000252" cy="246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C3EFBC0-F818-4483-BF51-629C9B86E2ED}"/>
              </a:ext>
            </a:extLst>
          </p:cNvPr>
          <p:cNvSpPr/>
          <p:nvPr/>
        </p:nvSpPr>
        <p:spPr>
          <a:xfrm>
            <a:off x="335941" y="140238"/>
            <a:ext cx="61221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4800" b="1" dirty="0">
                <a:solidFill>
                  <a:schemeClr val="accent2"/>
                </a:solidFill>
                <a:latin typeface="Verdana" pitchFamily="34" charset="0"/>
              </a:rPr>
              <a:t>MATCHPROGRAM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2C0266D-0C0A-419F-8BA8-EAA1A06E9C1E}"/>
              </a:ext>
            </a:extLst>
          </p:cNvPr>
          <p:cNvSpPr/>
          <p:nvPr/>
        </p:nvSpPr>
        <p:spPr>
          <a:xfrm>
            <a:off x="309779" y="9113221"/>
            <a:ext cx="61745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200" b="1" dirty="0">
                <a:latin typeface="Verdana" pitchFamily="34" charset="0"/>
              </a:rPr>
              <a:t>SÖNDAG 25 MARS KL. 14:15</a:t>
            </a:r>
          </a:p>
          <a:p>
            <a:pPr algn="ctr"/>
            <a:r>
              <a:rPr lang="sv-SE" sz="2200" b="1" dirty="0">
                <a:latin typeface="Verdana" pitchFamily="34" charset="0"/>
              </a:rPr>
              <a:t>TULLINGEHALLEN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EB91BBF-2D8F-496C-B450-61D2D76A14D8}"/>
              </a:ext>
            </a:extLst>
          </p:cNvPr>
          <p:cNvSpPr/>
          <p:nvPr/>
        </p:nvSpPr>
        <p:spPr>
          <a:xfrm>
            <a:off x="522516" y="8483956"/>
            <a:ext cx="2223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FBI TULLINGE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41A29C5-A46C-4B44-9DE4-396049AD7595}"/>
              </a:ext>
            </a:extLst>
          </p:cNvPr>
          <p:cNvSpPr/>
          <p:nvPr/>
        </p:nvSpPr>
        <p:spPr>
          <a:xfrm>
            <a:off x="1543002" y="5348465"/>
            <a:ext cx="3708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400" b="1" dirty="0">
                <a:solidFill>
                  <a:schemeClr val="accent2"/>
                </a:solidFill>
                <a:latin typeface="Verdana" pitchFamily="34" charset="0"/>
              </a:rPr>
              <a:t>KVAL ALLSVENSKAN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3372EE6-E2FC-402E-83E9-4A9F741327F4}"/>
              </a:ext>
            </a:extLst>
          </p:cNvPr>
          <p:cNvSpPr/>
          <p:nvPr/>
        </p:nvSpPr>
        <p:spPr>
          <a:xfrm>
            <a:off x="3041694" y="7103963"/>
            <a:ext cx="562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VS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0F795D8-9AA8-4DF6-9816-99ACF0BB63A3}"/>
              </a:ext>
            </a:extLst>
          </p:cNvPr>
          <p:cNvSpPr/>
          <p:nvPr/>
        </p:nvSpPr>
        <p:spPr>
          <a:xfrm>
            <a:off x="4088942" y="8483956"/>
            <a:ext cx="1973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ALUNDA IBF</a:t>
            </a:r>
          </a:p>
        </p:txBody>
      </p:sp>
      <p:pic>
        <p:nvPicPr>
          <p:cNvPr id="11" name="Bildobjekt 6" descr="FBI Tullinge logga orange.eps">
            <a:extLst>
              <a:ext uri="{FF2B5EF4-FFF2-40B4-BE49-F238E27FC236}">
                <a16:creationId xmlns:a16="http://schemas.microsoft.com/office/drawing/2014/main" id="{A16E7515-226C-46D8-AE95-04FA02F5A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1906300" y="1293849"/>
            <a:ext cx="2981472" cy="372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590DE7E2-E9FB-48FB-926F-EE91CBD5C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830" y="6363369"/>
            <a:ext cx="1798476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4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12E42A-4C0B-453F-A17C-F2231D65C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54610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400" b="1" dirty="0"/>
              <a:t>Välkomna till Tullingehallen och den avgörande matchen i kval 1:</a:t>
            </a:r>
            <a:br>
              <a:rPr lang="sv-SE" sz="2400" b="1" dirty="0"/>
            </a:br>
            <a:br>
              <a:rPr lang="sv-SE" sz="2400" b="1" dirty="0">
                <a:latin typeface="Verdana" pitchFamily="34" charset="0"/>
              </a:rPr>
            </a:br>
            <a:endParaRPr lang="sv-SE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85C12E-59B0-4D4B-9D95-BF2CC6577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181099"/>
            <a:ext cx="5915025" cy="8363953"/>
          </a:xfrm>
          <a:ln w="25400">
            <a:solidFill>
              <a:schemeClr val="accent2"/>
            </a:solidFill>
          </a:ln>
        </p:spPr>
        <p:txBody>
          <a:bodyPr lIns="144000" tIns="144000" rIns="144000" bIns="144000">
            <a:normAutofit/>
          </a:bodyPr>
          <a:lstStyle/>
          <a:p>
            <a:r>
              <a:rPr lang="sv-SE" sz="2800" dirty="0"/>
              <a:t>Äntligen!! Så är det dags för match 2 i denna matchserie mot Alunda. För en vecka sedan vi var uppe i Alunda och spelade match 1 i denna matchserie och vi vann den första matchen med 2 – 3 och vi har skaffat oss fördel inför dagens match.</a:t>
            </a:r>
          </a:p>
          <a:p>
            <a:r>
              <a:rPr lang="sv-SE" sz="2800" dirty="0"/>
              <a:t>Match 1 blev en riktig batalj, det var tufft och tight under hela matchen, vi vänder ett 0 – 2 underläge och visar att vi är jobbiga att möta oavsett vad som händer på banan.</a:t>
            </a:r>
          </a:p>
          <a:p>
            <a:r>
              <a:rPr lang="sv-SE" sz="2800" dirty="0"/>
              <a:t>Mina förväntningar inför match 2 är att vi är lika bra om inte lite bättre och att vi fortsätter att trumma på och att vi bjuder publiken på en trevlig eftermiddag i Tullingehallen.</a:t>
            </a:r>
          </a:p>
          <a:p>
            <a:r>
              <a:rPr lang="sv-SE" sz="2800" dirty="0"/>
              <a:t>//Mange E</a:t>
            </a:r>
          </a:p>
          <a:p>
            <a:r>
              <a:rPr lang="sv-SE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Huvudtränaren</a:t>
            </a:r>
          </a:p>
          <a:p>
            <a:endParaRPr lang="sv-SE" sz="2800" dirty="0"/>
          </a:p>
          <a:p>
            <a:pPr marL="0" indent="0">
              <a:spcBef>
                <a:spcPts val="600"/>
              </a:spcBef>
              <a:buNone/>
            </a:pPr>
            <a:endParaRPr lang="sv-SE" sz="1800" dirty="0"/>
          </a:p>
        </p:txBody>
      </p:sp>
      <p:pic>
        <p:nvPicPr>
          <p:cNvPr id="5" name="Bildobjekt 6" descr="FBI Tullinge logga orange.eps">
            <a:extLst>
              <a:ext uri="{FF2B5EF4-FFF2-40B4-BE49-F238E27FC236}">
                <a16:creationId xmlns:a16="http://schemas.microsoft.com/office/drawing/2014/main" id="{B1722E10-A653-4A8C-9FB7-00B315E8A0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130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B5608B1-EE6E-48A4-9820-64922E9258F0}"/>
              </a:ext>
            </a:extLst>
          </p:cNvPr>
          <p:cNvSpPr/>
          <p:nvPr/>
        </p:nvSpPr>
        <p:spPr>
          <a:xfrm>
            <a:off x="1534144" y="1362659"/>
            <a:ext cx="18181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1600" b="1" dirty="0">
                <a:latin typeface="Verdana" pitchFamily="34" charset="0"/>
              </a:rPr>
              <a:t>FBI TULLINGE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BC1D0D0-6E67-4C6D-9012-A0EFB46B912C}"/>
              </a:ext>
            </a:extLst>
          </p:cNvPr>
          <p:cNvSpPr/>
          <p:nvPr/>
        </p:nvSpPr>
        <p:spPr>
          <a:xfrm>
            <a:off x="3446326" y="1362659"/>
            <a:ext cx="1616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1600" b="1" dirty="0">
                <a:latin typeface="Verdana" pitchFamily="34" charset="0"/>
              </a:rPr>
              <a:t>ALUNDA IBF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17C2FBD-58F2-47A3-9C00-62EE77B3A040}"/>
              </a:ext>
            </a:extLst>
          </p:cNvPr>
          <p:cNvSpPr/>
          <p:nvPr/>
        </p:nvSpPr>
        <p:spPr>
          <a:xfrm>
            <a:off x="1740771" y="253484"/>
            <a:ext cx="3401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LAGUPPSTÄLLNINGAR</a:t>
            </a:r>
            <a:endParaRPr lang="sv-SE" sz="2000" dirty="0"/>
          </a:p>
        </p:txBody>
      </p:sp>
      <p:graphicFrame>
        <p:nvGraphicFramePr>
          <p:cNvPr id="17" name="Platshållare för innehåll 16">
            <a:extLst>
              <a:ext uri="{FF2B5EF4-FFF2-40B4-BE49-F238E27FC236}">
                <a16:creationId xmlns:a16="http://schemas.microsoft.com/office/drawing/2014/main" id="{490AB2BF-9813-4B66-91ED-441C9370A19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07079038"/>
              </p:ext>
            </p:extLst>
          </p:nvPr>
        </p:nvGraphicFramePr>
        <p:xfrm>
          <a:off x="313267" y="1781758"/>
          <a:ext cx="3039003" cy="62284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5883">
                  <a:extLst>
                    <a:ext uri="{9D8B030D-6E8A-4147-A177-3AD203B41FA5}">
                      <a16:colId xmlns:a16="http://schemas.microsoft.com/office/drawing/2014/main" val="3824774470"/>
                    </a:ext>
                  </a:extLst>
                </a:gridCol>
                <a:gridCol w="2443120">
                  <a:extLst>
                    <a:ext uri="{9D8B030D-6E8A-4147-A177-3AD203B41FA5}">
                      <a16:colId xmlns:a16="http://schemas.microsoft.com/office/drawing/2014/main" val="2249344437"/>
                    </a:ext>
                  </a:extLst>
                </a:gridCol>
              </a:tblGrid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sv-SE" sz="1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SPELARE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18124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Rebecka Nyman(mv)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4987278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Veronica Nyström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22051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Cassandra Håkansson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1119476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Helena Olovsson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0298782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Daniela </a:t>
                      </a:r>
                      <a:r>
                        <a:rPr lang="sv-SE" sz="11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Vänska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1064242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Johanna Larsson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41827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Hanna Cardell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653718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Ronja Ericsson Åström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3758451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Moa Gustafsson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446688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Emelie Högberg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56419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Sara Svensson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234872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Alexandra </a:t>
                      </a:r>
                      <a:r>
                        <a:rPr lang="sv-SE" sz="11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Rodriques</a:t>
                      </a: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Lundin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853172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Saga Kingelin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9798414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Linn Kihlström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638251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Tuva Henriksson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0916398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Frida Nyquist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3736828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Cecilia Fredriksson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6954614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Emily Johansson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1703215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Emilia Oldenburg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136872"/>
                  </a:ext>
                </a:extLst>
              </a:tr>
            </a:tbl>
          </a:graphicData>
        </a:graphic>
      </p:graphicFrame>
      <p:graphicFrame>
        <p:nvGraphicFramePr>
          <p:cNvPr id="18" name="Platshållare för innehåll 16">
            <a:extLst>
              <a:ext uri="{FF2B5EF4-FFF2-40B4-BE49-F238E27FC236}">
                <a16:creationId xmlns:a16="http://schemas.microsoft.com/office/drawing/2014/main" id="{876C9E5A-2CBB-4F8D-88B0-591514CE26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265759"/>
              </p:ext>
            </p:extLst>
          </p:nvPr>
        </p:nvGraphicFramePr>
        <p:xfrm>
          <a:off x="3486943" y="1781758"/>
          <a:ext cx="3108589" cy="62284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9527">
                  <a:extLst>
                    <a:ext uri="{9D8B030D-6E8A-4147-A177-3AD203B41FA5}">
                      <a16:colId xmlns:a16="http://schemas.microsoft.com/office/drawing/2014/main" val="3824774470"/>
                    </a:ext>
                  </a:extLst>
                </a:gridCol>
                <a:gridCol w="2499062">
                  <a:extLst>
                    <a:ext uri="{9D8B030D-6E8A-4147-A177-3AD203B41FA5}">
                      <a16:colId xmlns:a16="http://schemas.microsoft.com/office/drawing/2014/main" val="2249344437"/>
                    </a:ext>
                  </a:extLst>
                </a:gridCol>
              </a:tblGrid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SPELARE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18124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Ella </a:t>
                      </a:r>
                      <a:r>
                        <a:rPr lang="sv-SE" sz="135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Hjortshagen</a:t>
                      </a:r>
                      <a:r>
                        <a:rPr lang="sv-SE" sz="135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(mv)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4987278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Jonna </a:t>
                      </a:r>
                      <a:r>
                        <a:rPr lang="sv-SE" sz="135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Vuontisvaara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22051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Maja Winberg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1119476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Sofia Eriksson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0298782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Wilma Persson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1064242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Matilda Parkkila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41827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Isabella Lindgren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653718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Elin Hallén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3758451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Frida </a:t>
                      </a:r>
                      <a:r>
                        <a:rPr lang="sv-SE" sz="135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Noaksson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446688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Emilia Eriksson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56419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Paulin Andersson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0350350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Linnea Cederberg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3909825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Felicia </a:t>
                      </a:r>
                      <a:r>
                        <a:rPr lang="sv-SE" sz="135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Kalldin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234872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Ebba Olsson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853172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Josefine </a:t>
                      </a:r>
                      <a:r>
                        <a:rPr lang="sv-SE" sz="135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Fernqvist</a:t>
                      </a:r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(mv)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637470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Fanny Grape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9798414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Ida </a:t>
                      </a:r>
                      <a:r>
                        <a:rPr lang="sv-SE" sz="135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Uddhammar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638251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3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Sandra Pettersson</a:t>
                      </a:r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1703215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ctr"/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sv-SE" sz="11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136872"/>
                  </a:ext>
                </a:extLst>
              </a:tr>
            </a:tbl>
          </a:graphicData>
        </a:graphic>
      </p:graphicFrame>
      <p:pic>
        <p:nvPicPr>
          <p:cNvPr id="10" name="Bildobjekt 6" descr="FBI Tullinge logga orange.eps">
            <a:extLst>
              <a:ext uri="{FF2B5EF4-FFF2-40B4-BE49-F238E27FC236}">
                <a16:creationId xmlns:a16="http://schemas.microsoft.com/office/drawing/2014/main" id="{892A620D-44DA-48CE-A700-750213711B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Visa FBI-logo ...png i bildspel">
            <a:extLst>
              <a:ext uri="{FF2B5EF4-FFF2-40B4-BE49-F238E27FC236}">
                <a16:creationId xmlns:a16="http://schemas.microsoft.com/office/drawing/2014/main" id="{FE304D70-54D3-4BB7-B174-E60455959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28"/>
          <a:stretch>
            <a:fillRect/>
          </a:stretch>
        </p:blipFill>
        <p:spPr bwMode="auto">
          <a:xfrm>
            <a:off x="194416" y="507469"/>
            <a:ext cx="827934" cy="101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F4618CD1-3922-4A3D-A8C9-0F786904D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595" y="444723"/>
            <a:ext cx="1204979" cy="108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6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F2A83D55-EB29-40F2-BFD0-26BEE57FD231}"/>
              </a:ext>
            </a:extLst>
          </p:cNvPr>
          <p:cNvSpPr txBox="1">
            <a:spLocks/>
          </p:cNvSpPr>
          <p:nvPr/>
        </p:nvSpPr>
        <p:spPr>
          <a:xfrm>
            <a:off x="697696" y="5536284"/>
            <a:ext cx="5915025" cy="502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ARRANGEMANG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E448A1E-F8A9-4EBB-96B0-B89581FEB591}"/>
              </a:ext>
            </a:extLst>
          </p:cNvPr>
          <p:cNvSpPr txBox="1"/>
          <p:nvPr/>
        </p:nvSpPr>
        <p:spPr>
          <a:xfrm>
            <a:off x="697696" y="5899366"/>
            <a:ext cx="6025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Matchvärdar			Herrar B</a:t>
            </a:r>
          </a:p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Speaker				Joakim Magnusson</a:t>
            </a:r>
          </a:p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Musik och intro		Fabian Strömberg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9FFCB10-8566-4B43-921B-604E3DD7C500}"/>
              </a:ext>
            </a:extLst>
          </p:cNvPr>
          <p:cNvSpPr txBox="1"/>
          <p:nvPr/>
        </p:nvSpPr>
        <p:spPr>
          <a:xfrm>
            <a:off x="697696" y="7278420"/>
            <a:ext cx="5625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Robin </a:t>
            </a:r>
            <a:r>
              <a:rPr lang="sv-S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Karke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Arash </a:t>
            </a:r>
            <a:r>
              <a:rPr lang="sv-S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Sorhrevardi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A126E9F0-288D-4303-8729-63F5B474972F}"/>
              </a:ext>
            </a:extLst>
          </p:cNvPr>
          <p:cNvSpPr txBox="1">
            <a:spLocks/>
          </p:cNvSpPr>
          <p:nvPr/>
        </p:nvSpPr>
        <p:spPr>
          <a:xfrm>
            <a:off x="-2830502" y="244127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sv-SE" sz="2000" b="1" dirty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159003F-1A76-4B92-A185-D08008F22D36}"/>
              </a:ext>
            </a:extLst>
          </p:cNvPr>
          <p:cNvSpPr/>
          <p:nvPr/>
        </p:nvSpPr>
        <p:spPr>
          <a:xfrm>
            <a:off x="697696" y="6983053"/>
            <a:ext cx="5915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DAGENS DOMARE</a:t>
            </a:r>
            <a:endParaRPr lang="sv-SE" sz="2000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B33D11B-AE0C-47EC-802E-F9E65C2677CC}"/>
              </a:ext>
            </a:extLst>
          </p:cNvPr>
          <p:cNvSpPr/>
          <p:nvPr/>
        </p:nvSpPr>
        <p:spPr>
          <a:xfrm>
            <a:off x="697696" y="219406"/>
            <a:ext cx="5915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LEDARE</a:t>
            </a:r>
            <a:endParaRPr lang="sv-SE" sz="2000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25394BA-1201-4475-9007-9F826F1E42A0}"/>
              </a:ext>
            </a:extLst>
          </p:cNvPr>
          <p:cNvSpPr/>
          <p:nvPr/>
        </p:nvSpPr>
        <p:spPr>
          <a:xfrm>
            <a:off x="697696" y="652203"/>
            <a:ext cx="2544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FBI TULLINGE</a:t>
            </a:r>
            <a:endParaRPr lang="sv-SE" sz="2000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86FC728-728C-4CB8-B412-01C876366A56}"/>
              </a:ext>
            </a:extLst>
          </p:cNvPr>
          <p:cNvSpPr/>
          <p:nvPr/>
        </p:nvSpPr>
        <p:spPr>
          <a:xfrm>
            <a:off x="697696" y="3144134"/>
            <a:ext cx="2544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>
                <a:latin typeface="Verdana" pitchFamily="34" charset="0"/>
              </a:rPr>
              <a:t>ALUNDA IBF</a:t>
            </a:r>
          </a:p>
        </p:txBody>
      </p:sp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DD262DAA-977A-4932-975C-AB8EE4910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203147"/>
              </p:ext>
            </p:extLst>
          </p:nvPr>
        </p:nvGraphicFramePr>
        <p:xfrm>
          <a:off x="697696" y="1127950"/>
          <a:ext cx="4992483" cy="18930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84411">
                  <a:extLst>
                    <a:ext uri="{9D8B030D-6E8A-4147-A177-3AD203B41FA5}">
                      <a16:colId xmlns:a16="http://schemas.microsoft.com/office/drawing/2014/main" val="1376209188"/>
                    </a:ext>
                  </a:extLst>
                </a:gridCol>
                <a:gridCol w="2008072">
                  <a:extLst>
                    <a:ext uri="{9D8B030D-6E8A-4147-A177-3AD203B41FA5}">
                      <a16:colId xmlns:a16="http://schemas.microsoft.com/office/drawing/2014/main" val="2066501762"/>
                    </a:ext>
                  </a:extLst>
                </a:gridCol>
              </a:tblGrid>
              <a:tr h="290498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LEDARE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4995749"/>
                  </a:ext>
                </a:extLst>
              </a:tr>
              <a:tr h="383832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MAGNUS ERIKSSON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TRÄNARE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8270819"/>
                  </a:ext>
                </a:extLst>
              </a:tr>
              <a:tr h="290498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PETER BOMAN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ASS. TRÄNARE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389185"/>
                  </a:ext>
                </a:extLst>
              </a:tr>
              <a:tr h="290498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MIKAEL FORSMAN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MATRIALARE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2675164"/>
                  </a:ext>
                </a:extLst>
              </a:tr>
              <a:tr h="347224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LARS KINGELIN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SPORTGRUPP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6740084"/>
                  </a:ext>
                </a:extLst>
              </a:tr>
              <a:tr h="290498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TOMAS LANDIN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SPORTGRUPP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8275682"/>
                  </a:ext>
                </a:extLst>
              </a:tr>
            </a:tbl>
          </a:graphicData>
        </a:graphic>
      </p:graphicFrame>
      <p:graphicFrame>
        <p:nvGraphicFramePr>
          <p:cNvPr id="20" name="Tabell 19">
            <a:extLst>
              <a:ext uri="{FF2B5EF4-FFF2-40B4-BE49-F238E27FC236}">
                <a16:creationId xmlns:a16="http://schemas.microsoft.com/office/drawing/2014/main" id="{1CF95E7B-4EA5-4A91-A905-9DD01DF79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955478"/>
              </p:ext>
            </p:extLst>
          </p:nvPr>
        </p:nvGraphicFramePr>
        <p:xfrm>
          <a:off x="697696" y="3611796"/>
          <a:ext cx="4924566" cy="199661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43811">
                  <a:extLst>
                    <a:ext uri="{9D8B030D-6E8A-4147-A177-3AD203B41FA5}">
                      <a16:colId xmlns:a16="http://schemas.microsoft.com/office/drawing/2014/main" val="3127926040"/>
                    </a:ext>
                  </a:extLst>
                </a:gridCol>
                <a:gridCol w="1980755">
                  <a:extLst>
                    <a:ext uri="{9D8B030D-6E8A-4147-A177-3AD203B41FA5}">
                      <a16:colId xmlns:a16="http://schemas.microsoft.com/office/drawing/2014/main" val="402062053"/>
                    </a:ext>
                  </a:extLst>
                </a:gridCol>
              </a:tblGrid>
              <a:tr h="439504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LEDARE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4973617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OLLE ISACSSON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TRÄNARE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6292851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CLAES HELLBERG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ASS. TRÄNARE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171465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MAGNUS JOHANSSON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MÅLVAKTS TRÄNARE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730202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SOFIA ISACSSON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LAGKNUTEN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5846953"/>
                  </a:ext>
                </a:extLst>
              </a:tr>
              <a:tr h="31142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TOWE LARSSON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LAGLEDARE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2891196"/>
                  </a:ext>
                </a:extLst>
              </a:tr>
            </a:tbl>
          </a:graphicData>
        </a:graphic>
      </p:graphicFrame>
      <p:pic>
        <p:nvPicPr>
          <p:cNvPr id="23" name="Bildobjekt 6" descr="FBI Tullinge logga orange.eps">
            <a:extLst>
              <a:ext uri="{FF2B5EF4-FFF2-40B4-BE49-F238E27FC236}">
                <a16:creationId xmlns:a16="http://schemas.microsoft.com/office/drawing/2014/main" id="{329B908F-631F-4A00-9364-95F0BDB98D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2EE9A09-1F36-4094-9E01-57FF7AEA21FF}"/>
              </a:ext>
            </a:extLst>
          </p:cNvPr>
          <p:cNvSpPr txBox="1"/>
          <p:nvPr/>
        </p:nvSpPr>
        <p:spPr>
          <a:xfrm>
            <a:off x="812800" y="8153400"/>
            <a:ext cx="3987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accent2"/>
                </a:solidFill>
              </a:rPr>
              <a:t>BILJETTPRISER:</a:t>
            </a:r>
          </a:p>
          <a:p>
            <a:r>
              <a:rPr lang="sv-SE" sz="4000" dirty="0"/>
              <a:t>ALLA:   </a:t>
            </a:r>
            <a:r>
              <a:rPr lang="sv-SE" dirty="0"/>
              <a:t>           </a:t>
            </a:r>
            <a:r>
              <a:rPr lang="sv-SE" sz="6000" b="1" dirty="0">
                <a:solidFill>
                  <a:srgbClr val="FF0000"/>
                </a:solidFill>
              </a:rPr>
              <a:t>50:-</a:t>
            </a:r>
          </a:p>
        </p:txBody>
      </p:sp>
    </p:spTree>
    <p:extLst>
      <p:ext uri="{BB962C8B-B14F-4D97-AF65-F5344CB8AC3E}">
        <p14:creationId xmlns:p14="http://schemas.microsoft.com/office/powerpoint/2010/main" val="784569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A126E9F0-288D-4303-8729-63F5B474972F}"/>
              </a:ext>
            </a:extLst>
          </p:cNvPr>
          <p:cNvSpPr txBox="1">
            <a:spLocks/>
          </p:cNvSpPr>
          <p:nvPr/>
        </p:nvSpPr>
        <p:spPr>
          <a:xfrm>
            <a:off x="278983" y="5578036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FBI TULLINGE I MEDIA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E0F5F04-3F5F-488A-9782-05ADB598F69B}"/>
              </a:ext>
            </a:extLst>
          </p:cNvPr>
          <p:cNvSpPr txBox="1"/>
          <p:nvPr/>
        </p:nvSpPr>
        <p:spPr>
          <a:xfrm>
            <a:off x="278983" y="6225736"/>
            <a:ext cx="61075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524000" algn="l"/>
              </a:tabLst>
            </a:pPr>
            <a:r>
              <a:rPr lang="sv-S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FACEBOOK</a:t>
            </a:r>
          </a:p>
          <a:p>
            <a:pPr>
              <a:tabLst>
                <a:tab pos="1524000" algn="l"/>
              </a:tabLst>
            </a:pP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https://www.facebook.com/Tullingeinnebandy</a:t>
            </a:r>
          </a:p>
          <a:p>
            <a:pPr>
              <a:tabLst>
                <a:tab pos="1524000" algn="l"/>
              </a:tabLst>
            </a:pP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tabLst>
                <a:tab pos="1524000" algn="l"/>
              </a:tabLst>
            </a:pPr>
            <a:r>
              <a:rPr lang="sv-S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HEMSIDA</a:t>
            </a:r>
          </a:p>
          <a:p>
            <a:pPr>
              <a:tabLst>
                <a:tab pos="1524000" algn="l"/>
              </a:tabLst>
            </a:pP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www.fbitullinge.nu</a:t>
            </a:r>
            <a:b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24000"/>
            <a:r>
              <a:rPr lang="sv-SE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livesänder</a:t>
            </a: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våra</a:t>
            </a:r>
            <a:b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hemmamatcher</a:t>
            </a:r>
            <a:b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via Facebook</a:t>
            </a:r>
          </a:p>
        </p:txBody>
      </p:sp>
      <p:pic>
        <p:nvPicPr>
          <p:cNvPr id="1026" name="Picture 2" descr="https://scontent-arn2-1.xx.fbcdn.net/v/t1.0-1/p160x160/10968568_915899088444400_3248833436487565232_n.jpg?oh=aa208355e1ed2408c02706e407e45928&amp;oe=5A423CDC">
            <a:extLst>
              <a:ext uri="{FF2B5EF4-FFF2-40B4-BE49-F238E27FC236}">
                <a16:creationId xmlns:a16="http://schemas.microsoft.com/office/drawing/2014/main" id="{15D54B91-8ABD-498E-9B97-60E446138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72" y="8202320"/>
            <a:ext cx="1395414" cy="139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ubrik 1">
            <a:extLst>
              <a:ext uri="{FF2B5EF4-FFF2-40B4-BE49-F238E27FC236}">
                <a16:creationId xmlns:a16="http://schemas.microsoft.com/office/drawing/2014/main" id="{F1E59A0C-3F1A-4000-9604-E9A9873E517C}"/>
              </a:ext>
            </a:extLst>
          </p:cNvPr>
          <p:cNvSpPr txBox="1">
            <a:spLocks/>
          </p:cNvSpPr>
          <p:nvPr/>
        </p:nvSpPr>
        <p:spPr>
          <a:xfrm>
            <a:off x="365626" y="2676577"/>
            <a:ext cx="5915025" cy="771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b="1" dirty="0">
                <a:hlinkClick r:id="rId4"/>
              </a:rPr>
              <a:t> Kval till Allsvenskan Damer (2017/18)</a:t>
            </a:r>
            <a:endParaRPr lang="sv-SE" sz="1800" b="1" dirty="0"/>
          </a:p>
          <a:p>
            <a:endParaRPr lang="sv-SE" sz="1800" b="1" dirty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Bildobjekt 6" descr="FBI Tullinge logga orange.eps">
            <a:extLst>
              <a:ext uri="{FF2B5EF4-FFF2-40B4-BE49-F238E27FC236}">
                <a16:creationId xmlns:a16="http://schemas.microsoft.com/office/drawing/2014/main" id="{A123E464-6FE6-4055-952A-3DCC2F2A2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4CE48F1C-564D-4575-AE77-357C9BE265DE}"/>
              </a:ext>
            </a:extLst>
          </p:cNvPr>
          <p:cNvSpPr txBox="1">
            <a:spLocks/>
          </p:cNvSpPr>
          <p:nvPr/>
        </p:nvSpPr>
        <p:spPr>
          <a:xfrm>
            <a:off x="278983" y="231336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MATCHSPONSRING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40DBBE43-0D08-4E81-85AE-B71119DEF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5076" y="766614"/>
            <a:ext cx="2695575" cy="8001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CB2141CB-59A1-40BF-9604-6A00B36ED045}"/>
              </a:ext>
            </a:extLst>
          </p:cNvPr>
          <p:cNvSpPr/>
          <p:nvPr/>
        </p:nvSpPr>
        <p:spPr>
          <a:xfrm>
            <a:off x="278983" y="812721"/>
            <a:ext cx="3106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Buketten till matchens lirare är skänkt av</a:t>
            </a:r>
            <a:endParaRPr lang="sv-SE" sz="20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9442F6B2-3D48-4137-B986-AB6330CF8D11}"/>
              </a:ext>
            </a:extLst>
          </p:cNvPr>
          <p:cNvSpPr txBox="1"/>
          <p:nvPr/>
        </p:nvSpPr>
        <p:spPr>
          <a:xfrm>
            <a:off x="482600" y="2753710"/>
            <a:ext cx="332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Följ ovan länk för att se Gruppspel Play Off 1 hela tabell.</a:t>
            </a:r>
          </a:p>
        </p:txBody>
      </p:sp>
    </p:spTree>
    <p:extLst>
      <p:ext uri="{BB962C8B-B14F-4D97-AF65-F5344CB8AC3E}">
        <p14:creationId xmlns:p14="http://schemas.microsoft.com/office/powerpoint/2010/main" val="329518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FBI Tullinge logga orange.eps">
            <a:extLst>
              <a:ext uri="{FF2B5EF4-FFF2-40B4-BE49-F238E27FC236}">
                <a16:creationId xmlns:a16="http://schemas.microsoft.com/office/drawing/2014/main" id="{F7A5B854-3A2E-49E5-BDC3-399854D9C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A2FFA61F-51AF-4AAD-B943-F4FA777B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5400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SPONSORER OCH SAMARBETSPARTNERS</a:t>
            </a:r>
          </a:p>
        </p:txBody>
      </p:sp>
      <p:pic>
        <p:nvPicPr>
          <p:cNvPr id="4" name="Bildobjekt 3" descr="Macintosh HD:Users:kristianmartin:Desktop:FBI Marknad:8479.png">
            <a:extLst>
              <a:ext uri="{FF2B5EF4-FFF2-40B4-BE49-F238E27FC236}">
                <a16:creationId xmlns:a16="http://schemas.microsoft.com/office/drawing/2014/main" id="{21FE7357-772A-49A2-A76E-ECD8023C3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166" y="1565775"/>
            <a:ext cx="2142272" cy="72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objekt 4" descr="Macintosh HD:Users:kristianmartin:Desktop:FBI Marknad:Unknown-1.png">
            <a:extLst>
              <a:ext uri="{FF2B5EF4-FFF2-40B4-BE49-F238E27FC236}">
                <a16:creationId xmlns:a16="http://schemas.microsoft.com/office/drawing/2014/main" id="{905551C6-95A4-4987-ACB9-E4BB94C90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94" y="2188204"/>
            <a:ext cx="1844106" cy="409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10EF02C-ED76-4BEC-8F3A-1A05F2351F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99" t="4785" r="16666" b="49987"/>
          <a:stretch/>
        </p:blipFill>
        <p:spPr>
          <a:xfrm>
            <a:off x="366981" y="1806411"/>
            <a:ext cx="1718528" cy="1173480"/>
          </a:xfrm>
          <a:prstGeom prst="rect">
            <a:avLst/>
          </a:prstGeom>
        </p:spPr>
      </p:pic>
      <p:pic>
        <p:nvPicPr>
          <p:cNvPr id="8" name="Picture 2" descr="http://www.fbitullinge.nu/images/155/3035/380199.JPG?v=2017-05-24%2015:43:13">
            <a:extLst>
              <a:ext uri="{FF2B5EF4-FFF2-40B4-BE49-F238E27FC236}">
                <a16:creationId xmlns:a16="http://schemas.microsoft.com/office/drawing/2014/main" id="{FB6A01D0-0EAC-461A-8270-950EAA6E4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2630"/>
            <a:ext cx="6858000" cy="432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57FE2ECB-8F4B-4598-8995-BC8414479EB2}"/>
              </a:ext>
            </a:extLst>
          </p:cNvPr>
          <p:cNvSpPr/>
          <p:nvPr/>
        </p:nvSpPr>
        <p:spPr>
          <a:xfrm>
            <a:off x="548640" y="7979344"/>
            <a:ext cx="4985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Stiftelsen Dunross &amp; Co är en stiftelse som stödjer ungdomsidrotten och vars huvudsakliga ändamål är att främja barns och ungdomars vård och fostran samt lämna stöd för undervisning och utbildning av barn och ungdomar.</a:t>
            </a:r>
            <a:endParaRPr lang="sv-SE" b="0" i="0" dirty="0">
              <a:solidFill>
                <a:srgbClr val="3333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B84C05CC-98AC-42FF-A3E9-ADD5E678B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1302" y="2994176"/>
            <a:ext cx="30480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2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15390159-50CB-4C1A-85D1-57CF72686A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160" y="1042485"/>
            <a:ext cx="2659464" cy="888851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1DA087B-A3F3-4182-A5B1-AF233A1F6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98" y="979729"/>
            <a:ext cx="2880197" cy="951607"/>
          </a:xfrm>
          <a:prstGeom prst="rect">
            <a:avLst/>
          </a:prstGeom>
        </p:spPr>
      </p:pic>
      <p:pic>
        <p:nvPicPr>
          <p:cNvPr id="1028" name="Picture 4" descr="http://www.fbitullinge.nu/images/155/3035/120724.JPG?v=2015-08-25%2023:50:02">
            <a:extLst>
              <a:ext uri="{FF2B5EF4-FFF2-40B4-BE49-F238E27FC236}">
                <a16:creationId xmlns:a16="http://schemas.microsoft.com/office/drawing/2014/main" id="{5AF7E691-F1F4-4FC8-84A3-BA83FB30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5728"/>
            <a:ext cx="27432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bitullinge.nu/images/155/3035/346356.JPG?v=2017-03-24%2010:11:32">
            <a:extLst>
              <a:ext uri="{FF2B5EF4-FFF2-40B4-BE49-F238E27FC236}">
                <a16:creationId xmlns:a16="http://schemas.microsoft.com/office/drawing/2014/main" id="{DE024D72-FBA1-4A84-BF6F-46255727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333" y="2028070"/>
            <a:ext cx="1517334" cy="12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fbitullinge.nu/images/155/3035/257691.JPG?v=2016-09-20%2010:55:57">
            <a:extLst>
              <a:ext uri="{FF2B5EF4-FFF2-40B4-BE49-F238E27FC236}">
                <a16:creationId xmlns:a16="http://schemas.microsoft.com/office/drawing/2014/main" id="{13B123A1-EBD7-47D3-94DD-01978F8BD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2097977"/>
            <a:ext cx="2162175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fbitullinge.nu/images/155/3035/245995.JPG?v=2016-08-26%2012:17:15">
            <a:extLst>
              <a:ext uri="{FF2B5EF4-FFF2-40B4-BE49-F238E27FC236}">
                <a16:creationId xmlns:a16="http://schemas.microsoft.com/office/drawing/2014/main" id="{555CF4EA-1F84-4A4A-BBB5-599CDCA9B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3431903"/>
            <a:ext cx="26955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fbitullinge.nu/images/155/3035/247636.JPG?v=2016-08-30%2011:15:19">
            <a:extLst>
              <a:ext uri="{FF2B5EF4-FFF2-40B4-BE49-F238E27FC236}">
                <a16:creationId xmlns:a16="http://schemas.microsoft.com/office/drawing/2014/main" id="{CC05597E-AC62-4FD5-86B9-84A922FE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034" y="3469671"/>
            <a:ext cx="2719892" cy="73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objekt 6" descr="FBI Tullinge logga orange.eps">
            <a:extLst>
              <a:ext uri="{FF2B5EF4-FFF2-40B4-BE49-F238E27FC236}">
                <a16:creationId xmlns:a16="http://schemas.microsoft.com/office/drawing/2014/main" id="{A7063AA1-31FC-4F45-962D-CAAD0645BF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ubrik 1">
            <a:extLst>
              <a:ext uri="{FF2B5EF4-FFF2-40B4-BE49-F238E27FC236}">
                <a16:creationId xmlns:a16="http://schemas.microsoft.com/office/drawing/2014/main" id="{3E483F47-32ED-4CE6-8561-79B4249AF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5400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SPONSORER</a:t>
            </a:r>
          </a:p>
        </p:txBody>
      </p:sp>
      <p:pic>
        <p:nvPicPr>
          <p:cNvPr id="30" name="Picture 14" descr="http://www.fbitullinge.nu/images/155/3035/118347.JPG?v=2015-08-19%2013:18:48">
            <a:extLst>
              <a:ext uri="{FF2B5EF4-FFF2-40B4-BE49-F238E27FC236}">
                <a16:creationId xmlns:a16="http://schemas.microsoft.com/office/drawing/2014/main" id="{5B3A4948-C290-48D6-9BDF-E7E90E85C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21" y="5422673"/>
            <a:ext cx="1700258" cy="7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fbitullinge.nu/images/155/3035/449527_1024.JPG?v=2017-09-24%2022:11:33">
            <a:extLst>
              <a:ext uri="{FF2B5EF4-FFF2-40B4-BE49-F238E27FC236}">
                <a16:creationId xmlns:a16="http://schemas.microsoft.com/office/drawing/2014/main" id="{A9E3E1B4-8EAF-408D-9CB3-70F256426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333" y="5516988"/>
            <a:ext cx="1846998" cy="59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Bildobjekt 31">
            <a:extLst>
              <a:ext uri="{FF2B5EF4-FFF2-40B4-BE49-F238E27FC236}">
                <a16:creationId xmlns:a16="http://schemas.microsoft.com/office/drawing/2014/main" id="{54448A99-DBEF-48A6-B328-DA384867BC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61343" y="5233636"/>
            <a:ext cx="1937189" cy="1186208"/>
          </a:xfrm>
          <a:prstGeom prst="rect">
            <a:avLst/>
          </a:prstGeom>
        </p:spPr>
      </p:pic>
      <p:pic>
        <p:nvPicPr>
          <p:cNvPr id="34" name="Bildobjekt 33">
            <a:extLst>
              <a:ext uri="{FF2B5EF4-FFF2-40B4-BE49-F238E27FC236}">
                <a16:creationId xmlns:a16="http://schemas.microsoft.com/office/drawing/2014/main" id="{2611321A-6EC4-4F9D-8C65-833C428C2C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1488" y="8003512"/>
            <a:ext cx="2157570" cy="640409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054EA759-F18D-4B45-B160-9D89F70A49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1488" y="8923672"/>
            <a:ext cx="2381250" cy="685800"/>
          </a:xfrm>
          <a:prstGeom prst="rect">
            <a:avLst/>
          </a:prstGeom>
        </p:spPr>
      </p:pic>
      <p:pic>
        <p:nvPicPr>
          <p:cNvPr id="23" name="Picture 14" descr="http://www.fbitullinge.nu/images/155/3035/245999.PNG?v=2016-08-26%2012:21:28">
            <a:extLst>
              <a:ext uri="{FF2B5EF4-FFF2-40B4-BE49-F238E27FC236}">
                <a16:creationId xmlns:a16="http://schemas.microsoft.com/office/drawing/2014/main" id="{B484DA18-9B71-4C5F-9A36-8439DC8DE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78" y="6638287"/>
            <a:ext cx="1861765" cy="64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www.fbitullinge.nu/images/155/3035/182266.JPG?v=2016-03-09%2010:23:36">
            <a:extLst>
              <a:ext uri="{FF2B5EF4-FFF2-40B4-BE49-F238E27FC236}">
                <a16:creationId xmlns:a16="http://schemas.microsoft.com/office/drawing/2014/main" id="{EB45E6A0-6919-44CA-9309-F7AF2C074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7880804"/>
            <a:ext cx="2162175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http://www.fbitullinge.nu/images/155/3035/145127.PNG?v=2015-11-12%2009:21:02">
            <a:extLst>
              <a:ext uri="{FF2B5EF4-FFF2-40B4-BE49-F238E27FC236}">
                <a16:creationId xmlns:a16="http://schemas.microsoft.com/office/drawing/2014/main" id="{F3007C40-0B4F-4CDC-8315-45B065070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25" y="6610027"/>
            <a:ext cx="2181153" cy="70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ruta 25">
            <a:extLst>
              <a:ext uri="{FF2B5EF4-FFF2-40B4-BE49-F238E27FC236}">
                <a16:creationId xmlns:a16="http://schemas.microsoft.com/office/drawing/2014/main" id="{72D1A762-EDAF-459B-BBDC-78F93B1E1B2D}"/>
              </a:ext>
            </a:extLst>
          </p:cNvPr>
          <p:cNvSpPr txBox="1"/>
          <p:nvPr/>
        </p:nvSpPr>
        <p:spPr>
          <a:xfrm>
            <a:off x="3708486" y="7425170"/>
            <a:ext cx="303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HÄR KAN DU SYNAS!</a:t>
            </a:r>
          </a:p>
        </p:txBody>
      </p:sp>
      <p:pic>
        <p:nvPicPr>
          <p:cNvPr id="27" name="Picture 2" descr="http://www.fbitullinge.nu/images/155/3035/182759.JPG?v=2016-03-11%2013:45:53">
            <a:extLst>
              <a:ext uri="{FF2B5EF4-FFF2-40B4-BE49-F238E27FC236}">
                <a16:creationId xmlns:a16="http://schemas.microsoft.com/office/drawing/2014/main" id="{A72C9727-507A-46D7-AFF8-7592E3A01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50" y="6517941"/>
            <a:ext cx="21621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D2C138DB-E405-42D7-BA36-755865EFD9D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25" y="4241671"/>
            <a:ext cx="1395675" cy="111303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C04EA4A-A47A-49F1-A8D2-7455C559E56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38" y="8760090"/>
            <a:ext cx="2488775" cy="81613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F2FF6352-69B9-493A-8B7D-9D0A265B8F7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030" y="4447582"/>
            <a:ext cx="1901591" cy="701212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BCCB6B87-06AC-4073-ADA5-4E261E4BB8A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2" t="25335" r="10461" b="23500"/>
          <a:stretch/>
        </p:blipFill>
        <p:spPr>
          <a:xfrm>
            <a:off x="439688" y="4331463"/>
            <a:ext cx="2078038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48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F0774F5A-8F24-4A87-AF26-F02C3760B756}"/>
              </a:ext>
            </a:extLst>
          </p:cNvPr>
          <p:cNvSpPr txBox="1"/>
          <p:nvPr/>
        </p:nvSpPr>
        <p:spPr>
          <a:xfrm>
            <a:off x="1195990" y="988497"/>
            <a:ext cx="118654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Amanda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Mårdfjäll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</a:t>
            </a: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DD158B5-D525-4658-9D4D-EF750C10E4E7}"/>
              </a:ext>
            </a:extLst>
          </p:cNvPr>
          <p:cNvSpPr/>
          <p:nvPr/>
        </p:nvSpPr>
        <p:spPr>
          <a:xfrm>
            <a:off x="543560" y="327075"/>
            <a:ext cx="577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SPELARTRUPPEN 2017/2018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0EC5D71-63AB-4E9E-B3D4-063DC8FEB754}"/>
              </a:ext>
            </a:extLst>
          </p:cNvPr>
          <p:cNvSpPr txBox="1"/>
          <p:nvPr/>
        </p:nvSpPr>
        <p:spPr>
          <a:xfrm>
            <a:off x="4507080" y="988497"/>
            <a:ext cx="17733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Nilsson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Back/Forward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8BB694F9-BFE2-4FD1-8C12-DCDDFBA48F7E}"/>
              </a:ext>
            </a:extLst>
          </p:cNvPr>
          <p:cNvSpPr txBox="1"/>
          <p:nvPr/>
        </p:nvSpPr>
        <p:spPr>
          <a:xfrm>
            <a:off x="1195990" y="2298690"/>
            <a:ext cx="14670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Gustafsson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86EB014C-A4BF-4748-B148-8402A0B82DFB}"/>
              </a:ext>
            </a:extLst>
          </p:cNvPr>
          <p:cNvSpPr txBox="1"/>
          <p:nvPr/>
        </p:nvSpPr>
        <p:spPr>
          <a:xfrm>
            <a:off x="4507080" y="2298690"/>
            <a:ext cx="17733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84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Emilia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Oldenburg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Back/Forward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9FC38E77-280C-4D17-A838-042BEA2255C0}"/>
              </a:ext>
            </a:extLst>
          </p:cNvPr>
          <p:cNvSpPr txBox="1"/>
          <p:nvPr/>
        </p:nvSpPr>
        <p:spPr>
          <a:xfrm>
            <a:off x="1195990" y="3608883"/>
            <a:ext cx="12820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Sara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Svensson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B97C0F26-C05A-4F0C-8FF6-CF598745C184}"/>
              </a:ext>
            </a:extLst>
          </p:cNvPr>
          <p:cNvSpPr txBox="1"/>
          <p:nvPr/>
        </p:nvSpPr>
        <p:spPr>
          <a:xfrm>
            <a:off x="4507080" y="3608883"/>
            <a:ext cx="1229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12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Helena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Olovsson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4F604878-0972-4B24-87F2-DFF9705A55D3}"/>
              </a:ext>
            </a:extLst>
          </p:cNvPr>
          <p:cNvSpPr txBox="1"/>
          <p:nvPr/>
        </p:nvSpPr>
        <p:spPr>
          <a:xfrm>
            <a:off x="1195990" y="4919076"/>
            <a:ext cx="11112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Saga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Kingelin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546F3ABF-DC74-4161-9FDE-5C19B6EDFEF4}"/>
              </a:ext>
            </a:extLst>
          </p:cNvPr>
          <p:cNvSpPr txBox="1"/>
          <p:nvPr/>
        </p:nvSpPr>
        <p:spPr>
          <a:xfrm>
            <a:off x="4507080" y="4919076"/>
            <a:ext cx="20505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Ronja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Ericsson Åström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A39886F5-E20A-4910-9F6C-5D7DECE84B41}"/>
              </a:ext>
            </a:extLst>
          </p:cNvPr>
          <p:cNvSpPr txBox="1"/>
          <p:nvPr/>
        </p:nvSpPr>
        <p:spPr>
          <a:xfrm>
            <a:off x="1195990" y="6229269"/>
            <a:ext cx="11544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27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Eriksson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</a:t>
            </a: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D46977AD-7229-446B-A35E-4C2E0D7905E4}"/>
              </a:ext>
            </a:extLst>
          </p:cNvPr>
          <p:cNvSpPr txBox="1"/>
          <p:nvPr/>
        </p:nvSpPr>
        <p:spPr>
          <a:xfrm>
            <a:off x="4507080" y="6229269"/>
            <a:ext cx="12923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Kihlström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67EBBB8B-710C-4825-8C5D-12873FFE1411}"/>
              </a:ext>
            </a:extLst>
          </p:cNvPr>
          <p:cNvSpPr txBox="1"/>
          <p:nvPr/>
        </p:nvSpPr>
        <p:spPr>
          <a:xfrm>
            <a:off x="1195990" y="7539462"/>
            <a:ext cx="12594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66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Lovisa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Craftman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</a:t>
            </a:r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9A8F053D-31A3-4A0B-AEC3-F4EE20726D82}"/>
              </a:ext>
            </a:extLst>
          </p:cNvPr>
          <p:cNvSpPr txBox="1"/>
          <p:nvPr/>
        </p:nvSpPr>
        <p:spPr>
          <a:xfrm>
            <a:off x="4507080" y="7539462"/>
            <a:ext cx="13395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91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Alexandra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Jensen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Center</a:t>
            </a:r>
          </a:p>
        </p:txBody>
      </p:sp>
      <p:pic>
        <p:nvPicPr>
          <p:cNvPr id="37" name="Bildobjekt 6" descr="FBI Tullinge logga orange.eps">
            <a:extLst>
              <a:ext uri="{FF2B5EF4-FFF2-40B4-BE49-F238E27FC236}">
                <a16:creationId xmlns:a16="http://schemas.microsoft.com/office/drawing/2014/main" id="{38C525F3-3E66-416D-8E0B-FCB09ABB62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304956" y="8492241"/>
            <a:ext cx="1087270" cy="135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objekt 3" descr="En bild som visar person, spelare, man, skjorta&#10;&#10;Beskrivning genererad med mycket hög exakthet">
            <a:extLst>
              <a:ext uri="{FF2B5EF4-FFF2-40B4-BE49-F238E27FC236}">
                <a16:creationId xmlns:a16="http://schemas.microsoft.com/office/drawing/2014/main" id="{44DCDC63-589B-485F-8496-FEADD6EA4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52" y="1035799"/>
            <a:ext cx="838200" cy="1257300"/>
          </a:xfrm>
          <a:prstGeom prst="rect">
            <a:avLst/>
          </a:prstGeom>
        </p:spPr>
      </p:pic>
      <p:pic>
        <p:nvPicPr>
          <p:cNvPr id="9" name="Bildobjekt 8" descr="En bild som visar person, man, skjorta, håller&#10;&#10;Beskrivning genererad med mycket hög exakthet">
            <a:extLst>
              <a:ext uri="{FF2B5EF4-FFF2-40B4-BE49-F238E27FC236}">
                <a16:creationId xmlns:a16="http://schemas.microsoft.com/office/drawing/2014/main" id="{26A49A12-FEC6-4B60-9D09-F5B220F37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1" y="2351583"/>
            <a:ext cx="838200" cy="1257300"/>
          </a:xfrm>
          <a:prstGeom prst="rect">
            <a:avLst/>
          </a:prstGeom>
        </p:spPr>
      </p:pic>
      <p:pic>
        <p:nvPicPr>
          <p:cNvPr id="13" name="Bildobjekt 12" descr="En bild som visar person, orange, skjorta, gul&#10;&#10;Beskrivning genererad med hög exakthet">
            <a:extLst>
              <a:ext uri="{FF2B5EF4-FFF2-40B4-BE49-F238E27FC236}">
                <a16:creationId xmlns:a16="http://schemas.microsoft.com/office/drawing/2014/main" id="{555C7A3A-CCFF-4FA7-A7E4-D8168BA90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1" y="3688795"/>
            <a:ext cx="838200" cy="1215390"/>
          </a:xfrm>
          <a:prstGeom prst="rect">
            <a:avLst/>
          </a:prstGeom>
        </p:spPr>
      </p:pic>
      <p:pic>
        <p:nvPicPr>
          <p:cNvPr id="21" name="Bildobjekt 20" descr="En bild som visar person, skjorta, spelare, man&#10;&#10;Beskrivning genererad med mycket hög exakthet">
            <a:extLst>
              <a:ext uri="{FF2B5EF4-FFF2-40B4-BE49-F238E27FC236}">
                <a16:creationId xmlns:a16="http://schemas.microsoft.com/office/drawing/2014/main" id="{CC360AE6-F168-4824-B232-218BB5FEE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8" y="5001816"/>
            <a:ext cx="838200" cy="1257300"/>
          </a:xfrm>
          <a:prstGeom prst="rect">
            <a:avLst/>
          </a:prstGeom>
        </p:spPr>
      </p:pic>
      <p:pic>
        <p:nvPicPr>
          <p:cNvPr id="31" name="Bildobjekt 30" descr="En bild som visar person, spelare, skjorta&#10;&#10;Beskrivning genererad med mycket hög exakthet">
            <a:extLst>
              <a:ext uri="{FF2B5EF4-FFF2-40B4-BE49-F238E27FC236}">
                <a16:creationId xmlns:a16="http://schemas.microsoft.com/office/drawing/2014/main" id="{85A4DD16-F478-4F57-B840-CB7A707B68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8" y="6311153"/>
            <a:ext cx="838200" cy="1257300"/>
          </a:xfrm>
          <a:prstGeom prst="rect">
            <a:avLst/>
          </a:prstGeom>
        </p:spPr>
      </p:pic>
      <p:pic>
        <p:nvPicPr>
          <p:cNvPr id="38" name="Bildobjekt 37" descr="En bild som visar person, spelare, håller, skjorta&#10;&#10;Beskrivning genererad med hög exakthet">
            <a:extLst>
              <a:ext uri="{FF2B5EF4-FFF2-40B4-BE49-F238E27FC236}">
                <a16:creationId xmlns:a16="http://schemas.microsoft.com/office/drawing/2014/main" id="{B622760D-5DC0-420C-807D-81BADF662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8" y="7658774"/>
            <a:ext cx="838200" cy="1257300"/>
          </a:xfrm>
          <a:prstGeom prst="rect">
            <a:avLst/>
          </a:prstGeom>
        </p:spPr>
      </p:pic>
      <p:pic>
        <p:nvPicPr>
          <p:cNvPr id="42" name="Bildobjekt 41" descr="En bild som visar person, skjorta, man, spelare&#10;&#10;Beskrivning genererad med mycket hög exakthet">
            <a:extLst>
              <a:ext uri="{FF2B5EF4-FFF2-40B4-BE49-F238E27FC236}">
                <a16:creationId xmlns:a16="http://schemas.microsoft.com/office/drawing/2014/main" id="{41AC8D17-9C1A-4F54-95E7-842AE6BADB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598" y="1046479"/>
            <a:ext cx="838200" cy="1257300"/>
          </a:xfrm>
          <a:prstGeom prst="rect">
            <a:avLst/>
          </a:prstGeom>
        </p:spPr>
      </p:pic>
      <p:pic>
        <p:nvPicPr>
          <p:cNvPr id="44" name="Bildobjekt 43" descr="En bild som visar person, orange&#10;&#10;Beskrivning genererad med mycket hög exakthet">
            <a:extLst>
              <a:ext uri="{FF2B5EF4-FFF2-40B4-BE49-F238E27FC236}">
                <a16:creationId xmlns:a16="http://schemas.microsoft.com/office/drawing/2014/main" id="{0BBDA241-8B8A-4CBD-B718-E817DCF9A3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598" y="2351583"/>
            <a:ext cx="838200" cy="1257300"/>
          </a:xfrm>
          <a:prstGeom prst="rect">
            <a:avLst/>
          </a:prstGeom>
        </p:spPr>
      </p:pic>
      <p:pic>
        <p:nvPicPr>
          <p:cNvPr id="46" name="Bildobjekt 45" descr="En bild som visar person, skjorta, spelare, håller&#10;&#10;Beskrivning genererad med mycket hög exakthet">
            <a:extLst>
              <a:ext uri="{FF2B5EF4-FFF2-40B4-BE49-F238E27FC236}">
                <a16:creationId xmlns:a16="http://schemas.microsoft.com/office/drawing/2014/main" id="{3392EA7C-30D7-49DF-8744-C819A86CE2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35" y="3689548"/>
            <a:ext cx="838200" cy="1257300"/>
          </a:xfrm>
          <a:prstGeom prst="rect">
            <a:avLst/>
          </a:prstGeom>
        </p:spPr>
      </p:pic>
      <p:pic>
        <p:nvPicPr>
          <p:cNvPr id="48" name="Bildobjekt 47">
            <a:extLst>
              <a:ext uri="{FF2B5EF4-FFF2-40B4-BE49-F238E27FC236}">
                <a16:creationId xmlns:a16="http://schemas.microsoft.com/office/drawing/2014/main" id="{122F91F1-E76F-46C0-83D5-6C9E9865A8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387" y="5043726"/>
            <a:ext cx="838200" cy="1215390"/>
          </a:xfrm>
          <a:prstGeom prst="rect">
            <a:avLst/>
          </a:prstGeom>
        </p:spPr>
      </p:pic>
      <p:pic>
        <p:nvPicPr>
          <p:cNvPr id="50" name="Bildobjekt 49" descr="En bild som visar person, håller, skjorta&#10;&#10;Beskrivning genererad med mycket hög exakthet">
            <a:extLst>
              <a:ext uri="{FF2B5EF4-FFF2-40B4-BE49-F238E27FC236}">
                <a16:creationId xmlns:a16="http://schemas.microsoft.com/office/drawing/2014/main" id="{663EB769-8653-4E09-B471-F1757E6155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35" y="6281314"/>
            <a:ext cx="838200" cy="1257300"/>
          </a:xfrm>
          <a:prstGeom prst="rect">
            <a:avLst/>
          </a:prstGeom>
        </p:spPr>
      </p:pic>
      <p:pic>
        <p:nvPicPr>
          <p:cNvPr id="52" name="Bildobjekt 51" descr="En bild som visar person, spelare&#10;&#10;Beskrivning genererad med hög exakthet">
            <a:extLst>
              <a:ext uri="{FF2B5EF4-FFF2-40B4-BE49-F238E27FC236}">
                <a16:creationId xmlns:a16="http://schemas.microsoft.com/office/drawing/2014/main" id="{B0C68FBE-3B41-4B35-B0F0-5FB9821BA63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35" y="7658774"/>
            <a:ext cx="8382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25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A2FFA61F-51AF-4AAD-B943-F4FA777B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69062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SPELARTRUPPEN 2017/2018</a:t>
            </a:r>
            <a:endParaRPr lang="sv-SE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C611C77-D61B-4358-B9DF-2DF59C1E215E}"/>
              </a:ext>
            </a:extLst>
          </p:cNvPr>
          <p:cNvSpPr txBox="1"/>
          <p:nvPr/>
        </p:nvSpPr>
        <p:spPr>
          <a:xfrm>
            <a:off x="1195990" y="988497"/>
            <a:ext cx="11544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Mimmi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Eriksson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66271AE-8F16-48FE-8E41-52F8A892DD26}"/>
              </a:ext>
            </a:extLst>
          </p:cNvPr>
          <p:cNvSpPr txBox="1"/>
          <p:nvPr/>
        </p:nvSpPr>
        <p:spPr>
          <a:xfrm>
            <a:off x="4507080" y="988497"/>
            <a:ext cx="11657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20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Emelie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Högberg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7F618AB6-A4EC-485C-BE27-49679FF073A5}"/>
              </a:ext>
            </a:extLst>
          </p:cNvPr>
          <p:cNvSpPr txBox="1"/>
          <p:nvPr/>
        </p:nvSpPr>
        <p:spPr>
          <a:xfrm>
            <a:off x="1195990" y="2298690"/>
            <a:ext cx="12747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Sandra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Ahtiainen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6B8D1FFA-0FD0-43AC-BEB4-ADEB363299E0}"/>
              </a:ext>
            </a:extLst>
          </p:cNvPr>
          <p:cNvSpPr txBox="1"/>
          <p:nvPr/>
        </p:nvSpPr>
        <p:spPr>
          <a:xfrm>
            <a:off x="4507080" y="2298690"/>
            <a:ext cx="21907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22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Alexandra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Rodriquez</a:t>
            </a: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Lundin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0FF483D6-7612-460F-8DC4-EC19B39DC01F}"/>
              </a:ext>
            </a:extLst>
          </p:cNvPr>
          <p:cNvSpPr txBox="1"/>
          <p:nvPr/>
        </p:nvSpPr>
        <p:spPr>
          <a:xfrm>
            <a:off x="1195990" y="3608883"/>
            <a:ext cx="1173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Veronica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Nyström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E8E8229A-2CD1-4DA9-91EA-BC9C2E758FA8}"/>
              </a:ext>
            </a:extLst>
          </p:cNvPr>
          <p:cNvSpPr txBox="1"/>
          <p:nvPr/>
        </p:nvSpPr>
        <p:spPr>
          <a:xfrm>
            <a:off x="4507080" y="3608883"/>
            <a:ext cx="14654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45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Tuva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Henriksson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F924EC8B-B8D7-4F58-97D4-FC36BEC36661}"/>
              </a:ext>
            </a:extLst>
          </p:cNvPr>
          <p:cNvSpPr txBox="1"/>
          <p:nvPr/>
        </p:nvSpPr>
        <p:spPr>
          <a:xfrm>
            <a:off x="1195990" y="4919076"/>
            <a:ext cx="13837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Isabella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Johansson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4C95E621-ED27-43EA-8A74-84DC1E0D7F33}"/>
              </a:ext>
            </a:extLst>
          </p:cNvPr>
          <p:cNvSpPr txBox="1"/>
          <p:nvPr/>
        </p:nvSpPr>
        <p:spPr>
          <a:xfrm>
            <a:off x="4507080" y="4919076"/>
            <a:ext cx="11161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55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Frida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Nyqvist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3FE49D4D-BDCB-4FDC-B57E-DA349FE76DBD}"/>
              </a:ext>
            </a:extLst>
          </p:cNvPr>
          <p:cNvSpPr txBox="1"/>
          <p:nvPr/>
        </p:nvSpPr>
        <p:spPr>
          <a:xfrm>
            <a:off x="1195990" y="6229269"/>
            <a:ext cx="11161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Daniela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Vänskä</a:t>
            </a:r>
            <a:endParaRPr lang="sv-SE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FD87F6A8-E42A-45E5-8AD3-DE7C59BF3DA1}"/>
              </a:ext>
            </a:extLst>
          </p:cNvPr>
          <p:cNvSpPr txBox="1"/>
          <p:nvPr/>
        </p:nvSpPr>
        <p:spPr>
          <a:xfrm>
            <a:off x="4507080" y="6229269"/>
            <a:ext cx="13837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77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Emily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Johansson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8E84B5C4-1473-44F2-BAA7-B42A51804EBC}"/>
              </a:ext>
            </a:extLst>
          </p:cNvPr>
          <p:cNvSpPr txBox="1"/>
          <p:nvPr/>
        </p:nvSpPr>
        <p:spPr>
          <a:xfrm>
            <a:off x="1195990" y="7539462"/>
            <a:ext cx="11536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Rebecka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Nyma</a:t>
            </a:r>
            <a:endParaRPr lang="sv-SE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Målvakt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D20977BA-0884-49D7-9C26-269E2C86B34B}"/>
              </a:ext>
            </a:extLst>
          </p:cNvPr>
          <p:cNvSpPr txBox="1"/>
          <p:nvPr/>
        </p:nvSpPr>
        <p:spPr>
          <a:xfrm>
            <a:off x="4507080" y="7539462"/>
            <a:ext cx="19929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Cassandra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Håkansson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Forward/Center</a:t>
            </a:r>
          </a:p>
        </p:txBody>
      </p:sp>
      <p:pic>
        <p:nvPicPr>
          <p:cNvPr id="29" name="Bildobjekt 6" descr="FBI Tullinge logga orange.eps">
            <a:extLst>
              <a:ext uri="{FF2B5EF4-FFF2-40B4-BE49-F238E27FC236}">
                <a16:creationId xmlns:a16="http://schemas.microsoft.com/office/drawing/2014/main" id="{BAFA70E2-6182-4AFA-A3DF-5047D7A8D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304956" y="8492241"/>
            <a:ext cx="1087270" cy="135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objekt 8" descr="En bild som visar person, man, spelare, utomhus&#10;&#10;Beskrivning genererad med mycket hög exakthet">
            <a:extLst>
              <a:ext uri="{FF2B5EF4-FFF2-40B4-BE49-F238E27FC236}">
                <a16:creationId xmlns:a16="http://schemas.microsoft.com/office/drawing/2014/main" id="{C2789EDA-1752-43EB-9438-8E55A2E2A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" y="1041390"/>
            <a:ext cx="838200" cy="1257300"/>
          </a:xfrm>
          <a:prstGeom prst="rect">
            <a:avLst/>
          </a:prstGeom>
        </p:spPr>
      </p:pic>
      <p:pic>
        <p:nvPicPr>
          <p:cNvPr id="25" name="Bildobjekt 24" descr="En bild som visar person, spelare, skjorta, håller&#10;&#10;Beskrivning genererad med hög exakthet">
            <a:extLst>
              <a:ext uri="{FF2B5EF4-FFF2-40B4-BE49-F238E27FC236}">
                <a16:creationId xmlns:a16="http://schemas.microsoft.com/office/drawing/2014/main" id="{916B9367-24E6-4F70-8238-44CC8A378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" y="2351588"/>
            <a:ext cx="838200" cy="1257300"/>
          </a:xfrm>
          <a:prstGeom prst="rect">
            <a:avLst/>
          </a:prstGeom>
        </p:spPr>
      </p:pic>
      <p:pic>
        <p:nvPicPr>
          <p:cNvPr id="30" name="Bildobjekt 29" descr="En bild som visar person, orange, skjorta, utomhus&#10;&#10;Beskrivning genererad med mycket hög exakthet">
            <a:extLst>
              <a:ext uri="{FF2B5EF4-FFF2-40B4-BE49-F238E27FC236}">
                <a16:creationId xmlns:a16="http://schemas.microsoft.com/office/drawing/2014/main" id="{7B2D80F7-C870-450F-82F3-E2916FF7AF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" y="3661776"/>
            <a:ext cx="838200" cy="1257300"/>
          </a:xfrm>
          <a:prstGeom prst="rect">
            <a:avLst/>
          </a:prstGeom>
        </p:spPr>
      </p:pic>
      <p:pic>
        <p:nvPicPr>
          <p:cNvPr id="34" name="Bildobjekt 33" descr="En bild som visar person, man, spelare, utomhus&#10;&#10;Beskrivning genererad med mycket hög exakthet">
            <a:extLst>
              <a:ext uri="{FF2B5EF4-FFF2-40B4-BE49-F238E27FC236}">
                <a16:creationId xmlns:a16="http://schemas.microsoft.com/office/drawing/2014/main" id="{D60C84B6-E580-4B20-A8DF-CFADA6146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" y="4986925"/>
            <a:ext cx="838200" cy="1257300"/>
          </a:xfrm>
          <a:prstGeom prst="rect">
            <a:avLst/>
          </a:prstGeom>
        </p:spPr>
      </p:pic>
      <p:pic>
        <p:nvPicPr>
          <p:cNvPr id="37" name="Bildobjekt 36" descr="En bild som visar person, kläder, skjorta, utomhus&#10;&#10;Beskrivning genererad med mycket hög exakthet">
            <a:extLst>
              <a:ext uri="{FF2B5EF4-FFF2-40B4-BE49-F238E27FC236}">
                <a16:creationId xmlns:a16="http://schemas.microsoft.com/office/drawing/2014/main" id="{AE0BC8C5-D340-4746-9194-4DBCB6F3C8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1" y="6292375"/>
            <a:ext cx="838200" cy="1257300"/>
          </a:xfrm>
          <a:prstGeom prst="rect">
            <a:avLst/>
          </a:prstGeom>
        </p:spPr>
      </p:pic>
      <p:pic>
        <p:nvPicPr>
          <p:cNvPr id="39" name="Bildobjekt 38" descr="En bild som visar person, man, spelare, skjorta&#10;&#10;Beskrivning genererad med mycket hög exakthet">
            <a:extLst>
              <a:ext uri="{FF2B5EF4-FFF2-40B4-BE49-F238E27FC236}">
                <a16:creationId xmlns:a16="http://schemas.microsoft.com/office/drawing/2014/main" id="{CC8E413A-9CBD-46B5-8B4B-236AE49DF7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251" y="1041390"/>
            <a:ext cx="838200" cy="1257300"/>
          </a:xfrm>
          <a:prstGeom prst="rect">
            <a:avLst/>
          </a:prstGeom>
        </p:spPr>
      </p:pic>
      <p:pic>
        <p:nvPicPr>
          <p:cNvPr id="41" name="Bildobjekt 40" descr="En bild som visar person, vägg, håller, inomhus&#10;&#10;Beskrivning genererad med mycket hög exakthet">
            <a:extLst>
              <a:ext uri="{FF2B5EF4-FFF2-40B4-BE49-F238E27FC236}">
                <a16:creationId xmlns:a16="http://schemas.microsoft.com/office/drawing/2014/main" id="{3839B36D-3896-4AD2-BB72-955DAAD5BF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808" y="2356672"/>
            <a:ext cx="838200" cy="1257300"/>
          </a:xfrm>
          <a:prstGeom prst="rect">
            <a:avLst/>
          </a:prstGeom>
        </p:spPr>
      </p:pic>
      <p:pic>
        <p:nvPicPr>
          <p:cNvPr id="43" name="Bildobjekt 42">
            <a:extLst>
              <a:ext uri="{FF2B5EF4-FFF2-40B4-BE49-F238E27FC236}">
                <a16:creationId xmlns:a16="http://schemas.microsoft.com/office/drawing/2014/main" id="{180C87CF-BB68-4CF6-81A1-F77955F49D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808" y="3661776"/>
            <a:ext cx="838200" cy="1257300"/>
          </a:xfrm>
          <a:prstGeom prst="rect">
            <a:avLst/>
          </a:prstGeom>
        </p:spPr>
      </p:pic>
      <p:pic>
        <p:nvPicPr>
          <p:cNvPr id="45" name="Bildobjekt 44" descr="En bild som visar person, spelare, håller, skjorta&#10;&#10;Beskrivning genererad med hög exakthet">
            <a:extLst>
              <a:ext uri="{FF2B5EF4-FFF2-40B4-BE49-F238E27FC236}">
                <a16:creationId xmlns:a16="http://schemas.microsoft.com/office/drawing/2014/main" id="{78761404-5B22-42EE-A08F-71D3293642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22" y="4986925"/>
            <a:ext cx="838200" cy="1257300"/>
          </a:xfrm>
          <a:prstGeom prst="rect">
            <a:avLst/>
          </a:prstGeom>
        </p:spPr>
      </p:pic>
      <p:pic>
        <p:nvPicPr>
          <p:cNvPr id="47" name="Bildobjekt 46" descr="En bild som visar person, spelare, man, håller&#10;&#10;Beskrivning genererad med mycket hög exakthet">
            <a:extLst>
              <a:ext uri="{FF2B5EF4-FFF2-40B4-BE49-F238E27FC236}">
                <a16:creationId xmlns:a16="http://schemas.microsoft.com/office/drawing/2014/main" id="{352D3030-7DC2-4085-949F-B6ECFFA474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808" y="6292375"/>
            <a:ext cx="838200" cy="1257300"/>
          </a:xfrm>
          <a:prstGeom prst="rect">
            <a:avLst/>
          </a:prstGeom>
        </p:spPr>
      </p:pic>
      <p:pic>
        <p:nvPicPr>
          <p:cNvPr id="49" name="Bildobjekt 48" descr="En bild som visar person, kläder, skjorta, håller&#10;&#10;Beskrivning genererad med mycket hög exakthet">
            <a:extLst>
              <a:ext uri="{FF2B5EF4-FFF2-40B4-BE49-F238E27FC236}">
                <a16:creationId xmlns:a16="http://schemas.microsoft.com/office/drawing/2014/main" id="{AC3151D1-75BB-4E33-8822-A57A5090C1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993" y="7665674"/>
            <a:ext cx="838200" cy="1257300"/>
          </a:xfrm>
          <a:prstGeom prst="rect">
            <a:avLst/>
          </a:prstGeom>
        </p:spPr>
      </p:pic>
      <p:pic>
        <p:nvPicPr>
          <p:cNvPr id="51" name="Bildobjekt 50" descr="En bild som visar person, spelare, håller, kläder&#10;&#10;Beskrivning genererad med mycket hög exakthet">
            <a:extLst>
              <a:ext uri="{FF2B5EF4-FFF2-40B4-BE49-F238E27FC236}">
                <a16:creationId xmlns:a16="http://schemas.microsoft.com/office/drawing/2014/main" id="{06CDCECE-B6BF-4EEB-9738-AF84BFED77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5" y="7601316"/>
            <a:ext cx="838200" cy="119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98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A2FFA61F-51AF-4AAD-B943-F4FA777B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69062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SPELARTRUPPEN 2017/2018</a:t>
            </a:r>
            <a:endParaRPr lang="sv-SE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C611C77-D61B-4358-B9DF-2DF59C1E215E}"/>
              </a:ext>
            </a:extLst>
          </p:cNvPr>
          <p:cNvSpPr txBox="1"/>
          <p:nvPr/>
        </p:nvSpPr>
        <p:spPr>
          <a:xfrm>
            <a:off x="1195990" y="988497"/>
            <a:ext cx="15215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67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Cecilia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Fredriksson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Målvakt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66271AE-8F16-48FE-8E41-52F8A892DD26}"/>
              </a:ext>
            </a:extLst>
          </p:cNvPr>
          <p:cNvSpPr txBox="1"/>
          <p:nvPr/>
        </p:nvSpPr>
        <p:spPr>
          <a:xfrm>
            <a:off x="4507080" y="988497"/>
            <a:ext cx="11657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 </a:t>
            </a: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Johanna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Larsson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Back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9" name="Bildobjekt 6" descr="FBI Tullinge logga orange.eps">
            <a:extLst>
              <a:ext uri="{FF2B5EF4-FFF2-40B4-BE49-F238E27FC236}">
                <a16:creationId xmlns:a16="http://schemas.microsoft.com/office/drawing/2014/main" id="{BAFA70E2-6182-4AFA-A3DF-5047D7A8D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304956" y="8492241"/>
            <a:ext cx="1087270" cy="135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fbitullinge.nu/images/155/11288/_user61698_1.jpg">
            <a:extLst>
              <a:ext uri="{FF2B5EF4-FFF2-40B4-BE49-F238E27FC236}">
                <a16:creationId xmlns:a16="http://schemas.microsoft.com/office/drawing/2014/main" id="{B7FED16B-DBB7-4FEA-AD27-E68A6397D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82" y="1007345"/>
            <a:ext cx="788099" cy="118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fbitullinge.nu/images/155/11288/526829_1280.JPG?v=2018-01-30%2021:56:40">
            <a:extLst>
              <a:ext uri="{FF2B5EF4-FFF2-40B4-BE49-F238E27FC236}">
                <a16:creationId xmlns:a16="http://schemas.microsoft.com/office/drawing/2014/main" id="{5791FB56-3CB1-40AF-8875-2EEC6E527CE5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3" t="9771" b="55390"/>
          <a:stretch/>
        </p:blipFill>
        <p:spPr bwMode="auto">
          <a:xfrm>
            <a:off x="3562016" y="994001"/>
            <a:ext cx="887096" cy="118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ubrik 1">
            <a:extLst>
              <a:ext uri="{FF2B5EF4-FFF2-40B4-BE49-F238E27FC236}">
                <a16:creationId xmlns:a16="http://schemas.microsoft.com/office/drawing/2014/main" id="{B5DF12DB-D73C-41EA-8940-659FA79A4637}"/>
              </a:ext>
            </a:extLst>
          </p:cNvPr>
          <p:cNvSpPr txBox="1">
            <a:spLocks/>
          </p:cNvSpPr>
          <p:nvPr/>
        </p:nvSpPr>
        <p:spPr>
          <a:xfrm>
            <a:off x="339282" y="2834422"/>
            <a:ext cx="5915025" cy="645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000" b="1" dirty="0">
                <a:latin typeface="Verdana" pitchFamily="34" charset="0"/>
              </a:rPr>
              <a:t>LEDARSTAB 2017/2018</a:t>
            </a:r>
            <a:endParaRPr lang="sv-SE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6BBA7C14-9013-4DD3-AEC4-91680376C928}"/>
              </a:ext>
            </a:extLst>
          </p:cNvPr>
          <p:cNvSpPr txBox="1"/>
          <p:nvPr/>
        </p:nvSpPr>
        <p:spPr>
          <a:xfrm>
            <a:off x="1189954" y="3830188"/>
            <a:ext cx="23535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HUVUDTRÄNARE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Magnus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Eriksson</a:t>
            </a:r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CCDD3AE0-3B3C-402B-ADD9-E06C4164F4E8}"/>
              </a:ext>
            </a:extLst>
          </p:cNvPr>
          <p:cNvSpPr txBox="1"/>
          <p:nvPr/>
        </p:nvSpPr>
        <p:spPr>
          <a:xfrm>
            <a:off x="4501044" y="3830188"/>
            <a:ext cx="20842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ASS. TRÄNARE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Peter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Boman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textruta 52">
            <a:extLst>
              <a:ext uri="{FF2B5EF4-FFF2-40B4-BE49-F238E27FC236}">
                <a16:creationId xmlns:a16="http://schemas.microsoft.com/office/drawing/2014/main" id="{A1E29C69-5A94-4EA5-A741-0F81A43F9763}"/>
              </a:ext>
            </a:extLst>
          </p:cNvPr>
          <p:cNvSpPr txBox="1"/>
          <p:nvPr/>
        </p:nvSpPr>
        <p:spPr>
          <a:xfrm>
            <a:off x="1189954" y="5140381"/>
            <a:ext cx="18918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MATRIALARE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Mikael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Forsman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5651E802-FB11-4C95-A0C2-FCB49E8BCC66}"/>
              </a:ext>
            </a:extLst>
          </p:cNvPr>
          <p:cNvSpPr txBox="1"/>
          <p:nvPr/>
        </p:nvSpPr>
        <p:spPr>
          <a:xfrm>
            <a:off x="4501044" y="5140381"/>
            <a:ext cx="19479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SPORTGRUPP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Kingelin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5" name="Bildobjekt 54">
            <a:extLst>
              <a:ext uri="{FF2B5EF4-FFF2-40B4-BE49-F238E27FC236}">
                <a16:creationId xmlns:a16="http://schemas.microsoft.com/office/drawing/2014/main" id="{7A6996A8-2B65-42BB-B33C-7115B6FF9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13" y="3902496"/>
            <a:ext cx="844391" cy="1267301"/>
          </a:xfrm>
          <a:prstGeom prst="rect">
            <a:avLst/>
          </a:prstGeom>
        </p:spPr>
      </p:pic>
      <p:pic>
        <p:nvPicPr>
          <p:cNvPr id="56" name="Bildobjekt 55" descr="En bild som visar person, man, håller, kläder&#10;&#10;Beskrivning genererad med mycket hög exakthet">
            <a:extLst>
              <a:ext uri="{FF2B5EF4-FFF2-40B4-BE49-F238E27FC236}">
                <a16:creationId xmlns:a16="http://schemas.microsoft.com/office/drawing/2014/main" id="{0753D1A3-C0D7-4EC3-B75A-0CEB4533D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16" y="3879539"/>
            <a:ext cx="838200" cy="1257300"/>
          </a:xfrm>
          <a:prstGeom prst="rect">
            <a:avLst/>
          </a:prstGeom>
        </p:spPr>
      </p:pic>
      <p:pic>
        <p:nvPicPr>
          <p:cNvPr id="57" name="Bildobjekt 56" descr="En bild som visar person, man, håller, utomhus&#10;&#10;Beskrivning genererad med mycket hög exakthet">
            <a:extLst>
              <a:ext uri="{FF2B5EF4-FFF2-40B4-BE49-F238E27FC236}">
                <a16:creationId xmlns:a16="http://schemas.microsoft.com/office/drawing/2014/main" id="{FA5D0F36-5B33-411A-97F4-ACA944EA9B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13" y="5202332"/>
            <a:ext cx="838200" cy="1257300"/>
          </a:xfrm>
          <a:prstGeom prst="rect">
            <a:avLst/>
          </a:prstGeom>
        </p:spPr>
      </p:pic>
      <p:pic>
        <p:nvPicPr>
          <p:cNvPr id="58" name="Bildobjekt 57" descr="En bild som visar man, person&#10;&#10;Beskrivning genererad med mycket hög exakthet">
            <a:extLst>
              <a:ext uri="{FF2B5EF4-FFF2-40B4-BE49-F238E27FC236}">
                <a16:creationId xmlns:a16="http://schemas.microsoft.com/office/drawing/2014/main" id="{9D51D9CF-9292-48FA-AE7D-FFA9E61DB7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135" y="5244242"/>
            <a:ext cx="838200" cy="1215390"/>
          </a:xfrm>
          <a:prstGeom prst="rect">
            <a:avLst/>
          </a:prstGeom>
        </p:spPr>
      </p:pic>
      <p:pic>
        <p:nvPicPr>
          <p:cNvPr id="59" name="Bildobjekt 58" descr="En bild som visar person, man, kläder, håller&#10;&#10;Beskrivning genererad med mycket hög exakthet">
            <a:extLst>
              <a:ext uri="{FF2B5EF4-FFF2-40B4-BE49-F238E27FC236}">
                <a16:creationId xmlns:a16="http://schemas.microsoft.com/office/drawing/2014/main" id="{C6D03388-6811-487F-A752-69B0248FA4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13" y="6668200"/>
            <a:ext cx="838200" cy="1257300"/>
          </a:xfrm>
          <a:prstGeom prst="rect">
            <a:avLst/>
          </a:prstGeom>
        </p:spPr>
      </p:pic>
      <p:sp>
        <p:nvSpPr>
          <p:cNvPr id="60" name="Rektangel 59">
            <a:extLst>
              <a:ext uri="{FF2B5EF4-FFF2-40B4-BE49-F238E27FC236}">
                <a16:creationId xmlns:a16="http://schemas.microsoft.com/office/drawing/2014/main" id="{01E22ACA-2846-469C-AAB1-4FA5842B6F77}"/>
              </a:ext>
            </a:extLst>
          </p:cNvPr>
          <p:cNvSpPr/>
          <p:nvPr/>
        </p:nvSpPr>
        <p:spPr>
          <a:xfrm>
            <a:off x="1224313" y="6668200"/>
            <a:ext cx="19479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SPORTGRUPP</a:t>
            </a:r>
          </a:p>
          <a:p>
            <a:pPr lvl="0"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Tomas</a:t>
            </a:r>
          </a:p>
          <a:p>
            <a:pPr lvl="0">
              <a:defRPr/>
            </a:pPr>
            <a:r>
              <a:rPr lang="sv-SE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Landin</a:t>
            </a:r>
          </a:p>
          <a:p>
            <a:pPr lvl="0">
              <a:defRPr/>
            </a:pPr>
            <a:endParaRPr lang="sv-SE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351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FBI Tullinge logga orange.eps">
            <a:extLst>
              <a:ext uri="{FF2B5EF4-FFF2-40B4-BE49-F238E27FC236}">
                <a16:creationId xmlns:a16="http://schemas.microsoft.com/office/drawing/2014/main" id="{F7A5B854-3A2E-49E5-BDC3-399854D9C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304956" y="8492241"/>
            <a:ext cx="1087270" cy="135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ubrik 4">
            <a:extLst>
              <a:ext uri="{FF2B5EF4-FFF2-40B4-BE49-F238E27FC236}">
                <a16:creationId xmlns:a16="http://schemas.microsoft.com/office/drawing/2014/main" id="{329A28EA-3E4D-4711-98C4-9D41A8D6A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4400" b="1" dirty="0"/>
              <a:t>Följande gäller i kval till </a:t>
            </a:r>
            <a:br>
              <a:rPr lang="sv-SE" sz="4400" b="1" dirty="0"/>
            </a:br>
            <a:r>
              <a:rPr lang="sv-SE" sz="4400" b="1" dirty="0"/>
              <a:t>Damer Allsvenskan:</a:t>
            </a:r>
            <a:br>
              <a:rPr lang="sv-SE" dirty="0"/>
            </a:br>
            <a:endParaRPr lang="sv-SE" dirty="0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DD2781E9-D36B-4117-BBE9-F18CF92A6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sv-SE" b="1" dirty="0"/>
            </a:br>
            <a:r>
              <a:rPr lang="sv-SE" b="1" dirty="0"/>
              <a:t>Speltid</a:t>
            </a:r>
            <a:br>
              <a:rPr lang="sv-SE" dirty="0"/>
            </a:br>
            <a:r>
              <a:rPr lang="sv-SE" dirty="0"/>
              <a:t>3x20 minuter, effektiv speltid.</a:t>
            </a:r>
            <a:br>
              <a:rPr lang="sv-SE" dirty="0"/>
            </a:br>
            <a:br>
              <a:rPr lang="sv-SE" dirty="0"/>
            </a:br>
            <a:r>
              <a:rPr lang="sv-SE" b="1" dirty="0"/>
              <a:t>Förenklade Europacupregler</a:t>
            </a:r>
          </a:p>
          <a:p>
            <a:pPr marL="0" indent="0">
              <a:buNone/>
            </a:pPr>
            <a:br>
              <a:rPr lang="sv-SE" b="1" dirty="0"/>
            </a:br>
            <a:r>
              <a:rPr lang="sv-SE" dirty="0"/>
              <a:t>Förenklade europacupsregler innebär att bortamål inte är mer värt vid sammanräkningen av de två matcherna om ett lag vinner första matchen med 3-1 och förlorar andra med 5-7 så har lagen samma poäng och målskillnad. </a:t>
            </a:r>
          </a:p>
          <a:p>
            <a:pPr marL="0" indent="0">
              <a:buNone/>
            </a:pPr>
            <a:br>
              <a:rPr lang="sv-SE" dirty="0"/>
            </a:br>
            <a:r>
              <a:rPr lang="sv-SE" dirty="0"/>
              <a:t>Sudden </a:t>
            </a:r>
            <a:r>
              <a:rPr lang="sv-SE" dirty="0" err="1"/>
              <a:t>death</a:t>
            </a:r>
            <a:r>
              <a:rPr lang="sv-SE" dirty="0"/>
              <a:t> kan endast tillgripas efter den </a:t>
            </a:r>
            <a:r>
              <a:rPr lang="sv-SE" u="sng" dirty="0"/>
              <a:t>andra matchen</a:t>
            </a:r>
            <a:r>
              <a:rPr lang="sv-SE" dirty="0"/>
              <a:t> och i det fall lagen har samma totala poäng och målskillnad vid full tid. </a:t>
            </a:r>
          </a:p>
          <a:p>
            <a:pPr marL="0" indent="0">
              <a:buNone/>
            </a:pPr>
            <a:r>
              <a:rPr lang="sv-SE" dirty="0"/>
              <a:t>Förlängning spelas då 10 minuter effektiv speltid där första målet avgör. </a:t>
            </a:r>
          </a:p>
          <a:p>
            <a:pPr marL="0" indent="0">
              <a:buNone/>
            </a:pPr>
            <a:r>
              <a:rPr lang="sv-SE" dirty="0"/>
              <a:t>Om inget mål görs i förlängningen så avgör straffar enligt regelboken 204.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74977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2058</TotalTime>
  <Words>589</Words>
  <Application>Microsoft Office PowerPoint</Application>
  <PresentationFormat>A4 (210 x 297 mm)</PresentationFormat>
  <Paragraphs>274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Office-tema</vt:lpstr>
      <vt:lpstr>PowerPoint-presentation</vt:lpstr>
      <vt:lpstr>Välkomna till Tullingehallen och den avgörande matchen i kval 1:  </vt:lpstr>
      <vt:lpstr>PowerPoint-presentation</vt:lpstr>
      <vt:lpstr>PowerPoint-presentation</vt:lpstr>
      <vt:lpstr>PowerPoint-presentation</vt:lpstr>
      <vt:lpstr>SPONSORER OCH SAMARBETSPARTNERS</vt:lpstr>
      <vt:lpstr>SPONSORER</vt:lpstr>
      <vt:lpstr>PowerPoint-presentation</vt:lpstr>
      <vt:lpstr>SPELARTRUPPEN 2017/2018</vt:lpstr>
      <vt:lpstr>SPELARTRUPPEN 2017/2018</vt:lpstr>
      <vt:lpstr>Följande gäller i kval till  Damer Allsvenskan: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Urban Sandgren</dc:creator>
  <cp:lastModifiedBy>Lars Kingelin</cp:lastModifiedBy>
  <cp:revision>54</cp:revision>
  <dcterms:created xsi:type="dcterms:W3CDTF">2017-09-26T17:29:21Z</dcterms:created>
  <dcterms:modified xsi:type="dcterms:W3CDTF">2018-03-24T14:49:45Z</dcterms:modified>
</cp:coreProperties>
</file>