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lvl2pPr>
    <a:lvl3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lvl3pPr>
    <a:lvl4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lvl4pPr>
    <a:lvl5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lvl5pPr>
    <a:lvl6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lvl6pPr>
    <a:lvl7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lvl7pPr>
    <a:lvl8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lvl8pPr>
    <a:lvl9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DCC"/>
          </a:solidFill>
        </a:fill>
      </a:tcStyle>
    </a:wholeTbl>
    <a:band2H>
      <a:tcTxStyle b="def" i="def"/>
      <a:tcStyle>
        <a:tcBdr/>
        <a:fill>
          <a:solidFill>
            <a:srgbClr val="EFF6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DEEDCC"/>
          </a:solidFill>
        </a:fill>
      </a:tcStyle>
    </a:wholeTbl>
    <a:band2H>
      <a:tcTxStyle b="def" i="def"/>
      <a:tcStyle>
        <a:tcBdr/>
        <a:fill>
          <a:solidFill>
            <a:srgbClr val="EFF6E7"/>
          </a:solidFill>
        </a:fill>
      </a:tcStyle>
    </a:band2H>
    <a:firstCol>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1"/>
          </a:solidFill>
        </a:fill>
      </a:tcStyle>
    </a:firstCol>
    <a:la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1"/>
          </a:solidFill>
        </a:fill>
      </a:tcStyle>
    </a:lastRow>
    <a:fir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2D1CD"/>
          </a:solidFill>
        </a:fill>
      </a:tcStyle>
    </a:wholeTbl>
    <a:band2H>
      <a:tcTxStyle b="def" i="def"/>
      <a:tcStyle>
        <a:tcBdr/>
        <a:fill>
          <a:solidFill>
            <a:srgbClr val="F8E9E8"/>
          </a:solidFill>
        </a:fill>
      </a:tcStyle>
    </a:band2H>
    <a:firstCol>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3"/>
          </a:solidFill>
        </a:fill>
      </a:tcStyle>
    </a:firstCol>
    <a:la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3"/>
          </a:solidFill>
        </a:fill>
      </a:tcStyle>
    </a:lastRow>
    <a:fir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CDE8E1"/>
          </a:solidFill>
        </a:fill>
      </a:tcStyle>
    </a:wholeTbl>
    <a:band2H>
      <a:tcTxStyle b="def" i="def"/>
      <a:tcStyle>
        <a:tcBdr/>
        <a:fill>
          <a:solidFill>
            <a:srgbClr val="E8F4F1"/>
          </a:solidFill>
        </a:fill>
      </a:tcStyle>
    </a:band2H>
    <a:firstCol>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6"/>
          </a:solidFill>
        </a:fill>
      </a:tcStyle>
    </a:firstCol>
    <a:la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6"/>
          </a:solidFill>
        </a:fill>
      </a:tcStyle>
    </a:lastRow>
    <a:fir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212121"/>
          </a:solidFill>
        </a:fill>
      </a:tcStyle>
    </a:band2H>
    <a:firstCol>
      <a:tcTxStyle b="on" i="off">
        <a:fontRef idx="major">
          <a:srgbClr val="212121"/>
        </a:fontRef>
        <a:srgbClr val="21212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212121"/>
          </a:solidFill>
        </a:fill>
      </a:tcStyle>
    </a:lastRow>
    <a:firstRow>
      <a:tcTxStyle b="on" i="off">
        <a:fontRef idx="major">
          <a:srgbClr val="212121"/>
        </a:fontRef>
        <a:srgbClr val="212121"/>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000000"/>
          </a:solidFill>
        </a:fill>
      </a:tcStyle>
    </a:firstCol>
    <a:la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000000"/>
          </a:solidFill>
        </a:fill>
      </a:tcStyle>
    </a:lastRow>
    <a:fir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p:nvPr>
            <p:ph type="sldImg"/>
          </p:nvPr>
        </p:nvSpPr>
        <p:spPr>
          <a:xfrm>
            <a:off x="1143000" y="685800"/>
            <a:ext cx="4572000" cy="3429000"/>
          </a:xfrm>
          <a:prstGeom prst="rect">
            <a:avLst/>
          </a:prstGeom>
        </p:spPr>
        <p:txBody>
          <a:bodyPr/>
          <a:lstStyle/>
          <a:p>
            <a:pPr/>
          </a:p>
        </p:txBody>
      </p:sp>
      <p:sp>
        <p:nvSpPr>
          <p:cNvPr id="157" name="Shape 157"/>
          <p:cNvSpPr/>
          <p:nvPr>
            <p:ph type="body" sz="quarter" idx="1"/>
          </p:nvPr>
        </p:nvSpPr>
        <p:spPr>
          <a:xfrm>
            <a:off x="914400" y="4343400"/>
            <a:ext cx="5029200" cy="4114800"/>
          </a:xfrm>
          <a:prstGeom prst="rect">
            <a:avLst/>
          </a:prstGeom>
        </p:spPr>
        <p:txBody>
          <a:bodyPr/>
          <a:lstStyle/>
          <a:p>
            <a:pPr/>
          </a:p>
        </p:txBody>
      </p:sp>
    </p:spTree>
  </p:cSld>
  <p:clrMap bg1="dk1" tx1="lt1" bg2="dk2" tx2="lt2" accent1="accent1" accent2="accent2" accent3="accent3" accent4="accent4" accent5="accent5" accent6="accent6" hlink="hlink" folHlink="folHlink"/>
  <p:notesStyle>
    <a:lvl1pPr defTabSz="457200" latinLnBrk="0">
      <a:defRPr sz="1200">
        <a:solidFill>
          <a:srgbClr val="FFFFFF"/>
        </a:solidFill>
        <a:latin typeface="+mj-lt"/>
        <a:ea typeface="+mj-ea"/>
        <a:cs typeface="+mj-cs"/>
        <a:sym typeface="Century Gothic"/>
      </a:defRPr>
    </a:lvl1pPr>
    <a:lvl2pPr indent="228600" defTabSz="457200" latinLnBrk="0">
      <a:defRPr sz="1200">
        <a:solidFill>
          <a:srgbClr val="FFFFFF"/>
        </a:solidFill>
        <a:latin typeface="+mj-lt"/>
        <a:ea typeface="+mj-ea"/>
        <a:cs typeface="+mj-cs"/>
        <a:sym typeface="Century Gothic"/>
      </a:defRPr>
    </a:lvl2pPr>
    <a:lvl3pPr indent="457200" defTabSz="457200" latinLnBrk="0">
      <a:defRPr sz="1200">
        <a:solidFill>
          <a:srgbClr val="FFFFFF"/>
        </a:solidFill>
        <a:latin typeface="+mj-lt"/>
        <a:ea typeface="+mj-ea"/>
        <a:cs typeface="+mj-cs"/>
        <a:sym typeface="Century Gothic"/>
      </a:defRPr>
    </a:lvl3pPr>
    <a:lvl4pPr indent="685800" defTabSz="457200" latinLnBrk="0">
      <a:defRPr sz="1200">
        <a:solidFill>
          <a:srgbClr val="FFFFFF"/>
        </a:solidFill>
        <a:latin typeface="+mj-lt"/>
        <a:ea typeface="+mj-ea"/>
        <a:cs typeface="+mj-cs"/>
        <a:sym typeface="Century Gothic"/>
      </a:defRPr>
    </a:lvl4pPr>
    <a:lvl5pPr indent="914400" defTabSz="457200" latinLnBrk="0">
      <a:defRPr sz="1200">
        <a:solidFill>
          <a:srgbClr val="FFFFFF"/>
        </a:solidFill>
        <a:latin typeface="+mj-lt"/>
        <a:ea typeface="+mj-ea"/>
        <a:cs typeface="+mj-cs"/>
        <a:sym typeface="Century Gothic"/>
      </a:defRPr>
    </a:lvl5pPr>
    <a:lvl6pPr indent="1143000" defTabSz="457200" latinLnBrk="0">
      <a:defRPr sz="1200">
        <a:solidFill>
          <a:srgbClr val="FFFFFF"/>
        </a:solidFill>
        <a:latin typeface="+mj-lt"/>
        <a:ea typeface="+mj-ea"/>
        <a:cs typeface="+mj-cs"/>
        <a:sym typeface="Century Gothic"/>
      </a:defRPr>
    </a:lvl6pPr>
    <a:lvl7pPr indent="1371600" defTabSz="457200" latinLnBrk="0">
      <a:defRPr sz="1200">
        <a:solidFill>
          <a:srgbClr val="FFFFFF"/>
        </a:solidFill>
        <a:latin typeface="+mj-lt"/>
        <a:ea typeface="+mj-ea"/>
        <a:cs typeface="+mj-cs"/>
        <a:sym typeface="Century Gothic"/>
      </a:defRPr>
    </a:lvl7pPr>
    <a:lvl8pPr indent="1600200" defTabSz="457200" latinLnBrk="0">
      <a:defRPr sz="1200">
        <a:solidFill>
          <a:srgbClr val="FFFFFF"/>
        </a:solidFill>
        <a:latin typeface="+mj-lt"/>
        <a:ea typeface="+mj-ea"/>
        <a:cs typeface="+mj-cs"/>
        <a:sym typeface="Century Gothic"/>
      </a:defRPr>
    </a:lvl8pPr>
    <a:lvl9pPr indent="1828800" defTabSz="457200" latinLnBrk="0">
      <a:defRPr sz="1200">
        <a:solidFill>
          <a:srgbClr val="FFFFFF"/>
        </a:solidFill>
        <a:latin typeface="+mj-lt"/>
        <a:ea typeface="+mj-ea"/>
        <a:cs typeface="+mj-cs"/>
        <a:sym typeface="Century Gothic"/>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Rubrikbild">
    <p:spTree>
      <p:nvGrpSpPr>
        <p:cNvPr id="1" name=""/>
        <p:cNvGrpSpPr/>
        <p:nvPr/>
      </p:nvGrpSpPr>
      <p:grpSpPr>
        <a:xfrm>
          <a:off x="0" y="0"/>
          <a:ext cx="0" cy="0"/>
          <a:chOff x="0" y="0"/>
          <a:chExt cx="0" cy="0"/>
        </a:xfrm>
      </p:grpSpPr>
      <p:sp>
        <p:nvSpPr>
          <p:cNvPr id="12" name="Titeltext"/>
          <p:cNvSpPr/>
          <p:nvPr>
            <p:ph type="title"/>
          </p:nvPr>
        </p:nvSpPr>
        <p:spPr>
          <a:prstGeom prst="rect">
            <a:avLst/>
          </a:prstGeom>
        </p:spPr>
        <p:txBody>
          <a:bodyPr/>
          <a:lstStyle/>
          <a:p>
            <a:pPr/>
            <a:r>
              <a:t>Titeltext</a:t>
            </a:r>
          </a:p>
        </p:txBody>
      </p:sp>
      <p:sp>
        <p:nvSpPr>
          <p:cNvPr id="13" name="Brödtext nivå ett…"/>
          <p:cNvSpPr/>
          <p:nvPr>
            <p:ph type="body" sz="quarter" idx="1"/>
          </p:nvPr>
        </p:nvSpPr>
        <p:spPr>
          <a:prstGeom prst="rect">
            <a:avLst/>
          </a:prstGeom>
        </p:spPr>
        <p:txBody>
          <a:bodyPr/>
          <a:lstStyle/>
          <a:p>
            <a:pPr/>
            <a:r>
              <a:t>Brödtext nivå ett</a:t>
            </a:r>
          </a:p>
          <a:p>
            <a:pPr lvl="1"/>
            <a:r>
              <a:t>Brödtext nivå två</a:t>
            </a:r>
          </a:p>
          <a:p>
            <a:pPr lvl="2"/>
            <a:r>
              <a:t>Brödtext nivå tre</a:t>
            </a:r>
          </a:p>
          <a:p>
            <a:pPr lvl="3"/>
            <a:r>
              <a:t>Brödtext nivå fyra</a:t>
            </a:r>
          </a:p>
          <a:p>
            <a:pPr lvl="4"/>
            <a:r>
              <a:t>Brödtext nivå fem</a:t>
            </a:r>
          </a:p>
        </p:txBody>
      </p:sp>
      <p:sp>
        <p:nvSpPr>
          <p:cNvPr id="14"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Rubrik och innehåll">
    <p:spTree>
      <p:nvGrpSpPr>
        <p:cNvPr id="1" name=""/>
        <p:cNvGrpSpPr/>
        <p:nvPr/>
      </p:nvGrpSpPr>
      <p:grpSpPr>
        <a:xfrm>
          <a:off x="0" y="0"/>
          <a:ext cx="0" cy="0"/>
          <a:chOff x="0" y="0"/>
          <a:chExt cx="0" cy="0"/>
        </a:xfrm>
      </p:grpSpPr>
      <p:sp>
        <p:nvSpPr>
          <p:cNvPr id="21" name="Freeform 6"/>
          <p:cNvSpPr/>
          <p:nvPr/>
        </p:nvSpPr>
        <p:spPr>
          <a:xfrm>
            <a:off x="0" y="-3"/>
            <a:ext cx="12192001" cy="21859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0" y="18651"/>
                </a:lnTo>
                <a:lnTo>
                  <a:pt x="3536" y="18651"/>
                </a:lnTo>
                <a:lnTo>
                  <a:pt x="4211" y="21475"/>
                </a:lnTo>
                <a:lnTo>
                  <a:pt x="4271" y="21600"/>
                </a:lnTo>
                <a:lnTo>
                  <a:pt x="4313" y="21600"/>
                </a:lnTo>
                <a:lnTo>
                  <a:pt x="4331" y="21553"/>
                </a:lnTo>
                <a:lnTo>
                  <a:pt x="4369" y="21475"/>
                </a:lnTo>
                <a:lnTo>
                  <a:pt x="5044" y="18651"/>
                </a:lnTo>
                <a:lnTo>
                  <a:pt x="21600" y="18651"/>
                </a:lnTo>
                <a:lnTo>
                  <a:pt x="21600"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22" name="Titeltext"/>
          <p:cNvSpPr/>
          <p:nvPr>
            <p:ph type="title"/>
          </p:nvPr>
        </p:nvSpPr>
        <p:spPr>
          <a:xfrm>
            <a:off x="809999" y="447188"/>
            <a:ext cx="10572000" cy="970450"/>
          </a:xfrm>
          <a:prstGeom prst="rect">
            <a:avLst/>
          </a:prstGeom>
        </p:spPr>
        <p:txBody>
          <a:bodyPr/>
          <a:lstStyle>
            <a:lvl1pPr>
              <a:defRPr sz="4000"/>
            </a:lvl1pPr>
          </a:lstStyle>
          <a:p>
            <a:pPr/>
            <a:r>
              <a:t>Titeltext</a:t>
            </a:r>
          </a:p>
        </p:txBody>
      </p:sp>
      <p:sp>
        <p:nvSpPr>
          <p:cNvPr id="23" name="Brödtext nivå ett…"/>
          <p:cNvSpPr/>
          <p:nvPr>
            <p:ph type="body" idx="1"/>
          </p:nvPr>
        </p:nvSpPr>
        <p:spPr>
          <a:xfrm>
            <a:off x="818712" y="2222287"/>
            <a:ext cx="10554576" cy="3636513"/>
          </a:xfrm>
          <a:prstGeom prst="rect">
            <a:avLst/>
          </a:prstGeom>
        </p:spPr>
        <p:txBody>
          <a:bodyPr anchor="ctr"/>
          <a:lstStyle>
            <a:lvl1pPr marL="342900" indent="-342900">
              <a:buClr>
                <a:schemeClr val="accent1"/>
              </a:buClr>
              <a:buSzPct val="100000"/>
              <a:buFont typeface="Century Gothic"/>
              <a:buChar char=""/>
            </a:lvl1pPr>
            <a:lvl2pPr marL="778668" indent="-321468">
              <a:buClr>
                <a:schemeClr val="accent1"/>
              </a:buClr>
              <a:buSzPct val="100000"/>
              <a:buFont typeface="Century Gothic"/>
              <a:buChar char=""/>
            </a:lvl2pPr>
            <a:lvl3pPr marL="1208314" indent="-293914">
              <a:buClr>
                <a:schemeClr val="accent1"/>
              </a:buClr>
              <a:buSzPct val="100000"/>
              <a:buFont typeface="Century Gothic"/>
              <a:buChar char=""/>
            </a:lvl3pPr>
            <a:lvl4pPr marL="1714500" indent="-342900">
              <a:buClr>
                <a:schemeClr val="accent1"/>
              </a:buClr>
              <a:buSzPct val="100000"/>
              <a:buFont typeface="Century Gothic"/>
              <a:buChar char=""/>
            </a:lvl4pPr>
            <a:lvl5pPr marL="2171700" indent="-342900">
              <a:buClr>
                <a:schemeClr val="accent1"/>
              </a:buClr>
              <a:buSzPct val="100000"/>
              <a:buFont typeface="Century Gothic"/>
              <a:buChar char=""/>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24"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Avsnittsrubrik">
    <p:spTree>
      <p:nvGrpSpPr>
        <p:cNvPr id="1" name=""/>
        <p:cNvGrpSpPr/>
        <p:nvPr/>
      </p:nvGrpSpPr>
      <p:grpSpPr>
        <a:xfrm>
          <a:off x="0" y="0"/>
          <a:ext cx="0" cy="0"/>
          <a:chOff x="0" y="0"/>
          <a:chExt cx="0" cy="0"/>
        </a:xfrm>
      </p:grpSpPr>
      <p:sp>
        <p:nvSpPr>
          <p:cNvPr id="31" name="Freeform 7"/>
          <p:cNvSpPr/>
          <p:nvPr/>
        </p:nvSpPr>
        <p:spPr>
          <a:xfrm>
            <a:off x="0" y="0"/>
            <a:ext cx="12192001" cy="5203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0361"/>
                </a:lnTo>
                <a:lnTo>
                  <a:pt x="18064" y="20361"/>
                </a:lnTo>
                <a:lnTo>
                  <a:pt x="17389" y="21547"/>
                </a:lnTo>
                <a:lnTo>
                  <a:pt x="17329" y="21600"/>
                </a:lnTo>
                <a:lnTo>
                  <a:pt x="17287" y="21600"/>
                </a:lnTo>
                <a:lnTo>
                  <a:pt x="17269" y="21580"/>
                </a:lnTo>
                <a:lnTo>
                  <a:pt x="17231" y="21547"/>
                </a:lnTo>
                <a:lnTo>
                  <a:pt x="16556" y="20361"/>
                </a:lnTo>
                <a:lnTo>
                  <a:pt x="0" y="20361"/>
                </a:lnTo>
                <a:lnTo>
                  <a:pt x="0"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32" name="Titeltext"/>
          <p:cNvSpPr/>
          <p:nvPr>
            <p:ph type="title"/>
          </p:nvPr>
        </p:nvSpPr>
        <p:spPr>
          <a:xfrm>
            <a:off x="809999" y="2951396"/>
            <a:ext cx="10561420" cy="1468800"/>
          </a:xfrm>
          <a:prstGeom prst="rect">
            <a:avLst/>
          </a:prstGeom>
        </p:spPr>
        <p:txBody>
          <a:bodyPr/>
          <a:lstStyle>
            <a:lvl1pPr algn="r">
              <a:defRPr sz="4800"/>
            </a:lvl1pPr>
          </a:lstStyle>
          <a:p>
            <a:pPr/>
            <a:r>
              <a:t>Titeltext</a:t>
            </a:r>
          </a:p>
        </p:txBody>
      </p:sp>
      <p:sp>
        <p:nvSpPr>
          <p:cNvPr id="33" name="Brödtext nivå ett…"/>
          <p:cNvSpPr/>
          <p:nvPr>
            <p:ph type="body" sz="quarter" idx="1"/>
          </p:nvPr>
        </p:nvSpPr>
        <p:spPr>
          <a:xfrm>
            <a:off x="809999" y="5281200"/>
            <a:ext cx="10561420" cy="433958"/>
          </a:xfrm>
          <a:prstGeom prst="rect">
            <a:avLst/>
          </a:prstGeom>
        </p:spPr>
        <p:txBody>
          <a:bodyPr/>
          <a:lstStyle>
            <a:lvl1pPr algn="r"/>
            <a:lvl2pPr algn="r"/>
            <a:lvl3pPr algn="r"/>
            <a:lvl4pPr algn="r"/>
            <a:lvl5pPr algn="r"/>
          </a:lstStyle>
          <a:p>
            <a:pPr/>
            <a:r>
              <a:t>Brödtext nivå ett</a:t>
            </a:r>
          </a:p>
          <a:p>
            <a:pPr lvl="1"/>
            <a:r>
              <a:t>Brödtext nivå två</a:t>
            </a:r>
          </a:p>
          <a:p>
            <a:pPr lvl="2"/>
            <a:r>
              <a:t>Brödtext nivå tre</a:t>
            </a:r>
          </a:p>
          <a:p>
            <a:pPr lvl="3"/>
            <a:r>
              <a:t>Brödtext nivå fyra</a:t>
            </a:r>
          </a:p>
          <a:p>
            <a:pPr lvl="4"/>
            <a:r>
              <a:t>Brödtext nivå fem</a:t>
            </a:r>
          </a:p>
        </p:txBody>
      </p:sp>
      <p:sp>
        <p:nvSpPr>
          <p:cNvPr id="34"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Två delar">
    <p:spTree>
      <p:nvGrpSpPr>
        <p:cNvPr id="1" name=""/>
        <p:cNvGrpSpPr/>
        <p:nvPr/>
      </p:nvGrpSpPr>
      <p:grpSpPr>
        <a:xfrm>
          <a:off x="0" y="0"/>
          <a:ext cx="0" cy="0"/>
          <a:chOff x="0" y="0"/>
          <a:chExt cx="0" cy="0"/>
        </a:xfrm>
      </p:grpSpPr>
      <p:sp>
        <p:nvSpPr>
          <p:cNvPr id="41" name="Freeform 6"/>
          <p:cNvSpPr/>
          <p:nvPr/>
        </p:nvSpPr>
        <p:spPr>
          <a:xfrm>
            <a:off x="0" y="-3"/>
            <a:ext cx="12192001" cy="21859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0" y="18651"/>
                </a:lnTo>
                <a:lnTo>
                  <a:pt x="3536" y="18651"/>
                </a:lnTo>
                <a:lnTo>
                  <a:pt x="4211" y="21475"/>
                </a:lnTo>
                <a:lnTo>
                  <a:pt x="4271" y="21600"/>
                </a:lnTo>
                <a:lnTo>
                  <a:pt x="4313" y="21600"/>
                </a:lnTo>
                <a:lnTo>
                  <a:pt x="4331" y="21553"/>
                </a:lnTo>
                <a:lnTo>
                  <a:pt x="4369" y="21475"/>
                </a:lnTo>
                <a:lnTo>
                  <a:pt x="5044" y="18651"/>
                </a:lnTo>
                <a:lnTo>
                  <a:pt x="21600" y="18651"/>
                </a:lnTo>
                <a:lnTo>
                  <a:pt x="21600"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42" name="Titeltext"/>
          <p:cNvSpPr/>
          <p:nvPr>
            <p:ph type="title"/>
          </p:nvPr>
        </p:nvSpPr>
        <p:spPr>
          <a:xfrm>
            <a:off x="809999" y="447188"/>
            <a:ext cx="10572000" cy="970450"/>
          </a:xfrm>
          <a:prstGeom prst="rect">
            <a:avLst/>
          </a:prstGeom>
        </p:spPr>
        <p:txBody>
          <a:bodyPr/>
          <a:lstStyle>
            <a:lvl1pPr>
              <a:defRPr sz="4000"/>
            </a:lvl1pPr>
          </a:lstStyle>
          <a:p>
            <a:pPr/>
            <a:r>
              <a:t>Titeltext</a:t>
            </a:r>
          </a:p>
        </p:txBody>
      </p:sp>
      <p:sp>
        <p:nvSpPr>
          <p:cNvPr id="43" name="Brödtext nivå ett…"/>
          <p:cNvSpPr/>
          <p:nvPr>
            <p:ph type="body" sz="half" idx="1"/>
          </p:nvPr>
        </p:nvSpPr>
        <p:spPr>
          <a:xfrm>
            <a:off x="818712" y="2222287"/>
            <a:ext cx="5185875" cy="3638764"/>
          </a:xfrm>
          <a:prstGeom prst="rect">
            <a:avLst/>
          </a:prstGeom>
        </p:spPr>
        <p:txBody>
          <a:bodyPr anchor="ctr"/>
          <a:lstStyle>
            <a:lvl1pPr marL="342900" indent="-342900">
              <a:buClr>
                <a:schemeClr val="accent1"/>
              </a:buClr>
              <a:buSzPct val="100000"/>
              <a:buFont typeface="Century Gothic"/>
              <a:buChar char=""/>
            </a:lvl1pPr>
            <a:lvl2pPr marL="778668" indent="-321468">
              <a:buClr>
                <a:schemeClr val="accent1"/>
              </a:buClr>
              <a:buSzPct val="100000"/>
              <a:buFont typeface="Century Gothic"/>
              <a:buChar char=""/>
            </a:lvl2pPr>
            <a:lvl3pPr marL="1208314" indent="-293914">
              <a:buClr>
                <a:schemeClr val="accent1"/>
              </a:buClr>
              <a:buSzPct val="100000"/>
              <a:buFont typeface="Century Gothic"/>
              <a:buChar char=""/>
            </a:lvl3pPr>
            <a:lvl4pPr marL="1714500" indent="-342900">
              <a:buClr>
                <a:schemeClr val="accent1"/>
              </a:buClr>
              <a:buSzPct val="100000"/>
              <a:buFont typeface="Century Gothic"/>
              <a:buChar char=""/>
            </a:lvl4pPr>
            <a:lvl5pPr marL="2171700" indent="-342900">
              <a:buClr>
                <a:schemeClr val="accent1"/>
              </a:buClr>
              <a:buSzPct val="100000"/>
              <a:buFont typeface="Century Gothic"/>
              <a:buChar char=""/>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44"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Jämförelse">
    <p:spTree>
      <p:nvGrpSpPr>
        <p:cNvPr id="1" name=""/>
        <p:cNvGrpSpPr/>
        <p:nvPr/>
      </p:nvGrpSpPr>
      <p:grpSpPr>
        <a:xfrm>
          <a:off x="0" y="0"/>
          <a:ext cx="0" cy="0"/>
          <a:chOff x="0" y="0"/>
          <a:chExt cx="0" cy="0"/>
        </a:xfrm>
      </p:grpSpPr>
      <p:sp>
        <p:nvSpPr>
          <p:cNvPr id="51" name="Freeform 6"/>
          <p:cNvSpPr/>
          <p:nvPr/>
        </p:nvSpPr>
        <p:spPr>
          <a:xfrm>
            <a:off x="0" y="-3"/>
            <a:ext cx="12192001" cy="21859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0" y="18651"/>
                </a:lnTo>
                <a:lnTo>
                  <a:pt x="3536" y="18651"/>
                </a:lnTo>
                <a:lnTo>
                  <a:pt x="4211" y="21475"/>
                </a:lnTo>
                <a:lnTo>
                  <a:pt x="4271" y="21600"/>
                </a:lnTo>
                <a:lnTo>
                  <a:pt x="4313" y="21600"/>
                </a:lnTo>
                <a:lnTo>
                  <a:pt x="4331" y="21553"/>
                </a:lnTo>
                <a:lnTo>
                  <a:pt x="4369" y="21475"/>
                </a:lnTo>
                <a:lnTo>
                  <a:pt x="5044" y="18651"/>
                </a:lnTo>
                <a:lnTo>
                  <a:pt x="21600" y="18651"/>
                </a:lnTo>
                <a:lnTo>
                  <a:pt x="21600"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52" name="Titeltext"/>
          <p:cNvSpPr/>
          <p:nvPr>
            <p:ph type="title"/>
          </p:nvPr>
        </p:nvSpPr>
        <p:spPr>
          <a:xfrm>
            <a:off x="809999" y="447188"/>
            <a:ext cx="10572000" cy="970450"/>
          </a:xfrm>
          <a:prstGeom prst="rect">
            <a:avLst/>
          </a:prstGeom>
        </p:spPr>
        <p:txBody>
          <a:bodyPr/>
          <a:lstStyle>
            <a:lvl1pPr>
              <a:defRPr sz="4000"/>
            </a:lvl1pPr>
          </a:lstStyle>
          <a:p>
            <a:pPr/>
            <a:r>
              <a:t>Titeltext</a:t>
            </a:r>
          </a:p>
        </p:txBody>
      </p:sp>
      <p:sp>
        <p:nvSpPr>
          <p:cNvPr id="53" name="Brödtext nivå ett…"/>
          <p:cNvSpPr/>
          <p:nvPr>
            <p:ph type="body" sz="quarter" idx="1"/>
          </p:nvPr>
        </p:nvSpPr>
        <p:spPr>
          <a:xfrm>
            <a:off x="814727" y="2174875"/>
            <a:ext cx="5189860" cy="576263"/>
          </a:xfrm>
          <a:prstGeom prst="rect">
            <a:avLst/>
          </a:prstGeom>
        </p:spPr>
        <p:txBody>
          <a:bodyPr anchor="b"/>
          <a:lstStyle>
            <a:lvl1pPr algn="ctr">
              <a:defRPr sz="2000"/>
            </a:lvl1pPr>
            <a:lvl2pPr algn="ctr">
              <a:defRPr sz="2000"/>
            </a:lvl2pPr>
            <a:lvl3pPr algn="ctr">
              <a:defRPr sz="2000"/>
            </a:lvl3pPr>
            <a:lvl4pPr algn="ctr">
              <a:defRPr sz="2000"/>
            </a:lvl4pPr>
            <a:lvl5pPr algn="ctr">
              <a:defRPr sz="20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54" name="Text Placeholder 4"/>
          <p:cNvSpPr/>
          <p:nvPr>
            <p:ph type="body" sz="quarter" idx="13"/>
          </p:nvPr>
        </p:nvSpPr>
        <p:spPr>
          <a:xfrm>
            <a:off x="6187414" y="2174874"/>
            <a:ext cx="5194586" cy="576266"/>
          </a:xfrm>
          <a:prstGeom prst="rect">
            <a:avLst/>
          </a:prstGeom>
        </p:spPr>
        <p:txBody>
          <a:bodyPr anchor="b"/>
          <a:lstStyle/>
          <a:p>
            <a:pPr/>
          </a:p>
        </p:txBody>
      </p:sp>
      <p:sp>
        <p:nvSpPr>
          <p:cNvPr id="55"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Endast rubrik">
    <p:spTree>
      <p:nvGrpSpPr>
        <p:cNvPr id="1" name=""/>
        <p:cNvGrpSpPr/>
        <p:nvPr/>
      </p:nvGrpSpPr>
      <p:grpSpPr>
        <a:xfrm>
          <a:off x="0" y="0"/>
          <a:ext cx="0" cy="0"/>
          <a:chOff x="0" y="0"/>
          <a:chExt cx="0" cy="0"/>
        </a:xfrm>
      </p:grpSpPr>
      <p:sp>
        <p:nvSpPr>
          <p:cNvPr id="62" name="Freeform 6"/>
          <p:cNvSpPr/>
          <p:nvPr/>
        </p:nvSpPr>
        <p:spPr>
          <a:xfrm>
            <a:off x="0" y="-3"/>
            <a:ext cx="12192001" cy="21859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0" y="18651"/>
                </a:lnTo>
                <a:lnTo>
                  <a:pt x="3536" y="18651"/>
                </a:lnTo>
                <a:lnTo>
                  <a:pt x="4211" y="21475"/>
                </a:lnTo>
                <a:lnTo>
                  <a:pt x="4271" y="21600"/>
                </a:lnTo>
                <a:lnTo>
                  <a:pt x="4313" y="21600"/>
                </a:lnTo>
                <a:lnTo>
                  <a:pt x="4331" y="21553"/>
                </a:lnTo>
                <a:lnTo>
                  <a:pt x="4369" y="21475"/>
                </a:lnTo>
                <a:lnTo>
                  <a:pt x="5044" y="18651"/>
                </a:lnTo>
                <a:lnTo>
                  <a:pt x="21600" y="18651"/>
                </a:lnTo>
                <a:lnTo>
                  <a:pt x="21600"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63" name="Titeltext"/>
          <p:cNvSpPr/>
          <p:nvPr>
            <p:ph type="title"/>
          </p:nvPr>
        </p:nvSpPr>
        <p:spPr>
          <a:xfrm>
            <a:off x="809999" y="447188"/>
            <a:ext cx="10572000" cy="970450"/>
          </a:xfrm>
          <a:prstGeom prst="rect">
            <a:avLst/>
          </a:prstGeom>
        </p:spPr>
        <p:txBody>
          <a:bodyPr/>
          <a:lstStyle>
            <a:lvl1pPr>
              <a:defRPr sz="4000"/>
            </a:lvl1pPr>
          </a:lstStyle>
          <a:p>
            <a:pPr/>
            <a:r>
              <a:t>Titeltext</a:t>
            </a:r>
          </a:p>
        </p:txBody>
      </p:sp>
      <p:sp>
        <p:nvSpPr>
          <p:cNvPr id="64"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Tom">
    <p:spTree>
      <p:nvGrpSpPr>
        <p:cNvPr id="1" name=""/>
        <p:cNvGrpSpPr/>
        <p:nvPr/>
      </p:nvGrpSpPr>
      <p:grpSpPr>
        <a:xfrm>
          <a:off x="0" y="0"/>
          <a:ext cx="0" cy="0"/>
          <a:chOff x="0" y="0"/>
          <a:chExt cx="0" cy="0"/>
        </a:xfrm>
      </p:grpSpPr>
      <p:sp>
        <p:nvSpPr>
          <p:cNvPr id="71"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Tom 0">
    <p:bg>
      <p:bgPr>
        <a:solidFill>
          <a:schemeClr val="accent1"/>
        </a:solidFill>
      </p:bgPr>
    </p:bg>
    <p:spTree>
      <p:nvGrpSpPr>
        <p:cNvPr id="1" name=""/>
        <p:cNvGrpSpPr/>
        <p:nvPr/>
      </p:nvGrpSpPr>
      <p:grpSpPr>
        <a:xfrm>
          <a:off x="0" y="0"/>
          <a:ext cx="0" cy="0"/>
          <a:chOff x="0" y="0"/>
          <a:chExt cx="0" cy="0"/>
        </a:xfrm>
      </p:grpSpPr>
      <p:sp>
        <p:nvSpPr>
          <p:cNvPr id="78"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Text med bildtext">
    <p:spTree>
      <p:nvGrpSpPr>
        <p:cNvPr id="1" name=""/>
        <p:cNvGrpSpPr/>
        <p:nvPr/>
      </p:nvGrpSpPr>
      <p:grpSpPr>
        <a:xfrm>
          <a:off x="0" y="0"/>
          <a:ext cx="0" cy="0"/>
          <a:chOff x="0" y="0"/>
          <a:chExt cx="0" cy="0"/>
        </a:xfrm>
      </p:grpSpPr>
      <p:sp>
        <p:nvSpPr>
          <p:cNvPr id="85" name="Freeform 6"/>
          <p:cNvSpPr/>
          <p:nvPr/>
        </p:nvSpPr>
        <p:spPr>
          <a:xfrm>
            <a:off x="1073149" y="446085"/>
            <a:ext cx="3547537" cy="18146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319" y="0"/>
                </a:moveTo>
                <a:lnTo>
                  <a:pt x="217" y="0"/>
                </a:lnTo>
                <a:lnTo>
                  <a:pt x="166" y="37"/>
                </a:lnTo>
                <a:lnTo>
                  <a:pt x="128" y="75"/>
                </a:lnTo>
                <a:lnTo>
                  <a:pt x="77" y="112"/>
                </a:lnTo>
                <a:lnTo>
                  <a:pt x="51" y="187"/>
                </a:lnTo>
                <a:lnTo>
                  <a:pt x="26" y="243"/>
                </a:lnTo>
                <a:lnTo>
                  <a:pt x="0" y="318"/>
                </a:lnTo>
                <a:lnTo>
                  <a:pt x="0" y="19522"/>
                </a:lnTo>
                <a:lnTo>
                  <a:pt x="26" y="19597"/>
                </a:lnTo>
                <a:lnTo>
                  <a:pt x="51" y="19653"/>
                </a:lnTo>
                <a:lnTo>
                  <a:pt x="77" y="19728"/>
                </a:lnTo>
                <a:lnTo>
                  <a:pt x="128" y="19766"/>
                </a:lnTo>
                <a:lnTo>
                  <a:pt x="166" y="19803"/>
                </a:lnTo>
                <a:lnTo>
                  <a:pt x="217" y="19841"/>
                </a:lnTo>
                <a:lnTo>
                  <a:pt x="3026" y="19841"/>
                </a:lnTo>
                <a:lnTo>
                  <a:pt x="4149" y="21488"/>
                </a:lnTo>
                <a:lnTo>
                  <a:pt x="4187" y="21525"/>
                </a:lnTo>
                <a:lnTo>
                  <a:pt x="4289" y="21600"/>
                </a:lnTo>
                <a:lnTo>
                  <a:pt x="4391" y="21600"/>
                </a:lnTo>
                <a:lnTo>
                  <a:pt x="4494" y="21525"/>
                </a:lnTo>
                <a:lnTo>
                  <a:pt x="4532" y="21488"/>
                </a:lnTo>
                <a:lnTo>
                  <a:pt x="5655" y="19841"/>
                </a:lnTo>
                <a:lnTo>
                  <a:pt x="21383" y="19841"/>
                </a:lnTo>
                <a:lnTo>
                  <a:pt x="21434" y="19803"/>
                </a:lnTo>
                <a:lnTo>
                  <a:pt x="21472" y="19766"/>
                </a:lnTo>
                <a:lnTo>
                  <a:pt x="21523" y="19728"/>
                </a:lnTo>
                <a:lnTo>
                  <a:pt x="21549" y="19653"/>
                </a:lnTo>
                <a:lnTo>
                  <a:pt x="21574" y="19597"/>
                </a:lnTo>
                <a:lnTo>
                  <a:pt x="21600" y="19522"/>
                </a:lnTo>
                <a:lnTo>
                  <a:pt x="21600" y="318"/>
                </a:lnTo>
                <a:lnTo>
                  <a:pt x="21574" y="243"/>
                </a:lnTo>
                <a:lnTo>
                  <a:pt x="21549" y="187"/>
                </a:lnTo>
                <a:lnTo>
                  <a:pt x="21523" y="112"/>
                </a:lnTo>
                <a:lnTo>
                  <a:pt x="21472" y="75"/>
                </a:lnTo>
                <a:lnTo>
                  <a:pt x="21434" y="37"/>
                </a:lnTo>
                <a:lnTo>
                  <a:pt x="21383" y="0"/>
                </a:lnTo>
                <a:lnTo>
                  <a:pt x="21319"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86" name="Titeltext"/>
          <p:cNvSpPr/>
          <p:nvPr>
            <p:ph type="title"/>
          </p:nvPr>
        </p:nvSpPr>
        <p:spPr>
          <a:xfrm>
            <a:off x="1073150" y="446087"/>
            <a:ext cx="3547537" cy="1618399"/>
          </a:xfrm>
          <a:prstGeom prst="rect">
            <a:avLst/>
          </a:prstGeom>
        </p:spPr>
        <p:txBody>
          <a:bodyPr/>
          <a:lstStyle>
            <a:lvl1pPr>
              <a:defRPr sz="2000"/>
            </a:lvl1pPr>
          </a:lstStyle>
          <a:p>
            <a:pPr/>
            <a:r>
              <a:t>Titeltext</a:t>
            </a:r>
          </a:p>
        </p:txBody>
      </p:sp>
      <p:sp>
        <p:nvSpPr>
          <p:cNvPr id="87" name="Brödtext nivå ett…"/>
          <p:cNvSpPr/>
          <p:nvPr>
            <p:ph type="body" idx="1"/>
          </p:nvPr>
        </p:nvSpPr>
        <p:spPr>
          <a:xfrm>
            <a:off x="4855633" y="446087"/>
            <a:ext cx="6252634" cy="5414965"/>
          </a:xfrm>
          <a:prstGeom prst="rect">
            <a:avLst/>
          </a:prstGeom>
        </p:spPr>
        <p:txBody>
          <a:bodyPr anchor="ctr"/>
          <a:lstStyle>
            <a:lvl1pPr marL="342900" indent="-342900">
              <a:buClr>
                <a:schemeClr val="accent1"/>
              </a:buClr>
              <a:buSzPct val="100000"/>
              <a:buFont typeface="Century Gothic"/>
              <a:buChar char=""/>
            </a:lvl1pPr>
            <a:lvl2pPr marL="778668" indent="-321468">
              <a:buClr>
                <a:schemeClr val="accent1"/>
              </a:buClr>
              <a:buSzPct val="100000"/>
              <a:buFont typeface="Century Gothic"/>
              <a:buChar char=""/>
            </a:lvl2pPr>
            <a:lvl3pPr marL="1208314" indent="-293914">
              <a:buClr>
                <a:schemeClr val="accent1"/>
              </a:buClr>
              <a:buSzPct val="100000"/>
              <a:buFont typeface="Century Gothic"/>
              <a:buChar char=""/>
            </a:lvl3pPr>
            <a:lvl4pPr marL="1714500" indent="-342900">
              <a:buClr>
                <a:schemeClr val="accent1"/>
              </a:buClr>
              <a:buSzPct val="100000"/>
              <a:buFont typeface="Century Gothic"/>
              <a:buChar char=""/>
            </a:lvl4pPr>
            <a:lvl5pPr marL="2171700" indent="-342900">
              <a:buClr>
                <a:schemeClr val="accent1"/>
              </a:buClr>
              <a:buSzPct val="100000"/>
              <a:buFont typeface="Century Gothic"/>
              <a:buChar char=""/>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88" name="Text Placeholder 3"/>
          <p:cNvSpPr/>
          <p:nvPr>
            <p:ph type="body" sz="quarter" idx="13"/>
          </p:nvPr>
        </p:nvSpPr>
        <p:spPr>
          <a:xfrm>
            <a:off x="1073149" y="2260736"/>
            <a:ext cx="3547538" cy="3600315"/>
          </a:xfrm>
          <a:prstGeom prst="rect">
            <a:avLst/>
          </a:prstGeom>
        </p:spPr>
        <p:txBody>
          <a:bodyPr anchor="ctr"/>
          <a:lstStyle/>
          <a:p>
            <a:pPr/>
          </a:p>
        </p:txBody>
      </p:sp>
      <p:sp>
        <p:nvSpPr>
          <p:cNvPr id="89"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ild med bildtext">
    <p:spTree>
      <p:nvGrpSpPr>
        <p:cNvPr id="1" name=""/>
        <p:cNvGrpSpPr/>
        <p:nvPr/>
      </p:nvGrpSpPr>
      <p:grpSpPr>
        <a:xfrm>
          <a:off x="0" y="0"/>
          <a:ext cx="0" cy="0"/>
          <a:chOff x="0" y="0"/>
          <a:chExt cx="0" cy="0"/>
        </a:xfrm>
      </p:grpSpPr>
      <p:sp>
        <p:nvSpPr>
          <p:cNvPr id="96" name="Titeltext"/>
          <p:cNvSpPr/>
          <p:nvPr>
            <p:ph type="title"/>
          </p:nvPr>
        </p:nvSpPr>
        <p:spPr>
          <a:xfrm>
            <a:off x="814727" y="727522"/>
            <a:ext cx="4852990" cy="1617165"/>
          </a:xfrm>
          <a:prstGeom prst="rect">
            <a:avLst/>
          </a:prstGeom>
        </p:spPr>
        <p:txBody>
          <a:bodyPr/>
          <a:lstStyle>
            <a:lvl1pPr>
              <a:defRPr b="0" sz="2400"/>
            </a:lvl1pPr>
          </a:lstStyle>
          <a:p>
            <a:pPr/>
            <a:r>
              <a:t>Titeltext</a:t>
            </a:r>
          </a:p>
        </p:txBody>
      </p:sp>
      <p:sp>
        <p:nvSpPr>
          <p:cNvPr id="97" name="Picture Placeholder 11"/>
          <p:cNvSpPr/>
          <p:nvPr>
            <p:ph type="pic" idx="13"/>
          </p:nvPr>
        </p:nvSpPr>
        <p:spPr>
          <a:xfrm>
            <a:off x="6098116" y="0"/>
            <a:ext cx="6093884" cy="6858000"/>
          </a:xfrm>
          <a:prstGeom prst="rect">
            <a:avLst/>
          </a:prstGeom>
          <a:ln w="9525">
            <a:solidFill>
              <a:srgbClr val="636363"/>
            </a:solidFill>
            <a:round/>
          </a:ln>
          <a:effectLst/>
        </p:spPr>
        <p:txBody>
          <a:bodyPr lIns="91439" tIns="45719" rIns="91439" bIns="45719">
            <a:noAutofit/>
          </a:bodyPr>
          <a:lstStyle/>
          <a:p>
            <a:pPr/>
          </a:p>
        </p:txBody>
      </p:sp>
      <p:sp>
        <p:nvSpPr>
          <p:cNvPr id="98" name="Brödtext nivå ett…"/>
          <p:cNvSpPr/>
          <p:nvPr>
            <p:ph type="body" sz="half" idx="1"/>
          </p:nvPr>
        </p:nvSpPr>
        <p:spPr>
          <a:xfrm>
            <a:off x="814727" y="2344684"/>
            <a:ext cx="4852990" cy="3516365"/>
          </a:xfrm>
          <a:prstGeom prst="rect">
            <a:avLst/>
          </a:prstGeom>
        </p:spPr>
        <p:txBody>
          <a:bodyPr/>
          <a:lstStyle>
            <a:lvl1pPr>
              <a:defRPr sz="1200"/>
            </a:lvl1pPr>
            <a:lvl2pPr>
              <a:defRPr sz="1200"/>
            </a:lvl2pPr>
            <a:lvl3pPr>
              <a:defRPr sz="1200"/>
            </a:lvl3pPr>
            <a:lvl4pPr>
              <a:defRPr sz="1200"/>
            </a:lvl4pPr>
            <a:lvl5pPr>
              <a:defRPr sz="12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99" name="Diabildsnummer"/>
          <p:cNvSpPr/>
          <p:nvPr>
            <p:ph type="sldNum" sz="quarter" idx="2"/>
          </p:nvPr>
        </p:nvSpPr>
        <p:spPr>
          <a:xfrm>
            <a:off x="5609010" y="6080089"/>
            <a:ext cx="315834" cy="3264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Panoramabild med bildtext">
    <p:spTree>
      <p:nvGrpSpPr>
        <p:cNvPr id="1" name=""/>
        <p:cNvGrpSpPr/>
        <p:nvPr/>
      </p:nvGrpSpPr>
      <p:grpSpPr>
        <a:xfrm>
          <a:off x="0" y="0"/>
          <a:ext cx="0" cy="0"/>
          <a:chOff x="0" y="0"/>
          <a:chExt cx="0" cy="0"/>
        </a:xfrm>
      </p:grpSpPr>
      <p:sp>
        <p:nvSpPr>
          <p:cNvPr id="106" name="Titeltext"/>
          <p:cNvSpPr/>
          <p:nvPr>
            <p:ph type="title"/>
          </p:nvPr>
        </p:nvSpPr>
        <p:spPr>
          <a:xfrm>
            <a:off x="809999" y="4800600"/>
            <a:ext cx="10561420" cy="566738"/>
          </a:xfrm>
          <a:prstGeom prst="rect">
            <a:avLst/>
          </a:prstGeom>
        </p:spPr>
        <p:txBody>
          <a:bodyPr/>
          <a:lstStyle>
            <a:lvl1pPr>
              <a:defRPr b="0" sz="2400"/>
            </a:lvl1pPr>
          </a:lstStyle>
          <a:p>
            <a:pPr/>
            <a:r>
              <a:t>Titeltext</a:t>
            </a:r>
          </a:p>
        </p:txBody>
      </p:sp>
      <p:sp>
        <p:nvSpPr>
          <p:cNvPr id="107" name="Picture Placeholder 14"/>
          <p:cNvSpPr/>
          <p:nvPr>
            <p:ph type="pic" idx="13"/>
          </p:nvPr>
        </p:nvSpPr>
        <p:spPr>
          <a:xfrm>
            <a:off x="0" y="-3"/>
            <a:ext cx="12192001" cy="4800605"/>
          </a:xfrm>
          <a:prstGeom prst="rect">
            <a:avLst/>
          </a:prstGeom>
          <a:ln w="9525" cap="rnd">
            <a:solidFill>
              <a:srgbClr val="636363"/>
            </a:solidFill>
            <a:round/>
          </a:ln>
          <a:effectLst/>
        </p:spPr>
        <p:txBody>
          <a:bodyPr lIns="91439" tIns="45719" rIns="91439" bIns="45719">
            <a:noAutofit/>
          </a:bodyPr>
          <a:lstStyle/>
          <a:p>
            <a:pPr/>
          </a:p>
        </p:txBody>
      </p:sp>
      <p:sp>
        <p:nvSpPr>
          <p:cNvPr id="108" name="Brödtext nivå ett…"/>
          <p:cNvSpPr/>
          <p:nvPr>
            <p:ph type="body" sz="quarter" idx="1"/>
          </p:nvPr>
        </p:nvSpPr>
        <p:spPr>
          <a:xfrm>
            <a:off x="809999" y="5367337"/>
            <a:ext cx="10561420" cy="493715"/>
          </a:xfrm>
          <a:prstGeom prst="rect">
            <a:avLst/>
          </a:prstGeom>
        </p:spPr>
        <p:txBody>
          <a:bodyPr anchor="ctr"/>
          <a:lstStyle>
            <a:lvl1pPr>
              <a:defRPr sz="1200"/>
            </a:lvl1pPr>
            <a:lvl2pPr>
              <a:defRPr sz="1200"/>
            </a:lvl2pPr>
            <a:lvl3pPr>
              <a:defRPr sz="1200"/>
            </a:lvl3pPr>
            <a:lvl4pPr>
              <a:defRPr sz="1200"/>
            </a:lvl4pPr>
            <a:lvl5pPr>
              <a:defRPr sz="1200"/>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109"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Citat med beskrivning">
    <p:spTree>
      <p:nvGrpSpPr>
        <p:cNvPr id="1" name=""/>
        <p:cNvGrpSpPr/>
        <p:nvPr/>
      </p:nvGrpSpPr>
      <p:grpSpPr>
        <a:xfrm>
          <a:off x="0" y="0"/>
          <a:ext cx="0" cy="0"/>
          <a:chOff x="0" y="0"/>
          <a:chExt cx="0" cy="0"/>
        </a:xfrm>
      </p:grpSpPr>
      <p:sp>
        <p:nvSpPr>
          <p:cNvPr id="116" name="Freeform 6"/>
          <p:cNvSpPr/>
          <p:nvPr/>
        </p:nvSpPr>
        <p:spPr>
          <a:xfrm>
            <a:off x="631695" y="1081454"/>
            <a:ext cx="6332420" cy="32391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319" y="0"/>
                </a:moveTo>
                <a:lnTo>
                  <a:pt x="217" y="0"/>
                </a:lnTo>
                <a:lnTo>
                  <a:pt x="166" y="37"/>
                </a:lnTo>
                <a:lnTo>
                  <a:pt x="128" y="75"/>
                </a:lnTo>
                <a:lnTo>
                  <a:pt x="77" y="112"/>
                </a:lnTo>
                <a:lnTo>
                  <a:pt x="51" y="187"/>
                </a:lnTo>
                <a:lnTo>
                  <a:pt x="26" y="243"/>
                </a:lnTo>
                <a:lnTo>
                  <a:pt x="0" y="318"/>
                </a:lnTo>
                <a:lnTo>
                  <a:pt x="0" y="19522"/>
                </a:lnTo>
                <a:lnTo>
                  <a:pt x="26" y="19597"/>
                </a:lnTo>
                <a:lnTo>
                  <a:pt x="51" y="19653"/>
                </a:lnTo>
                <a:lnTo>
                  <a:pt x="77" y="19728"/>
                </a:lnTo>
                <a:lnTo>
                  <a:pt x="128" y="19766"/>
                </a:lnTo>
                <a:lnTo>
                  <a:pt x="166" y="19803"/>
                </a:lnTo>
                <a:lnTo>
                  <a:pt x="217" y="19841"/>
                </a:lnTo>
                <a:lnTo>
                  <a:pt x="3026" y="19841"/>
                </a:lnTo>
                <a:lnTo>
                  <a:pt x="4149" y="21488"/>
                </a:lnTo>
                <a:lnTo>
                  <a:pt x="4187" y="21525"/>
                </a:lnTo>
                <a:lnTo>
                  <a:pt x="4289" y="21600"/>
                </a:lnTo>
                <a:lnTo>
                  <a:pt x="4391" y="21600"/>
                </a:lnTo>
                <a:lnTo>
                  <a:pt x="4494" y="21525"/>
                </a:lnTo>
                <a:lnTo>
                  <a:pt x="4532" y="21488"/>
                </a:lnTo>
                <a:lnTo>
                  <a:pt x="5655" y="19841"/>
                </a:lnTo>
                <a:lnTo>
                  <a:pt x="21383" y="19841"/>
                </a:lnTo>
                <a:lnTo>
                  <a:pt x="21434" y="19803"/>
                </a:lnTo>
                <a:lnTo>
                  <a:pt x="21472" y="19766"/>
                </a:lnTo>
                <a:lnTo>
                  <a:pt x="21523" y="19728"/>
                </a:lnTo>
                <a:lnTo>
                  <a:pt x="21549" y="19653"/>
                </a:lnTo>
                <a:lnTo>
                  <a:pt x="21574" y="19597"/>
                </a:lnTo>
                <a:lnTo>
                  <a:pt x="21600" y="19522"/>
                </a:lnTo>
                <a:lnTo>
                  <a:pt x="21600" y="318"/>
                </a:lnTo>
                <a:lnTo>
                  <a:pt x="21574" y="243"/>
                </a:lnTo>
                <a:lnTo>
                  <a:pt x="21549" y="187"/>
                </a:lnTo>
                <a:lnTo>
                  <a:pt x="21523" y="112"/>
                </a:lnTo>
                <a:lnTo>
                  <a:pt x="21472" y="75"/>
                </a:lnTo>
                <a:lnTo>
                  <a:pt x="21434" y="37"/>
                </a:lnTo>
                <a:lnTo>
                  <a:pt x="21383" y="0"/>
                </a:lnTo>
                <a:lnTo>
                  <a:pt x="21319"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117" name="Titeltext"/>
          <p:cNvSpPr/>
          <p:nvPr>
            <p:ph type="title"/>
          </p:nvPr>
        </p:nvSpPr>
        <p:spPr>
          <a:xfrm>
            <a:off x="850984" y="1238502"/>
            <a:ext cx="5893843" cy="2645912"/>
          </a:xfrm>
          <a:prstGeom prst="rect">
            <a:avLst/>
          </a:prstGeom>
        </p:spPr>
        <p:txBody>
          <a:bodyPr/>
          <a:lstStyle>
            <a:lvl1pPr>
              <a:defRPr sz="4200"/>
            </a:lvl1pPr>
          </a:lstStyle>
          <a:p>
            <a:pPr/>
            <a:r>
              <a:t>Titeltext</a:t>
            </a:r>
          </a:p>
        </p:txBody>
      </p:sp>
      <p:sp>
        <p:nvSpPr>
          <p:cNvPr id="118" name="Brödtext nivå ett…"/>
          <p:cNvSpPr/>
          <p:nvPr>
            <p:ph type="body" sz="quarter" idx="1"/>
          </p:nvPr>
        </p:nvSpPr>
        <p:spPr>
          <a:xfrm>
            <a:off x="853189" y="4443679"/>
            <a:ext cx="5891639" cy="713244"/>
          </a:xfrm>
          <a:prstGeom prst="rect">
            <a:avLst/>
          </a:prstGeom>
        </p:spPr>
        <p:txBody>
          <a:bodyPr/>
          <a:lstStyle/>
          <a:p>
            <a:pPr/>
            <a:r>
              <a:t>Brödtext nivå ett</a:t>
            </a:r>
          </a:p>
          <a:p>
            <a:pPr lvl="1"/>
            <a:r>
              <a:t>Brödtext nivå två</a:t>
            </a:r>
          </a:p>
          <a:p>
            <a:pPr lvl="2"/>
            <a:r>
              <a:t>Brödtext nivå tre</a:t>
            </a:r>
          </a:p>
          <a:p>
            <a:pPr lvl="3"/>
            <a:r>
              <a:t>Brödtext nivå fyra</a:t>
            </a:r>
          </a:p>
          <a:p>
            <a:pPr lvl="4"/>
            <a:r>
              <a:t>Brödtext nivå fem</a:t>
            </a:r>
          </a:p>
        </p:txBody>
      </p:sp>
      <p:sp>
        <p:nvSpPr>
          <p:cNvPr id="119" name="Text Placeholder 5"/>
          <p:cNvSpPr/>
          <p:nvPr>
            <p:ph type="body" sz="quarter" idx="13"/>
          </p:nvPr>
        </p:nvSpPr>
        <p:spPr>
          <a:xfrm>
            <a:off x="7574642" y="1081454"/>
            <a:ext cx="3810004" cy="4075470"/>
          </a:xfrm>
          <a:prstGeom prst="rect">
            <a:avLst/>
          </a:prstGeom>
        </p:spPr>
        <p:txBody>
          <a:bodyPr/>
          <a:lstStyle/>
          <a:p>
            <a:pPr/>
          </a:p>
        </p:txBody>
      </p:sp>
      <p:sp>
        <p:nvSpPr>
          <p:cNvPr id="120"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Namnkort">
    <p:spTree>
      <p:nvGrpSpPr>
        <p:cNvPr id="1" name=""/>
        <p:cNvGrpSpPr/>
        <p:nvPr/>
      </p:nvGrpSpPr>
      <p:grpSpPr>
        <a:xfrm>
          <a:off x="0" y="0"/>
          <a:ext cx="0" cy="0"/>
          <a:chOff x="0" y="0"/>
          <a:chExt cx="0" cy="0"/>
        </a:xfrm>
      </p:grpSpPr>
      <p:sp>
        <p:nvSpPr>
          <p:cNvPr id="127" name="Freeform 6"/>
          <p:cNvSpPr/>
          <p:nvPr/>
        </p:nvSpPr>
        <p:spPr>
          <a:xfrm>
            <a:off x="1140882" y="2286584"/>
            <a:ext cx="4895120" cy="25039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319" y="0"/>
                </a:moveTo>
                <a:lnTo>
                  <a:pt x="217" y="0"/>
                </a:lnTo>
                <a:lnTo>
                  <a:pt x="166" y="37"/>
                </a:lnTo>
                <a:lnTo>
                  <a:pt x="128" y="75"/>
                </a:lnTo>
                <a:lnTo>
                  <a:pt x="77" y="112"/>
                </a:lnTo>
                <a:lnTo>
                  <a:pt x="51" y="187"/>
                </a:lnTo>
                <a:lnTo>
                  <a:pt x="26" y="243"/>
                </a:lnTo>
                <a:lnTo>
                  <a:pt x="0" y="318"/>
                </a:lnTo>
                <a:lnTo>
                  <a:pt x="0" y="19522"/>
                </a:lnTo>
                <a:lnTo>
                  <a:pt x="26" y="19597"/>
                </a:lnTo>
                <a:lnTo>
                  <a:pt x="51" y="19653"/>
                </a:lnTo>
                <a:lnTo>
                  <a:pt x="77" y="19728"/>
                </a:lnTo>
                <a:lnTo>
                  <a:pt x="128" y="19766"/>
                </a:lnTo>
                <a:lnTo>
                  <a:pt x="166" y="19803"/>
                </a:lnTo>
                <a:lnTo>
                  <a:pt x="217" y="19841"/>
                </a:lnTo>
                <a:lnTo>
                  <a:pt x="3026" y="19841"/>
                </a:lnTo>
                <a:lnTo>
                  <a:pt x="4149" y="21488"/>
                </a:lnTo>
                <a:lnTo>
                  <a:pt x="4187" y="21525"/>
                </a:lnTo>
                <a:lnTo>
                  <a:pt x="4289" y="21600"/>
                </a:lnTo>
                <a:lnTo>
                  <a:pt x="4391" y="21600"/>
                </a:lnTo>
                <a:lnTo>
                  <a:pt x="4494" y="21525"/>
                </a:lnTo>
                <a:lnTo>
                  <a:pt x="4532" y="21488"/>
                </a:lnTo>
                <a:lnTo>
                  <a:pt x="5655" y="19841"/>
                </a:lnTo>
                <a:lnTo>
                  <a:pt x="21383" y="19841"/>
                </a:lnTo>
                <a:lnTo>
                  <a:pt x="21434" y="19803"/>
                </a:lnTo>
                <a:lnTo>
                  <a:pt x="21472" y="19766"/>
                </a:lnTo>
                <a:lnTo>
                  <a:pt x="21523" y="19728"/>
                </a:lnTo>
                <a:lnTo>
                  <a:pt x="21549" y="19653"/>
                </a:lnTo>
                <a:lnTo>
                  <a:pt x="21574" y="19597"/>
                </a:lnTo>
                <a:lnTo>
                  <a:pt x="21600" y="19522"/>
                </a:lnTo>
                <a:lnTo>
                  <a:pt x="21600" y="318"/>
                </a:lnTo>
                <a:lnTo>
                  <a:pt x="21574" y="243"/>
                </a:lnTo>
                <a:lnTo>
                  <a:pt x="21549" y="187"/>
                </a:lnTo>
                <a:lnTo>
                  <a:pt x="21523" y="112"/>
                </a:lnTo>
                <a:lnTo>
                  <a:pt x="21472" y="75"/>
                </a:lnTo>
                <a:lnTo>
                  <a:pt x="21434" y="37"/>
                </a:lnTo>
                <a:lnTo>
                  <a:pt x="21383" y="0"/>
                </a:lnTo>
                <a:lnTo>
                  <a:pt x="21319"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128" name="Titeltext"/>
          <p:cNvSpPr/>
          <p:nvPr>
            <p:ph type="title"/>
          </p:nvPr>
        </p:nvSpPr>
        <p:spPr>
          <a:xfrm>
            <a:off x="1357087" y="2435954"/>
            <a:ext cx="4382524" cy="2007793"/>
          </a:xfrm>
          <a:prstGeom prst="rect">
            <a:avLst/>
          </a:prstGeom>
        </p:spPr>
        <p:txBody>
          <a:bodyPr/>
          <a:lstStyle>
            <a:lvl1pPr>
              <a:defRPr sz="3200"/>
            </a:lvl1pPr>
          </a:lstStyle>
          <a:p>
            <a:pPr/>
            <a:r>
              <a:t>Titeltext</a:t>
            </a:r>
          </a:p>
        </p:txBody>
      </p:sp>
      <p:sp>
        <p:nvSpPr>
          <p:cNvPr id="129" name="Brödtext nivå ett…"/>
          <p:cNvSpPr/>
          <p:nvPr>
            <p:ph type="body" sz="quarter" idx="1"/>
          </p:nvPr>
        </p:nvSpPr>
        <p:spPr>
          <a:xfrm>
            <a:off x="6155999" y="2286000"/>
            <a:ext cx="4880301" cy="2295525"/>
          </a:xfrm>
          <a:prstGeom prst="rect">
            <a:avLst/>
          </a:prstGeom>
        </p:spPr>
        <p:txBody>
          <a:bodyPr/>
          <a:lstStyle>
            <a:lvl2pPr marL="778668" indent="-321468">
              <a:buSzPct val="100000"/>
              <a:buChar char=""/>
            </a:lvl2pPr>
            <a:lvl3pPr marL="1208314" indent="-293914">
              <a:buSzPct val="100000"/>
              <a:buChar char=""/>
            </a:lvl3pPr>
            <a:lvl4pPr marL="1714500" indent="-342900">
              <a:buSzPct val="100000"/>
              <a:buChar char=""/>
            </a:lvl4pPr>
            <a:lvl5pPr marL="2171700" indent="-342900">
              <a:buSzPct val="100000"/>
              <a:buChar char=""/>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130"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Rubrik och lodrät text">
    <p:spTree>
      <p:nvGrpSpPr>
        <p:cNvPr id="1" name=""/>
        <p:cNvGrpSpPr/>
        <p:nvPr/>
      </p:nvGrpSpPr>
      <p:grpSpPr>
        <a:xfrm>
          <a:off x="0" y="0"/>
          <a:ext cx="0" cy="0"/>
          <a:chOff x="0" y="0"/>
          <a:chExt cx="0" cy="0"/>
        </a:xfrm>
      </p:grpSpPr>
      <p:sp>
        <p:nvSpPr>
          <p:cNvPr id="137" name="Freeform 6"/>
          <p:cNvSpPr/>
          <p:nvPr/>
        </p:nvSpPr>
        <p:spPr>
          <a:xfrm>
            <a:off x="0" y="-3"/>
            <a:ext cx="12192001" cy="21859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0" y="18651"/>
                </a:lnTo>
                <a:lnTo>
                  <a:pt x="3536" y="18651"/>
                </a:lnTo>
                <a:lnTo>
                  <a:pt x="4211" y="21475"/>
                </a:lnTo>
                <a:lnTo>
                  <a:pt x="4271" y="21600"/>
                </a:lnTo>
                <a:lnTo>
                  <a:pt x="4313" y="21600"/>
                </a:lnTo>
                <a:lnTo>
                  <a:pt x="4331" y="21553"/>
                </a:lnTo>
                <a:lnTo>
                  <a:pt x="4369" y="21475"/>
                </a:lnTo>
                <a:lnTo>
                  <a:pt x="5044" y="18651"/>
                </a:lnTo>
                <a:lnTo>
                  <a:pt x="21600" y="18651"/>
                </a:lnTo>
                <a:lnTo>
                  <a:pt x="21600"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138" name="Titeltext"/>
          <p:cNvSpPr/>
          <p:nvPr>
            <p:ph type="title"/>
          </p:nvPr>
        </p:nvSpPr>
        <p:spPr>
          <a:xfrm>
            <a:off x="809999" y="447188"/>
            <a:ext cx="10572000" cy="970450"/>
          </a:xfrm>
          <a:prstGeom prst="rect">
            <a:avLst/>
          </a:prstGeom>
        </p:spPr>
        <p:txBody>
          <a:bodyPr/>
          <a:lstStyle>
            <a:lvl1pPr>
              <a:defRPr sz="4000"/>
            </a:lvl1pPr>
          </a:lstStyle>
          <a:p>
            <a:pPr/>
            <a:r>
              <a:t>Titeltext</a:t>
            </a:r>
          </a:p>
        </p:txBody>
      </p:sp>
      <p:sp>
        <p:nvSpPr>
          <p:cNvPr id="139" name="Brödtext nivå ett…"/>
          <p:cNvSpPr/>
          <p:nvPr>
            <p:ph type="body" idx="1"/>
          </p:nvPr>
        </p:nvSpPr>
        <p:spPr>
          <a:xfrm>
            <a:off x="809999" y="2184400"/>
            <a:ext cx="10563288" cy="3674399"/>
          </a:xfrm>
          <a:prstGeom prst="rect">
            <a:avLst/>
          </a:prstGeom>
        </p:spPr>
        <p:txBody>
          <a:bodyPr/>
          <a:lstStyle>
            <a:lvl1pPr marL="342900" indent="-342900">
              <a:buClr>
                <a:schemeClr val="accent1"/>
              </a:buClr>
              <a:buSzPct val="100000"/>
              <a:buFont typeface="Century Gothic"/>
              <a:buChar char=""/>
            </a:lvl1pPr>
            <a:lvl2pPr marL="778668" indent="-321468">
              <a:buClr>
                <a:schemeClr val="accent1"/>
              </a:buClr>
              <a:buSzPct val="100000"/>
              <a:buFont typeface="Century Gothic"/>
              <a:buChar char=""/>
            </a:lvl2pPr>
            <a:lvl3pPr marL="1208314" indent="-293914">
              <a:buClr>
                <a:schemeClr val="accent1"/>
              </a:buClr>
              <a:buSzPct val="100000"/>
              <a:buFont typeface="Century Gothic"/>
              <a:buChar char=""/>
            </a:lvl3pPr>
            <a:lvl4pPr marL="1714500" indent="-342900">
              <a:buClr>
                <a:schemeClr val="accent1"/>
              </a:buClr>
              <a:buSzPct val="100000"/>
              <a:buFont typeface="Century Gothic"/>
              <a:buChar char=""/>
            </a:lvl4pPr>
            <a:lvl5pPr marL="2171700" indent="-342900">
              <a:buClr>
                <a:schemeClr val="accent1"/>
              </a:buClr>
              <a:buSzPct val="100000"/>
              <a:buFont typeface="Century Gothic"/>
              <a:buChar char=""/>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140"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Lodrät rubrik och text">
    <p:spTree>
      <p:nvGrpSpPr>
        <p:cNvPr id="1" name=""/>
        <p:cNvGrpSpPr/>
        <p:nvPr/>
      </p:nvGrpSpPr>
      <p:grpSpPr>
        <a:xfrm>
          <a:off x="0" y="0"/>
          <a:ext cx="0" cy="0"/>
          <a:chOff x="0" y="0"/>
          <a:chExt cx="0" cy="0"/>
        </a:xfrm>
      </p:grpSpPr>
      <p:sp>
        <p:nvSpPr>
          <p:cNvPr id="147" name="Freeform 6"/>
          <p:cNvSpPr/>
          <p:nvPr/>
        </p:nvSpPr>
        <p:spPr>
          <a:xfrm>
            <a:off x="7669651" y="446087"/>
            <a:ext cx="4522352" cy="541496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73" y="0"/>
                </a:moveTo>
                <a:lnTo>
                  <a:pt x="1373" y="5985"/>
                </a:lnTo>
                <a:lnTo>
                  <a:pt x="60" y="6860"/>
                </a:lnTo>
                <a:lnTo>
                  <a:pt x="23" y="6910"/>
                </a:lnTo>
                <a:lnTo>
                  <a:pt x="0" y="6935"/>
                </a:lnTo>
                <a:lnTo>
                  <a:pt x="0" y="6995"/>
                </a:lnTo>
                <a:lnTo>
                  <a:pt x="23" y="7020"/>
                </a:lnTo>
                <a:lnTo>
                  <a:pt x="60" y="7070"/>
                </a:lnTo>
                <a:lnTo>
                  <a:pt x="1373" y="7945"/>
                </a:lnTo>
                <a:lnTo>
                  <a:pt x="1373" y="21600"/>
                </a:lnTo>
                <a:lnTo>
                  <a:pt x="21600" y="21600"/>
                </a:lnTo>
                <a:lnTo>
                  <a:pt x="21600" y="0"/>
                </a:lnTo>
                <a:lnTo>
                  <a:pt x="1373"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148" name="Titeltext"/>
          <p:cNvSpPr/>
          <p:nvPr>
            <p:ph type="title"/>
          </p:nvPr>
        </p:nvSpPr>
        <p:spPr>
          <a:xfrm>
            <a:off x="8183540" y="586171"/>
            <a:ext cx="2494791" cy="5134798"/>
          </a:xfrm>
          <a:prstGeom prst="rect">
            <a:avLst/>
          </a:prstGeom>
        </p:spPr>
        <p:txBody>
          <a:bodyPr/>
          <a:lstStyle>
            <a:lvl1pPr>
              <a:defRPr sz="4000"/>
            </a:lvl1pPr>
          </a:lstStyle>
          <a:p>
            <a:pPr/>
            <a:r>
              <a:t>Titeltext</a:t>
            </a:r>
          </a:p>
        </p:txBody>
      </p:sp>
      <p:sp>
        <p:nvSpPr>
          <p:cNvPr id="149" name="Brödtext nivå ett…"/>
          <p:cNvSpPr/>
          <p:nvPr>
            <p:ph type="body" idx="1"/>
          </p:nvPr>
        </p:nvSpPr>
        <p:spPr>
          <a:xfrm>
            <a:off x="809999" y="446089"/>
            <a:ext cx="6611543" cy="5414963"/>
          </a:xfrm>
          <a:prstGeom prst="rect">
            <a:avLst/>
          </a:prstGeom>
        </p:spPr>
        <p:txBody>
          <a:bodyPr/>
          <a:lstStyle>
            <a:lvl1pPr marL="342900" indent="-342900">
              <a:buClr>
                <a:schemeClr val="accent1"/>
              </a:buClr>
              <a:buSzPct val="100000"/>
              <a:buFont typeface="Century Gothic"/>
              <a:buChar char=""/>
            </a:lvl1pPr>
            <a:lvl2pPr marL="778668" indent="-321468">
              <a:buClr>
                <a:schemeClr val="accent1"/>
              </a:buClr>
              <a:buSzPct val="100000"/>
              <a:buFont typeface="Century Gothic"/>
              <a:buChar char=""/>
            </a:lvl2pPr>
            <a:lvl3pPr marL="1208314" indent="-293914">
              <a:buClr>
                <a:schemeClr val="accent1"/>
              </a:buClr>
              <a:buSzPct val="100000"/>
              <a:buFont typeface="Century Gothic"/>
              <a:buChar char=""/>
            </a:lvl3pPr>
            <a:lvl4pPr marL="1714500" indent="-342900">
              <a:buClr>
                <a:schemeClr val="accent1"/>
              </a:buClr>
              <a:buSzPct val="100000"/>
              <a:buFont typeface="Century Gothic"/>
              <a:buChar char=""/>
            </a:lvl4pPr>
            <a:lvl5pPr marL="2171700" indent="-342900">
              <a:buClr>
                <a:schemeClr val="accent1"/>
              </a:buClr>
              <a:buSzPct val="100000"/>
              <a:buFont typeface="Century Gothic"/>
              <a:buChar char=""/>
            </a:lvl5pPr>
          </a:lstStyle>
          <a:p>
            <a:pPr/>
            <a:r>
              <a:t>Brödtext nivå ett</a:t>
            </a:r>
          </a:p>
          <a:p>
            <a:pPr lvl="1"/>
            <a:r>
              <a:t>Brödtext nivå två</a:t>
            </a:r>
          </a:p>
          <a:p>
            <a:pPr lvl="2"/>
            <a:r>
              <a:t>Brödtext nivå tre</a:t>
            </a:r>
          </a:p>
          <a:p>
            <a:pPr lvl="3"/>
            <a:r>
              <a:t>Brödtext nivå fyra</a:t>
            </a:r>
          </a:p>
          <a:p>
            <a:pPr lvl="4"/>
            <a:r>
              <a:t>Brödtext nivå fem</a:t>
            </a:r>
          </a:p>
        </p:txBody>
      </p:sp>
      <p:sp>
        <p:nvSpPr>
          <p:cNvPr id="150" name="Diabildsnumm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12121"/>
        </a:solidFill>
      </p:bgPr>
    </p:bg>
    <p:spTree>
      <p:nvGrpSpPr>
        <p:cNvPr id="1" name=""/>
        <p:cNvGrpSpPr/>
        <p:nvPr/>
      </p:nvGrpSpPr>
      <p:grpSpPr>
        <a:xfrm>
          <a:off x="0" y="0"/>
          <a:ext cx="0" cy="0"/>
          <a:chOff x="0" y="0"/>
          <a:chExt cx="0" cy="0"/>
        </a:xfrm>
      </p:grpSpPr>
      <p:sp>
        <p:nvSpPr>
          <p:cNvPr id="2" name="Freeform 6"/>
          <p:cNvSpPr/>
          <p:nvPr/>
        </p:nvSpPr>
        <p:spPr>
          <a:xfrm>
            <a:off x="0" y="-3176"/>
            <a:ext cx="12192001" cy="5203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0" y="20361"/>
                </a:lnTo>
                <a:lnTo>
                  <a:pt x="3536" y="20361"/>
                </a:lnTo>
                <a:lnTo>
                  <a:pt x="4211" y="21547"/>
                </a:lnTo>
                <a:lnTo>
                  <a:pt x="4271" y="21600"/>
                </a:lnTo>
                <a:lnTo>
                  <a:pt x="4313" y="21600"/>
                </a:lnTo>
                <a:lnTo>
                  <a:pt x="4331" y="21580"/>
                </a:lnTo>
                <a:lnTo>
                  <a:pt x="4369" y="21547"/>
                </a:lnTo>
                <a:lnTo>
                  <a:pt x="5044" y="20361"/>
                </a:lnTo>
                <a:lnTo>
                  <a:pt x="21600" y="20361"/>
                </a:lnTo>
                <a:lnTo>
                  <a:pt x="21600" y="0"/>
                </a:lnTo>
                <a:close/>
              </a:path>
            </a:pathLst>
          </a:custGeom>
          <a:blipFill>
            <a:blip r:embed="rId2"/>
          </a:blipFill>
          <a:ln cap="rnd">
            <a:solidFill>
              <a:schemeClr val="accent1"/>
            </a:solidFill>
          </a:ln>
        </p:spPr>
        <p:txBody>
          <a:bodyPr lIns="45718" tIns="45718" rIns="45718" bIns="45718"/>
          <a:lstStyle/>
          <a:p>
            <a:pPr>
              <a:defRPr>
                <a:solidFill>
                  <a:srgbClr val="FFFFFF"/>
                </a:solidFill>
              </a:defRPr>
            </a:pPr>
          </a:p>
        </p:txBody>
      </p:sp>
      <p:sp>
        <p:nvSpPr>
          <p:cNvPr id="3" name="Titeltext"/>
          <p:cNvSpPr/>
          <p:nvPr>
            <p:ph type="title"/>
          </p:nvPr>
        </p:nvSpPr>
        <p:spPr>
          <a:xfrm>
            <a:off x="809999" y="1449147"/>
            <a:ext cx="10572003" cy="2971052"/>
          </a:xfrm>
          <a:prstGeom prst="rect">
            <a:avLst/>
          </a:prstGeom>
          <a:ln w="12700">
            <a:miter lim="400000"/>
          </a:ln>
          <a:effectLst>
            <a:outerShdw sx="100000" sy="100000" kx="0" ky="0" algn="b" rotWithShape="0" blurRad="50800" dist="0" dir="14400000">
              <a:srgbClr val="000000">
                <a:alpha val="60000"/>
              </a:srgbClr>
            </a:outerShdw>
          </a:effectLst>
          <a:extLst>
            <a:ext uri="{C572A759-6A51-4108-AA02-DFA0A04FC94B}">
              <ma14:wrappingTextBoxFlag xmlns:ma14="http://schemas.microsoft.com/office/mac/drawingml/2011/main" val="1"/>
            </a:ext>
          </a:extLst>
        </p:spPr>
        <p:txBody>
          <a:bodyPr lIns="45718" tIns="45718" rIns="45718" bIns="45718" anchor="b">
            <a:normAutofit fontScale="100000" lnSpcReduction="0"/>
          </a:bodyPr>
          <a:lstStyle/>
          <a:p>
            <a:pPr/>
            <a:r>
              <a:t>Titeltext</a:t>
            </a:r>
          </a:p>
        </p:txBody>
      </p:sp>
      <p:sp>
        <p:nvSpPr>
          <p:cNvPr id="4" name="Brödtext nivå ett…"/>
          <p:cNvSpPr/>
          <p:nvPr>
            <p:ph type="body" idx="1"/>
          </p:nvPr>
        </p:nvSpPr>
        <p:spPr>
          <a:xfrm>
            <a:off x="809999" y="5280847"/>
            <a:ext cx="10572003" cy="434977"/>
          </a:xfrm>
          <a:prstGeom prst="rect">
            <a:avLst/>
          </a:prstGeom>
          <a:ln w="12700">
            <a:miter lim="400000"/>
          </a:ln>
          <a:effectLst>
            <a:outerShdw sx="100000" sy="100000" kx="0" ky="0" algn="b" rotWithShape="0" blurRad="50800" dist="0" dir="14400000">
              <a:srgbClr val="000000">
                <a:alpha val="40000"/>
              </a:srgbClr>
            </a:outerShdw>
          </a:effectLst>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Brödtext nivå ett</a:t>
            </a:r>
          </a:p>
          <a:p>
            <a:pPr lvl="1"/>
            <a:r>
              <a:t>Brödtext nivå två</a:t>
            </a:r>
          </a:p>
          <a:p>
            <a:pPr lvl="2"/>
            <a:r>
              <a:t>Brödtext nivå tre</a:t>
            </a:r>
          </a:p>
          <a:p>
            <a:pPr lvl="3"/>
            <a:r>
              <a:t>Brödtext nivå fyra</a:t>
            </a:r>
          </a:p>
          <a:p>
            <a:pPr lvl="4"/>
            <a:r>
              <a:t>Brödtext nivå fem</a:t>
            </a:r>
          </a:p>
        </p:txBody>
      </p:sp>
      <p:sp>
        <p:nvSpPr>
          <p:cNvPr id="5" name="Diabildsnummer"/>
          <p:cNvSpPr/>
          <p:nvPr>
            <p:ph type="sldNum" sz="quarter" idx="2"/>
          </p:nvPr>
        </p:nvSpPr>
        <p:spPr>
          <a:xfrm>
            <a:off x="11424654" y="6080089"/>
            <a:ext cx="315834" cy="326401"/>
          </a:xfrm>
          <a:prstGeom prst="rect">
            <a:avLst/>
          </a:prstGeom>
          <a:ln w="12700">
            <a:miter lim="400000"/>
          </a:ln>
        </p:spPr>
        <p:txBody>
          <a:bodyPr wrap="none" lIns="10800" tIns="10800" rIns="10800" bIns="10800" anchor="b">
            <a:spAutoFit/>
          </a:bodyPr>
          <a:lstStyle>
            <a:lvl1pPr algn="r">
              <a:defRPr sz="2000">
                <a:solidFill>
                  <a:schemeClr val="accent1"/>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transition xmlns:p14="http://schemas.microsoft.com/office/powerpoint/2010/main" spd="med" advClick="1"/>
  <p:txStyles>
    <p:titleStyle>
      <a:lvl1pPr marL="0" marR="0" indent="0" algn="l" defTabSz="457200" rtl="0" latinLnBrk="0">
        <a:lnSpc>
          <a:spcPct val="100000"/>
        </a:lnSpc>
        <a:spcBef>
          <a:spcPts val="0"/>
        </a:spcBef>
        <a:spcAft>
          <a:spcPts val="0"/>
        </a:spcAft>
        <a:buClrTx/>
        <a:buSzTx/>
        <a:buFontTx/>
        <a:buNone/>
        <a:tabLst/>
        <a:defRPr b="1" baseline="0" cap="none" i="0" spc="0" strike="noStrike" sz="5400" u="none">
          <a:ln>
            <a:noFill/>
          </a:ln>
          <a:solidFill>
            <a:srgbClr val="FEFEFE"/>
          </a:solidFill>
          <a:uFillTx/>
          <a:latin typeface="+mj-lt"/>
          <a:ea typeface="+mj-ea"/>
          <a:cs typeface="+mj-cs"/>
          <a:sym typeface="Century Gothic"/>
        </a:defRPr>
      </a:lvl1pPr>
      <a:lvl2pPr marL="0" marR="0" indent="0" algn="l" defTabSz="457200" rtl="0" latinLnBrk="0">
        <a:lnSpc>
          <a:spcPct val="100000"/>
        </a:lnSpc>
        <a:spcBef>
          <a:spcPts val="0"/>
        </a:spcBef>
        <a:spcAft>
          <a:spcPts val="0"/>
        </a:spcAft>
        <a:buClrTx/>
        <a:buSzTx/>
        <a:buFontTx/>
        <a:buNone/>
        <a:tabLst/>
        <a:defRPr b="1" baseline="0" cap="none" i="0" spc="0" strike="noStrike" sz="5400" u="none">
          <a:ln>
            <a:noFill/>
          </a:ln>
          <a:solidFill>
            <a:srgbClr val="FEFEFE"/>
          </a:solidFill>
          <a:uFillTx/>
          <a:latin typeface="+mj-lt"/>
          <a:ea typeface="+mj-ea"/>
          <a:cs typeface="+mj-cs"/>
          <a:sym typeface="Century Gothic"/>
        </a:defRPr>
      </a:lvl2pPr>
      <a:lvl3pPr marL="0" marR="0" indent="0" algn="l" defTabSz="457200" rtl="0" latinLnBrk="0">
        <a:lnSpc>
          <a:spcPct val="100000"/>
        </a:lnSpc>
        <a:spcBef>
          <a:spcPts val="0"/>
        </a:spcBef>
        <a:spcAft>
          <a:spcPts val="0"/>
        </a:spcAft>
        <a:buClrTx/>
        <a:buSzTx/>
        <a:buFontTx/>
        <a:buNone/>
        <a:tabLst/>
        <a:defRPr b="1" baseline="0" cap="none" i="0" spc="0" strike="noStrike" sz="5400" u="none">
          <a:ln>
            <a:noFill/>
          </a:ln>
          <a:solidFill>
            <a:srgbClr val="FEFEFE"/>
          </a:solidFill>
          <a:uFillTx/>
          <a:latin typeface="+mj-lt"/>
          <a:ea typeface="+mj-ea"/>
          <a:cs typeface="+mj-cs"/>
          <a:sym typeface="Century Gothic"/>
        </a:defRPr>
      </a:lvl3pPr>
      <a:lvl4pPr marL="0" marR="0" indent="0" algn="l" defTabSz="457200" rtl="0" latinLnBrk="0">
        <a:lnSpc>
          <a:spcPct val="100000"/>
        </a:lnSpc>
        <a:spcBef>
          <a:spcPts val="0"/>
        </a:spcBef>
        <a:spcAft>
          <a:spcPts val="0"/>
        </a:spcAft>
        <a:buClrTx/>
        <a:buSzTx/>
        <a:buFontTx/>
        <a:buNone/>
        <a:tabLst/>
        <a:defRPr b="1" baseline="0" cap="none" i="0" spc="0" strike="noStrike" sz="5400" u="none">
          <a:ln>
            <a:noFill/>
          </a:ln>
          <a:solidFill>
            <a:srgbClr val="FEFEFE"/>
          </a:solidFill>
          <a:uFillTx/>
          <a:latin typeface="+mj-lt"/>
          <a:ea typeface="+mj-ea"/>
          <a:cs typeface="+mj-cs"/>
          <a:sym typeface="Century Gothic"/>
        </a:defRPr>
      </a:lvl4pPr>
      <a:lvl5pPr marL="0" marR="0" indent="0" algn="l" defTabSz="457200" rtl="0" latinLnBrk="0">
        <a:lnSpc>
          <a:spcPct val="100000"/>
        </a:lnSpc>
        <a:spcBef>
          <a:spcPts val="0"/>
        </a:spcBef>
        <a:spcAft>
          <a:spcPts val="0"/>
        </a:spcAft>
        <a:buClrTx/>
        <a:buSzTx/>
        <a:buFontTx/>
        <a:buNone/>
        <a:tabLst/>
        <a:defRPr b="1" baseline="0" cap="none" i="0" spc="0" strike="noStrike" sz="5400" u="none">
          <a:ln>
            <a:noFill/>
          </a:ln>
          <a:solidFill>
            <a:srgbClr val="FEFEFE"/>
          </a:solidFill>
          <a:uFillTx/>
          <a:latin typeface="+mj-lt"/>
          <a:ea typeface="+mj-ea"/>
          <a:cs typeface="+mj-cs"/>
          <a:sym typeface="Century Gothic"/>
        </a:defRPr>
      </a:lvl5pPr>
      <a:lvl6pPr marL="0" marR="0" indent="0" algn="l" defTabSz="457200" rtl="0" latinLnBrk="0">
        <a:lnSpc>
          <a:spcPct val="100000"/>
        </a:lnSpc>
        <a:spcBef>
          <a:spcPts val="0"/>
        </a:spcBef>
        <a:spcAft>
          <a:spcPts val="0"/>
        </a:spcAft>
        <a:buClrTx/>
        <a:buSzTx/>
        <a:buFontTx/>
        <a:buNone/>
        <a:tabLst/>
        <a:defRPr b="1" baseline="0" cap="none" i="0" spc="0" strike="noStrike" sz="5400" u="none">
          <a:ln>
            <a:noFill/>
          </a:ln>
          <a:solidFill>
            <a:srgbClr val="FEFEFE"/>
          </a:solidFill>
          <a:uFillTx/>
          <a:latin typeface="+mj-lt"/>
          <a:ea typeface="+mj-ea"/>
          <a:cs typeface="+mj-cs"/>
          <a:sym typeface="Century Gothic"/>
        </a:defRPr>
      </a:lvl6pPr>
      <a:lvl7pPr marL="0" marR="0" indent="0" algn="l" defTabSz="457200" rtl="0" latinLnBrk="0">
        <a:lnSpc>
          <a:spcPct val="100000"/>
        </a:lnSpc>
        <a:spcBef>
          <a:spcPts val="0"/>
        </a:spcBef>
        <a:spcAft>
          <a:spcPts val="0"/>
        </a:spcAft>
        <a:buClrTx/>
        <a:buSzTx/>
        <a:buFontTx/>
        <a:buNone/>
        <a:tabLst/>
        <a:defRPr b="1" baseline="0" cap="none" i="0" spc="0" strike="noStrike" sz="5400" u="none">
          <a:ln>
            <a:noFill/>
          </a:ln>
          <a:solidFill>
            <a:srgbClr val="FEFEFE"/>
          </a:solidFill>
          <a:uFillTx/>
          <a:latin typeface="+mj-lt"/>
          <a:ea typeface="+mj-ea"/>
          <a:cs typeface="+mj-cs"/>
          <a:sym typeface="Century Gothic"/>
        </a:defRPr>
      </a:lvl7pPr>
      <a:lvl8pPr marL="0" marR="0" indent="0" algn="l" defTabSz="457200" rtl="0" latinLnBrk="0">
        <a:lnSpc>
          <a:spcPct val="100000"/>
        </a:lnSpc>
        <a:spcBef>
          <a:spcPts val="0"/>
        </a:spcBef>
        <a:spcAft>
          <a:spcPts val="0"/>
        </a:spcAft>
        <a:buClrTx/>
        <a:buSzTx/>
        <a:buFontTx/>
        <a:buNone/>
        <a:tabLst/>
        <a:defRPr b="1" baseline="0" cap="none" i="0" spc="0" strike="noStrike" sz="5400" u="none">
          <a:ln>
            <a:noFill/>
          </a:ln>
          <a:solidFill>
            <a:srgbClr val="FEFEFE"/>
          </a:solidFill>
          <a:uFillTx/>
          <a:latin typeface="+mj-lt"/>
          <a:ea typeface="+mj-ea"/>
          <a:cs typeface="+mj-cs"/>
          <a:sym typeface="Century Gothic"/>
        </a:defRPr>
      </a:lvl8pPr>
      <a:lvl9pPr marL="0" marR="0" indent="0" algn="l" defTabSz="457200" rtl="0" latinLnBrk="0">
        <a:lnSpc>
          <a:spcPct val="100000"/>
        </a:lnSpc>
        <a:spcBef>
          <a:spcPts val="0"/>
        </a:spcBef>
        <a:spcAft>
          <a:spcPts val="0"/>
        </a:spcAft>
        <a:buClrTx/>
        <a:buSzTx/>
        <a:buFontTx/>
        <a:buNone/>
        <a:tabLst/>
        <a:defRPr b="1" baseline="0" cap="none" i="0" spc="0" strike="noStrike" sz="5400" u="none">
          <a:ln>
            <a:noFill/>
          </a:ln>
          <a:solidFill>
            <a:srgbClr val="FEFEFE"/>
          </a:solidFill>
          <a:uFillTx/>
          <a:latin typeface="+mj-lt"/>
          <a:ea typeface="+mj-ea"/>
          <a:cs typeface="+mj-cs"/>
          <a:sym typeface="Century Gothic"/>
        </a:defRPr>
      </a:lvl9pPr>
    </p:titleStyle>
    <p:bodyStyle>
      <a:lvl1pPr marL="0" marR="0" indent="0" algn="l" defTabSz="457200" rtl="0" latinLnBrk="0">
        <a:lnSpc>
          <a:spcPct val="100000"/>
        </a:lnSpc>
        <a:spcBef>
          <a:spcPts val="600"/>
        </a:spcBef>
        <a:spcAft>
          <a:spcPts val="0"/>
        </a:spcAft>
        <a:buClrTx/>
        <a:buSzTx/>
        <a:buFontTx/>
        <a:buNone/>
        <a:tabLst/>
        <a:defRPr b="0" baseline="0" cap="none" i="0" spc="0" strike="noStrike" sz="1800" u="none">
          <a:ln>
            <a:noFill/>
          </a:ln>
          <a:solidFill>
            <a:srgbClr val="FFFFFF"/>
          </a:solidFill>
          <a:uFillTx/>
          <a:latin typeface="+mj-lt"/>
          <a:ea typeface="+mj-ea"/>
          <a:cs typeface="+mj-cs"/>
          <a:sym typeface="Century Gothic"/>
        </a:defRPr>
      </a:lvl1pPr>
      <a:lvl2pPr marL="0" marR="0" indent="0" algn="l" defTabSz="457200" rtl="0" latinLnBrk="0">
        <a:lnSpc>
          <a:spcPct val="100000"/>
        </a:lnSpc>
        <a:spcBef>
          <a:spcPts val="600"/>
        </a:spcBef>
        <a:spcAft>
          <a:spcPts val="0"/>
        </a:spcAft>
        <a:buClrTx/>
        <a:buSzTx/>
        <a:buFontTx/>
        <a:buNone/>
        <a:tabLst/>
        <a:defRPr b="0" baseline="0" cap="none" i="0" spc="0" strike="noStrike" sz="1800" u="none">
          <a:ln>
            <a:noFill/>
          </a:ln>
          <a:solidFill>
            <a:srgbClr val="FFFFFF"/>
          </a:solidFill>
          <a:uFillTx/>
          <a:latin typeface="+mj-lt"/>
          <a:ea typeface="+mj-ea"/>
          <a:cs typeface="+mj-cs"/>
          <a:sym typeface="Century Gothic"/>
        </a:defRPr>
      </a:lvl2pPr>
      <a:lvl3pPr marL="0" marR="0" indent="0" algn="l" defTabSz="457200" rtl="0" latinLnBrk="0">
        <a:lnSpc>
          <a:spcPct val="100000"/>
        </a:lnSpc>
        <a:spcBef>
          <a:spcPts val="600"/>
        </a:spcBef>
        <a:spcAft>
          <a:spcPts val="0"/>
        </a:spcAft>
        <a:buClrTx/>
        <a:buSzTx/>
        <a:buFontTx/>
        <a:buNone/>
        <a:tabLst/>
        <a:defRPr b="0" baseline="0" cap="none" i="0" spc="0" strike="noStrike" sz="1800" u="none">
          <a:ln>
            <a:noFill/>
          </a:ln>
          <a:solidFill>
            <a:srgbClr val="FFFFFF"/>
          </a:solidFill>
          <a:uFillTx/>
          <a:latin typeface="+mj-lt"/>
          <a:ea typeface="+mj-ea"/>
          <a:cs typeface="+mj-cs"/>
          <a:sym typeface="Century Gothic"/>
        </a:defRPr>
      </a:lvl3pPr>
      <a:lvl4pPr marL="0" marR="0" indent="0" algn="l" defTabSz="457200" rtl="0" latinLnBrk="0">
        <a:lnSpc>
          <a:spcPct val="100000"/>
        </a:lnSpc>
        <a:spcBef>
          <a:spcPts val="600"/>
        </a:spcBef>
        <a:spcAft>
          <a:spcPts val="0"/>
        </a:spcAft>
        <a:buClrTx/>
        <a:buSzTx/>
        <a:buFontTx/>
        <a:buNone/>
        <a:tabLst/>
        <a:defRPr b="0" baseline="0" cap="none" i="0" spc="0" strike="noStrike" sz="1800" u="none">
          <a:ln>
            <a:noFill/>
          </a:ln>
          <a:solidFill>
            <a:srgbClr val="FFFFFF"/>
          </a:solidFill>
          <a:uFillTx/>
          <a:latin typeface="+mj-lt"/>
          <a:ea typeface="+mj-ea"/>
          <a:cs typeface="+mj-cs"/>
          <a:sym typeface="Century Gothic"/>
        </a:defRPr>
      </a:lvl4pPr>
      <a:lvl5pPr marL="0" marR="0" indent="0" algn="l" defTabSz="457200" rtl="0" latinLnBrk="0">
        <a:lnSpc>
          <a:spcPct val="100000"/>
        </a:lnSpc>
        <a:spcBef>
          <a:spcPts val="600"/>
        </a:spcBef>
        <a:spcAft>
          <a:spcPts val="0"/>
        </a:spcAft>
        <a:buClrTx/>
        <a:buSzTx/>
        <a:buFontTx/>
        <a:buNone/>
        <a:tabLst/>
        <a:defRPr b="0" baseline="0" cap="none" i="0" spc="0" strike="noStrike" sz="1800" u="none">
          <a:ln>
            <a:noFill/>
          </a:ln>
          <a:solidFill>
            <a:srgbClr val="FFFFFF"/>
          </a:solidFill>
          <a:uFillTx/>
          <a:latin typeface="+mj-lt"/>
          <a:ea typeface="+mj-ea"/>
          <a:cs typeface="+mj-cs"/>
          <a:sym typeface="Century Gothic"/>
        </a:defRPr>
      </a:lvl5pPr>
      <a:lvl6pPr marL="2514300" marR="0" indent="-342900" algn="l" defTabSz="457200" rtl="0" latinLnBrk="0">
        <a:lnSpc>
          <a:spcPct val="100000"/>
        </a:lnSpc>
        <a:spcBef>
          <a:spcPts val="600"/>
        </a:spcBef>
        <a:spcAft>
          <a:spcPts val="0"/>
        </a:spcAft>
        <a:buClrTx/>
        <a:buSzPct val="100000"/>
        <a:buFontTx/>
        <a:buChar char=""/>
        <a:tabLst/>
        <a:defRPr b="0" baseline="0" cap="none" i="0" spc="0" strike="noStrike" sz="1800" u="none">
          <a:ln>
            <a:noFill/>
          </a:ln>
          <a:solidFill>
            <a:srgbClr val="FFFFFF"/>
          </a:solidFill>
          <a:uFillTx/>
          <a:latin typeface="+mj-lt"/>
          <a:ea typeface="+mj-ea"/>
          <a:cs typeface="+mj-cs"/>
          <a:sym typeface="Century Gothic"/>
        </a:defRPr>
      </a:lvl6pPr>
      <a:lvl7pPr marL="2914300" marR="0" indent="-342900" algn="l" defTabSz="457200" rtl="0" latinLnBrk="0">
        <a:lnSpc>
          <a:spcPct val="100000"/>
        </a:lnSpc>
        <a:spcBef>
          <a:spcPts val="600"/>
        </a:spcBef>
        <a:spcAft>
          <a:spcPts val="0"/>
        </a:spcAft>
        <a:buClrTx/>
        <a:buSzPct val="100000"/>
        <a:buFontTx/>
        <a:buChar char=""/>
        <a:tabLst/>
        <a:defRPr b="0" baseline="0" cap="none" i="0" spc="0" strike="noStrike" sz="1800" u="none">
          <a:ln>
            <a:noFill/>
          </a:ln>
          <a:solidFill>
            <a:srgbClr val="FFFFFF"/>
          </a:solidFill>
          <a:uFillTx/>
          <a:latin typeface="+mj-lt"/>
          <a:ea typeface="+mj-ea"/>
          <a:cs typeface="+mj-cs"/>
          <a:sym typeface="Century Gothic"/>
        </a:defRPr>
      </a:lvl7pPr>
      <a:lvl8pPr marL="3314300" marR="0" indent="-342900" algn="l" defTabSz="457200" rtl="0" latinLnBrk="0">
        <a:lnSpc>
          <a:spcPct val="100000"/>
        </a:lnSpc>
        <a:spcBef>
          <a:spcPts val="600"/>
        </a:spcBef>
        <a:spcAft>
          <a:spcPts val="0"/>
        </a:spcAft>
        <a:buClrTx/>
        <a:buSzPct val="100000"/>
        <a:buFontTx/>
        <a:buChar char=""/>
        <a:tabLst/>
        <a:defRPr b="0" baseline="0" cap="none" i="0" spc="0" strike="noStrike" sz="1800" u="none">
          <a:ln>
            <a:noFill/>
          </a:ln>
          <a:solidFill>
            <a:srgbClr val="FFFFFF"/>
          </a:solidFill>
          <a:uFillTx/>
          <a:latin typeface="+mj-lt"/>
          <a:ea typeface="+mj-ea"/>
          <a:cs typeface="+mj-cs"/>
          <a:sym typeface="Century Gothic"/>
        </a:defRPr>
      </a:lvl8pPr>
      <a:lvl9pPr marL="3714300" marR="0" indent="-342900" algn="l" defTabSz="457200" rtl="0" latinLnBrk="0">
        <a:lnSpc>
          <a:spcPct val="100000"/>
        </a:lnSpc>
        <a:spcBef>
          <a:spcPts val="600"/>
        </a:spcBef>
        <a:spcAft>
          <a:spcPts val="0"/>
        </a:spcAft>
        <a:buClrTx/>
        <a:buSzPct val="100000"/>
        <a:buFontTx/>
        <a:buChar char=""/>
        <a:tabLst/>
        <a:defRPr b="0" baseline="0" cap="none" i="0" spc="0" strike="noStrike" sz="1800" u="none">
          <a:ln>
            <a:noFill/>
          </a:ln>
          <a:solidFill>
            <a:srgbClr val="FFFFFF"/>
          </a:solidFill>
          <a:uFillTx/>
          <a:latin typeface="+mj-lt"/>
          <a:ea typeface="+mj-ea"/>
          <a:cs typeface="+mj-cs"/>
          <a:sym typeface="Century Gothic"/>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2000" u="none">
          <a:ln>
            <a:noFill/>
          </a:ln>
          <a:solidFill>
            <a:schemeClr val="tx1"/>
          </a:solidFill>
          <a:uFillTx/>
          <a:latin typeface="+mn-lt"/>
          <a:ea typeface="+mn-ea"/>
          <a:cs typeface="+mn-cs"/>
          <a:sym typeface="Century Gothic"/>
        </a:defRPr>
      </a:lvl1pPr>
      <a:lvl2pPr marL="0" marR="0" indent="0" algn="r" defTabSz="457200" rtl="0" latinLnBrk="0">
        <a:lnSpc>
          <a:spcPct val="100000"/>
        </a:lnSpc>
        <a:spcBef>
          <a:spcPts val="0"/>
        </a:spcBef>
        <a:spcAft>
          <a:spcPts val="0"/>
        </a:spcAft>
        <a:buClrTx/>
        <a:buSzTx/>
        <a:buFontTx/>
        <a:buNone/>
        <a:tabLst/>
        <a:defRPr b="0" baseline="0" cap="none" i="0" spc="0" strike="noStrike" sz="2000" u="none">
          <a:ln>
            <a:noFill/>
          </a:ln>
          <a:solidFill>
            <a:schemeClr val="tx1"/>
          </a:solidFill>
          <a:uFillTx/>
          <a:latin typeface="+mn-lt"/>
          <a:ea typeface="+mn-ea"/>
          <a:cs typeface="+mn-cs"/>
          <a:sym typeface="Century Gothic"/>
        </a:defRPr>
      </a:lvl2pPr>
      <a:lvl3pPr marL="0" marR="0" indent="0" algn="r" defTabSz="457200" rtl="0" latinLnBrk="0">
        <a:lnSpc>
          <a:spcPct val="100000"/>
        </a:lnSpc>
        <a:spcBef>
          <a:spcPts val="0"/>
        </a:spcBef>
        <a:spcAft>
          <a:spcPts val="0"/>
        </a:spcAft>
        <a:buClrTx/>
        <a:buSzTx/>
        <a:buFontTx/>
        <a:buNone/>
        <a:tabLst/>
        <a:defRPr b="0" baseline="0" cap="none" i="0" spc="0" strike="noStrike" sz="2000" u="none">
          <a:ln>
            <a:noFill/>
          </a:ln>
          <a:solidFill>
            <a:schemeClr val="tx1"/>
          </a:solidFill>
          <a:uFillTx/>
          <a:latin typeface="+mn-lt"/>
          <a:ea typeface="+mn-ea"/>
          <a:cs typeface="+mn-cs"/>
          <a:sym typeface="Century Gothic"/>
        </a:defRPr>
      </a:lvl3pPr>
      <a:lvl4pPr marL="0" marR="0" indent="0" algn="r" defTabSz="457200" rtl="0" latinLnBrk="0">
        <a:lnSpc>
          <a:spcPct val="100000"/>
        </a:lnSpc>
        <a:spcBef>
          <a:spcPts val="0"/>
        </a:spcBef>
        <a:spcAft>
          <a:spcPts val="0"/>
        </a:spcAft>
        <a:buClrTx/>
        <a:buSzTx/>
        <a:buFontTx/>
        <a:buNone/>
        <a:tabLst/>
        <a:defRPr b="0" baseline="0" cap="none" i="0" spc="0" strike="noStrike" sz="2000" u="none">
          <a:ln>
            <a:noFill/>
          </a:ln>
          <a:solidFill>
            <a:schemeClr val="tx1"/>
          </a:solidFill>
          <a:uFillTx/>
          <a:latin typeface="+mn-lt"/>
          <a:ea typeface="+mn-ea"/>
          <a:cs typeface="+mn-cs"/>
          <a:sym typeface="Century Gothic"/>
        </a:defRPr>
      </a:lvl4pPr>
      <a:lvl5pPr marL="0" marR="0" indent="0" algn="r" defTabSz="457200" rtl="0" latinLnBrk="0">
        <a:lnSpc>
          <a:spcPct val="100000"/>
        </a:lnSpc>
        <a:spcBef>
          <a:spcPts val="0"/>
        </a:spcBef>
        <a:spcAft>
          <a:spcPts val="0"/>
        </a:spcAft>
        <a:buClrTx/>
        <a:buSzTx/>
        <a:buFontTx/>
        <a:buNone/>
        <a:tabLst/>
        <a:defRPr b="0" baseline="0" cap="none" i="0" spc="0" strike="noStrike" sz="2000" u="none">
          <a:ln>
            <a:noFill/>
          </a:ln>
          <a:solidFill>
            <a:schemeClr val="tx1"/>
          </a:solidFill>
          <a:uFillTx/>
          <a:latin typeface="+mn-lt"/>
          <a:ea typeface="+mn-ea"/>
          <a:cs typeface="+mn-cs"/>
          <a:sym typeface="Century Gothic"/>
        </a:defRPr>
      </a:lvl5pPr>
      <a:lvl6pPr marL="0" marR="0" indent="0" algn="r" defTabSz="457200" rtl="0" latinLnBrk="0">
        <a:lnSpc>
          <a:spcPct val="100000"/>
        </a:lnSpc>
        <a:spcBef>
          <a:spcPts val="0"/>
        </a:spcBef>
        <a:spcAft>
          <a:spcPts val="0"/>
        </a:spcAft>
        <a:buClrTx/>
        <a:buSzTx/>
        <a:buFontTx/>
        <a:buNone/>
        <a:tabLst/>
        <a:defRPr b="0" baseline="0" cap="none" i="0" spc="0" strike="noStrike" sz="2000" u="none">
          <a:ln>
            <a:noFill/>
          </a:ln>
          <a:solidFill>
            <a:schemeClr val="tx1"/>
          </a:solidFill>
          <a:uFillTx/>
          <a:latin typeface="+mn-lt"/>
          <a:ea typeface="+mn-ea"/>
          <a:cs typeface="+mn-cs"/>
          <a:sym typeface="Century Gothic"/>
        </a:defRPr>
      </a:lvl6pPr>
      <a:lvl7pPr marL="0" marR="0" indent="0" algn="r" defTabSz="457200" rtl="0" latinLnBrk="0">
        <a:lnSpc>
          <a:spcPct val="100000"/>
        </a:lnSpc>
        <a:spcBef>
          <a:spcPts val="0"/>
        </a:spcBef>
        <a:spcAft>
          <a:spcPts val="0"/>
        </a:spcAft>
        <a:buClrTx/>
        <a:buSzTx/>
        <a:buFontTx/>
        <a:buNone/>
        <a:tabLst/>
        <a:defRPr b="0" baseline="0" cap="none" i="0" spc="0" strike="noStrike" sz="2000" u="none">
          <a:ln>
            <a:noFill/>
          </a:ln>
          <a:solidFill>
            <a:schemeClr val="tx1"/>
          </a:solidFill>
          <a:uFillTx/>
          <a:latin typeface="+mn-lt"/>
          <a:ea typeface="+mn-ea"/>
          <a:cs typeface="+mn-cs"/>
          <a:sym typeface="Century Gothic"/>
        </a:defRPr>
      </a:lvl7pPr>
      <a:lvl8pPr marL="0" marR="0" indent="0" algn="r" defTabSz="457200" rtl="0" latinLnBrk="0">
        <a:lnSpc>
          <a:spcPct val="100000"/>
        </a:lnSpc>
        <a:spcBef>
          <a:spcPts val="0"/>
        </a:spcBef>
        <a:spcAft>
          <a:spcPts val="0"/>
        </a:spcAft>
        <a:buClrTx/>
        <a:buSzTx/>
        <a:buFontTx/>
        <a:buNone/>
        <a:tabLst/>
        <a:defRPr b="0" baseline="0" cap="none" i="0" spc="0" strike="noStrike" sz="2000" u="none">
          <a:ln>
            <a:noFill/>
          </a:ln>
          <a:solidFill>
            <a:schemeClr val="tx1"/>
          </a:solidFill>
          <a:uFillTx/>
          <a:latin typeface="+mn-lt"/>
          <a:ea typeface="+mn-ea"/>
          <a:cs typeface="+mn-cs"/>
          <a:sym typeface="Century Gothic"/>
        </a:defRPr>
      </a:lvl8pPr>
      <a:lvl9pPr marL="0" marR="0" indent="0" algn="r" defTabSz="457200" rtl="0" latinLnBrk="0">
        <a:lnSpc>
          <a:spcPct val="100000"/>
        </a:lnSpc>
        <a:spcBef>
          <a:spcPts val="0"/>
        </a:spcBef>
        <a:spcAft>
          <a:spcPts val="0"/>
        </a:spcAft>
        <a:buClrTx/>
        <a:buSzTx/>
        <a:buFontTx/>
        <a:buNone/>
        <a:tabLst/>
        <a:defRPr b="0" baseline="0" cap="none" i="0" spc="0" strike="noStrike" sz="2000" u="none">
          <a:ln>
            <a:noFill/>
          </a:ln>
          <a:solidFill>
            <a:schemeClr val="tx1"/>
          </a:solidFill>
          <a:uFillTx/>
          <a:latin typeface="+mn-lt"/>
          <a:ea typeface="+mn-ea"/>
          <a:cs typeface="+mn-cs"/>
          <a:sym typeface="Century Gothic"/>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2.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2.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2.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2.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92D050"/>
        </a:solidFill>
      </p:bgPr>
    </p:bg>
    <p:spTree>
      <p:nvGrpSpPr>
        <p:cNvPr id="1" name=""/>
        <p:cNvGrpSpPr/>
        <p:nvPr/>
      </p:nvGrpSpPr>
      <p:grpSpPr>
        <a:xfrm>
          <a:off x="0" y="0"/>
          <a:ext cx="0" cy="0"/>
          <a:chOff x="0" y="0"/>
          <a:chExt cx="0" cy="0"/>
        </a:xfrm>
      </p:grpSpPr>
      <p:sp>
        <p:nvSpPr>
          <p:cNvPr id="159" name="Underrubrik 2"/>
          <p:cNvSpPr/>
          <p:nvPr>
            <p:ph type="subTitle" sz="quarter" idx="1"/>
          </p:nvPr>
        </p:nvSpPr>
        <p:spPr>
          <a:xfrm>
            <a:off x="5355771" y="1995334"/>
            <a:ext cx="6385128" cy="1481332"/>
          </a:xfrm>
          <a:prstGeom prst="rect">
            <a:avLst/>
          </a:prstGeom>
        </p:spPr>
        <p:txBody>
          <a:bodyPr/>
          <a:lstStyle/>
          <a:p>
            <a:pPr algn="ctr" defTabSz="425194">
              <a:spcBef>
                <a:spcPts val="900"/>
              </a:spcBef>
              <a:defRPr b="1" sz="4000">
                <a:solidFill>
                  <a:srgbClr val="000000">
                    <a:alpha val="55000"/>
                  </a:srgbClr>
                </a:solidFill>
              </a:defRPr>
            </a:pPr>
            <a:r>
              <a:t>TÖLÖ IF</a:t>
            </a:r>
          </a:p>
          <a:p>
            <a:pPr algn="ctr" defTabSz="425194">
              <a:spcBef>
                <a:spcPts val="900"/>
              </a:spcBef>
              <a:defRPr b="1" sz="4000">
                <a:solidFill>
                  <a:srgbClr val="000000">
                    <a:alpha val="55000"/>
                  </a:srgbClr>
                </a:solidFill>
              </a:defRPr>
            </a:pPr>
            <a:r>
              <a:t>NYCKEL TILL FRAMGÅNG</a:t>
            </a:r>
          </a:p>
        </p:txBody>
      </p:sp>
      <p:pic>
        <p:nvPicPr>
          <p:cNvPr id="160" name="Picture 2" descr="Picture 2"/>
          <p:cNvPicPr>
            <a:picLocks noChangeAspect="1"/>
          </p:cNvPicPr>
          <p:nvPr/>
        </p:nvPicPr>
        <p:blipFill>
          <a:blip r:embed="rId2">
            <a:extLst/>
          </a:blip>
          <a:srcRect l="0" t="36" r="2" b="5591"/>
          <a:stretch>
            <a:fillRect/>
          </a:stretch>
        </p:blipFill>
        <p:spPr>
          <a:xfrm>
            <a:off x="451101" y="449999"/>
            <a:ext cx="5422581" cy="554400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9" grpId="1" fill="hold">
                                  <p:stCondLst>
                                    <p:cond delay="1500"/>
                                  </p:stCondLst>
                                  <p:iterate type="el" backwards="0">
                                    <p:tmAbs val="0"/>
                                  </p:iterate>
                                  <p:childTnLst>
                                    <p:set>
                                      <p:cBhvr>
                                        <p:cTn id="6" fill="hold"/>
                                        <p:tgtEl>
                                          <p:spTgt spid="159">
                                            <p:bg/>
                                          </p:spTgt>
                                        </p:tgtEl>
                                        <p:attrNameLst>
                                          <p:attrName>style.visibility</p:attrName>
                                        </p:attrNameLst>
                                      </p:cBhvr>
                                      <p:to>
                                        <p:strVal val="visible"/>
                                      </p:to>
                                    </p:set>
                                    <p:animEffect filter="dissolve" transition="in">
                                      <p:cBhvr>
                                        <p:cTn id="7" dur="700"/>
                                        <p:tgtEl>
                                          <p:spTgt spid="159">
                                            <p:bg/>
                                          </p:spTgt>
                                        </p:tgtEl>
                                      </p:cBhvr>
                                    </p:animEffect>
                                  </p:childTnLst>
                                </p:cTn>
                              </p:par>
                              <p:par>
                                <p:cTn id="8" presetClass="entr" nodeType="withEffect" presetSubtype="0" presetID="9" grpId="1" fill="hold">
                                  <p:stCondLst>
                                    <p:cond delay="1500"/>
                                  </p:stCondLst>
                                  <p:iterate type="el" backwards="0">
                                    <p:tmAbs val="0"/>
                                  </p:iterate>
                                  <p:childTnLst>
                                    <p:set>
                                      <p:cBhvr>
                                        <p:cTn id="9" fill="hold"/>
                                        <p:tgtEl>
                                          <p:spTgt spid="159">
                                            <p:txEl>
                                              <p:pRg st="0" end="0"/>
                                            </p:txEl>
                                          </p:spTgt>
                                        </p:tgtEl>
                                        <p:attrNameLst>
                                          <p:attrName>style.visibility</p:attrName>
                                        </p:attrNameLst>
                                      </p:cBhvr>
                                      <p:to>
                                        <p:strVal val="visible"/>
                                      </p:to>
                                    </p:set>
                                    <p:animEffect filter="dissolve" transition="in">
                                      <p:cBhvr>
                                        <p:cTn id="10" dur="700"/>
                                        <p:tgtEl>
                                          <p:spTgt spid="159">
                                            <p:txEl>
                                              <p:pRg st="0" end="0"/>
                                            </p:txEl>
                                          </p:spTgt>
                                        </p:tgtEl>
                                      </p:cBhvr>
                                    </p:animEffect>
                                  </p:childTnLst>
                                </p:cTn>
                              </p:par>
                            </p:childTnLst>
                          </p:cTn>
                        </p:par>
                        <p:par>
                          <p:cTn id="11" fill="hold">
                            <p:stCondLst>
                              <p:cond delay="2200"/>
                            </p:stCondLst>
                            <p:childTnLst>
                              <p:par>
                                <p:cTn id="12" presetClass="entr" nodeType="afterEffect" presetID="9" grpId="1" fill="hold">
                                  <p:stCondLst>
                                    <p:cond delay="1500"/>
                                  </p:stCondLst>
                                  <p:iterate type="el" backwards="0">
                                    <p:tmAbs val="0"/>
                                  </p:iterate>
                                  <p:childTnLst>
                                    <p:set>
                                      <p:cBhvr>
                                        <p:cTn id="13" fill="hold"/>
                                        <p:tgtEl>
                                          <p:spTgt spid="159">
                                            <p:txEl>
                                              <p:pRg st="1" end="1"/>
                                            </p:txEl>
                                          </p:spTgt>
                                        </p:tgtEl>
                                        <p:attrNameLst>
                                          <p:attrName>style.visibility</p:attrName>
                                        </p:attrNameLst>
                                      </p:cBhvr>
                                      <p:to>
                                        <p:strVal val="visible"/>
                                      </p:to>
                                    </p:set>
                                    <p:animEffect filter="dissolve" transition="in">
                                      <p:cBhvr>
                                        <p:cTn id="14" dur="700"/>
                                        <p:tgtEl>
                                          <p:spTgt spid="159">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9"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textruta 1"/>
          <p:cNvSpPr/>
          <p:nvPr/>
        </p:nvSpPr>
        <p:spPr>
          <a:xfrm>
            <a:off x="451515" y="1734857"/>
            <a:ext cx="3765483" cy="338829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lvl1pPr>
              <a:spcBef>
                <a:spcPts val="600"/>
              </a:spcBef>
              <a:defRPr b="1" sz="4000">
                <a:effectLst>
                  <a:outerShdw sx="100000" sy="100000" kx="0" ky="0" algn="b" rotWithShape="0" blurRad="38100" dist="25400" dir="5400000">
                    <a:srgbClr val="6E747A">
                      <a:alpha val="43000"/>
                    </a:srgbClr>
                  </a:outerShdw>
                </a:effectLst>
              </a:defRPr>
            </a:lvl1pPr>
          </a:lstStyle>
          <a:p>
            <a:pPr/>
            <a:r>
              <a:t>VISION &amp; MÅLSÄTTNING</a:t>
            </a:r>
          </a:p>
        </p:txBody>
      </p:sp>
      <p:sp>
        <p:nvSpPr>
          <p:cNvPr id="163" name="textruta 2"/>
          <p:cNvSpPr/>
          <p:nvPr/>
        </p:nvSpPr>
        <p:spPr>
          <a:xfrm>
            <a:off x="4216997" y="428622"/>
            <a:ext cx="7156292" cy="612934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lnSpc>
                <a:spcPct val="81000"/>
              </a:lnSpc>
              <a:spcBef>
                <a:spcPts val="800"/>
              </a:spcBef>
              <a:defRPr b="1" sz="3600"/>
            </a:pPr>
            <a:r>
              <a:t>VISION</a:t>
            </a:r>
          </a:p>
          <a:p>
            <a:pPr>
              <a:lnSpc>
                <a:spcPct val="81000"/>
              </a:lnSpc>
              <a:spcBef>
                <a:spcPts val="600"/>
              </a:spcBef>
              <a:buClr>
                <a:schemeClr val="accent1"/>
              </a:buClr>
              <a:buSzPct val="100000"/>
              <a:buFont typeface="Century Gothic"/>
              <a:buChar char=""/>
              <a:defRPr b="1" sz="1100"/>
            </a:pPr>
          </a:p>
          <a:p>
            <a:pPr>
              <a:lnSpc>
                <a:spcPct val="81000"/>
              </a:lnSpc>
              <a:spcBef>
                <a:spcPts val="600"/>
              </a:spcBef>
              <a:defRPr b="1" sz="1600"/>
            </a:pPr>
            <a:r>
              <a:t>Tölö IF är en förening för alla som vill träna och spela fotboll. Vi välkomnar både tjejer och killar, såväl barn, ungdom och seniorer i alla nivåer.</a:t>
            </a:r>
          </a:p>
          <a:p>
            <a:pPr>
              <a:lnSpc>
                <a:spcPct val="81000"/>
              </a:lnSpc>
              <a:spcBef>
                <a:spcPts val="600"/>
              </a:spcBef>
              <a:defRPr b="1" sz="1600"/>
            </a:pPr>
          </a:p>
          <a:p>
            <a:pPr>
              <a:lnSpc>
                <a:spcPct val="81000"/>
              </a:lnSpc>
              <a:spcBef>
                <a:spcPts val="800"/>
              </a:spcBef>
              <a:defRPr b="1" sz="3600"/>
            </a:pPr>
            <a:r>
              <a:t>MÅLSÄTTNING</a:t>
            </a:r>
          </a:p>
          <a:p>
            <a:pPr>
              <a:lnSpc>
                <a:spcPct val="81000"/>
              </a:lnSpc>
              <a:spcBef>
                <a:spcPts val="600"/>
              </a:spcBef>
              <a:defRPr b="1" sz="1100"/>
            </a:pPr>
          </a:p>
          <a:p>
            <a:pPr>
              <a:lnSpc>
                <a:spcPct val="81000"/>
              </a:lnSpc>
              <a:spcBef>
                <a:spcPts val="600"/>
              </a:spcBef>
              <a:defRPr b="1" sz="1600"/>
            </a:pPr>
            <a:r>
              <a:t>Vårt övergripande mål är: Var och en av våra tjejer och killar ska utifrån sina egna förutsättningar kunna utvecklas till bra människor och fotbollsspelare.</a:t>
            </a:r>
          </a:p>
          <a:p>
            <a:pPr>
              <a:lnSpc>
                <a:spcPct val="81000"/>
              </a:lnSpc>
              <a:spcBef>
                <a:spcPts val="600"/>
              </a:spcBef>
              <a:defRPr b="1" sz="1600"/>
            </a:pPr>
            <a:r>
              <a:t>Fotbollsverksamheten ska under ungdomsåren bedrivas under roliga former, ledda av välutbildade ledare.  </a:t>
            </a:r>
          </a:p>
          <a:p>
            <a:pPr>
              <a:lnSpc>
                <a:spcPct val="81000"/>
              </a:lnSpc>
              <a:spcBef>
                <a:spcPts val="600"/>
              </a:spcBef>
              <a:defRPr b="1" sz="1600"/>
            </a:pPr>
            <a:r>
              <a:t>Fr.o.m sista året man spelar 9 mot 9 ska de som vill ges möjlighet till utökad satsning på fotbollen. </a:t>
            </a:r>
          </a:p>
          <a:p>
            <a:pPr>
              <a:lnSpc>
                <a:spcPct val="81000"/>
              </a:lnSpc>
              <a:spcBef>
                <a:spcPts val="600"/>
              </a:spcBef>
              <a:defRPr b="1" sz="1600"/>
            </a:pPr>
            <a:r>
              <a:t>Vår ambition är att 80% av spelarna i våra A-lag ska bestå av egna produkter. </a:t>
            </a:r>
          </a:p>
        </p:txBody>
      </p:sp>
      <p:pic>
        <p:nvPicPr>
          <p:cNvPr id="164" name="Picture 2" descr="Picture 2"/>
          <p:cNvPicPr>
            <a:picLocks noChangeAspect="1"/>
          </p:cNvPicPr>
          <p:nvPr/>
        </p:nvPicPr>
        <p:blipFill>
          <a:blip r:embed="rId2">
            <a:alphaModFix amt="5000"/>
            <a:extLst/>
          </a:blip>
          <a:srcRect l="0" t="36" r="2" b="5591"/>
          <a:stretch>
            <a:fillRect/>
          </a:stretch>
        </p:blipFill>
        <p:spPr>
          <a:xfrm>
            <a:off x="3487613" y="386635"/>
            <a:ext cx="5422579" cy="5544002"/>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166" name="textruta 4"/>
          <p:cNvSpPr/>
          <p:nvPr/>
        </p:nvSpPr>
        <p:spPr>
          <a:xfrm>
            <a:off x="3493722" y="551288"/>
            <a:ext cx="4630372" cy="10185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lgn="ctr">
              <a:defRPr b="1" sz="6000"/>
            </a:lvl1pPr>
          </a:lstStyle>
          <a:p>
            <a:pPr/>
            <a:r>
              <a:t>SPELFORMER</a:t>
            </a:r>
          </a:p>
        </p:txBody>
      </p:sp>
      <p:graphicFrame>
        <p:nvGraphicFramePr>
          <p:cNvPr id="167" name="Tabell 9"/>
          <p:cNvGraphicFramePr/>
          <p:nvPr/>
        </p:nvGraphicFramePr>
        <p:xfrm>
          <a:off x="2260600" y="1948177"/>
          <a:ext cx="8128000" cy="259588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064000"/>
                <a:gridCol w="4064000"/>
              </a:tblGrid>
              <a:tr h="50800">
                <a:tc>
                  <a:txBody>
                    <a:bodyPr/>
                    <a:lstStyle/>
                    <a:p>
                      <a:pPr algn="l">
                        <a:defRPr b="0" sz="1800">
                          <a:solidFill>
                            <a:srgbClr val="000000"/>
                          </a:solidFill>
                        </a:defRPr>
                      </a:pPr>
                      <a:r>
                        <a:rPr b="1" sz="2400"/>
                        <a:t>5 ÅR</a:t>
                      </a:r>
                    </a:p>
                  </a:txBody>
                  <a:tcPr marL="45720" marR="45720" marT="45720" marB="45720" anchor="t" anchorCtr="0" horzOverflow="overflow"/>
                </a:tc>
                <a:tc>
                  <a:txBody>
                    <a:bodyPr/>
                    <a:lstStyle/>
                    <a:p>
                      <a:pPr algn="l">
                        <a:defRPr b="0" sz="1800">
                          <a:solidFill>
                            <a:srgbClr val="000000"/>
                          </a:solidFill>
                        </a:defRPr>
                      </a:pPr>
                      <a:r>
                        <a:rPr b="1" sz="2400"/>
                        <a:t>LEK OCH LÄRA</a:t>
                      </a:r>
                    </a:p>
                  </a:txBody>
                  <a:tcPr marL="45720" marR="45720" marT="45720" marB="45720" anchor="t" anchorCtr="0" horzOverflow="overflow"/>
                </a:tc>
              </a:tr>
              <a:tr h="370840">
                <a:tc>
                  <a:txBody>
                    <a:bodyPr/>
                    <a:lstStyle/>
                    <a:p>
                      <a:pPr algn="l">
                        <a:defRPr sz="1800"/>
                      </a:pPr>
                      <a:r>
                        <a:rPr b="1" sz="2400"/>
                        <a:t>6 – 7 ÅR</a:t>
                      </a:r>
                    </a:p>
                  </a:txBody>
                  <a:tcPr marL="45720" marR="45720" marT="45720" marB="45720" anchor="t" anchorCtr="0" horzOverflow="overflow"/>
                </a:tc>
                <a:tc>
                  <a:txBody>
                    <a:bodyPr/>
                    <a:lstStyle/>
                    <a:p>
                      <a:pPr algn="l">
                        <a:defRPr sz="1800"/>
                      </a:pPr>
                      <a:r>
                        <a:rPr b="1" sz="2400"/>
                        <a:t>3 MOT 3</a:t>
                      </a:r>
                    </a:p>
                  </a:txBody>
                  <a:tcPr marL="45720" marR="45720" marT="45720" marB="45720" anchor="t" anchorCtr="0" horzOverflow="overflow"/>
                </a:tc>
              </a:tr>
              <a:tr h="370840">
                <a:tc>
                  <a:txBody>
                    <a:bodyPr/>
                    <a:lstStyle/>
                    <a:p>
                      <a:pPr algn="l">
                        <a:defRPr sz="1800"/>
                      </a:pPr>
                      <a:r>
                        <a:rPr b="1" sz="2400"/>
                        <a:t>8 – 9 ÅR</a:t>
                      </a:r>
                    </a:p>
                  </a:txBody>
                  <a:tcPr marL="45720" marR="45720" marT="45720" marB="45720" anchor="t" anchorCtr="0" horzOverflow="overflow"/>
                </a:tc>
                <a:tc>
                  <a:txBody>
                    <a:bodyPr/>
                    <a:lstStyle/>
                    <a:p>
                      <a:pPr algn="l">
                        <a:defRPr sz="1800"/>
                      </a:pPr>
                      <a:r>
                        <a:rPr b="1" sz="2400"/>
                        <a:t>5 MOT 5</a:t>
                      </a:r>
                    </a:p>
                  </a:txBody>
                  <a:tcPr marL="45720" marR="45720" marT="45720" marB="45720" anchor="t" anchorCtr="0" horzOverflow="overflow"/>
                </a:tc>
              </a:tr>
              <a:tr h="370840">
                <a:tc>
                  <a:txBody>
                    <a:bodyPr/>
                    <a:lstStyle/>
                    <a:p>
                      <a:pPr algn="l">
                        <a:defRPr sz="1800"/>
                      </a:pPr>
                      <a:r>
                        <a:rPr b="1" sz="2400"/>
                        <a:t>10 – 12 ÅR</a:t>
                      </a:r>
                    </a:p>
                  </a:txBody>
                  <a:tcPr marL="45720" marR="45720" marT="45720" marB="45720" anchor="t" anchorCtr="0" horzOverflow="overflow"/>
                </a:tc>
                <a:tc>
                  <a:txBody>
                    <a:bodyPr/>
                    <a:lstStyle/>
                    <a:p>
                      <a:pPr algn="l">
                        <a:defRPr sz="1800"/>
                      </a:pPr>
                      <a:r>
                        <a:rPr b="1" sz="2400"/>
                        <a:t>7 MOT 7</a:t>
                      </a:r>
                    </a:p>
                  </a:txBody>
                  <a:tcPr marL="45720" marR="45720" marT="45720" marB="45720" anchor="t" anchorCtr="0" horzOverflow="overflow"/>
                </a:tc>
              </a:tr>
              <a:tr h="370840">
                <a:tc>
                  <a:txBody>
                    <a:bodyPr/>
                    <a:lstStyle/>
                    <a:p>
                      <a:pPr algn="l">
                        <a:defRPr sz="1800"/>
                      </a:pPr>
                      <a:r>
                        <a:rPr b="1" sz="2400"/>
                        <a:t>13 – 14 ÅR</a:t>
                      </a:r>
                    </a:p>
                  </a:txBody>
                  <a:tcPr marL="45720" marR="45720" marT="45720" marB="45720" anchor="t" anchorCtr="0" horzOverflow="overflow"/>
                </a:tc>
                <a:tc>
                  <a:txBody>
                    <a:bodyPr/>
                    <a:lstStyle/>
                    <a:p>
                      <a:pPr algn="l">
                        <a:defRPr sz="1800"/>
                      </a:pPr>
                      <a:r>
                        <a:rPr b="1" sz="2400"/>
                        <a:t>9 MOT 9</a:t>
                      </a:r>
                    </a:p>
                  </a:txBody>
                  <a:tcPr marL="45720" marR="45720" marT="45720" marB="45720" anchor="t" anchorCtr="0" horzOverflow="overflow"/>
                </a:tc>
              </a:tr>
              <a:tr h="370840">
                <a:tc>
                  <a:txBody>
                    <a:bodyPr/>
                    <a:lstStyle/>
                    <a:p>
                      <a:pPr algn="l">
                        <a:defRPr sz="1800"/>
                      </a:pPr>
                      <a:r>
                        <a:rPr b="1" sz="2400"/>
                        <a:t>15 ÅR</a:t>
                      </a:r>
                    </a:p>
                  </a:txBody>
                  <a:tcPr marL="45720" marR="45720" marT="45720" marB="45720" anchor="t" anchorCtr="0" horzOverflow="overflow"/>
                </a:tc>
                <a:tc>
                  <a:txBody>
                    <a:bodyPr/>
                    <a:lstStyle/>
                    <a:p>
                      <a:pPr algn="l">
                        <a:defRPr sz="1800"/>
                      </a:pPr>
                      <a:r>
                        <a:rPr b="1" sz="2400"/>
                        <a:t>11 MOT 11</a:t>
                      </a:r>
                    </a:p>
                  </a:txBody>
                  <a:tcPr marL="45720" marR="45720" marT="45720" marB="45720" anchor="t" anchorCtr="0" horzOverflow="overflow"/>
                </a:tc>
              </a:tr>
              <a:tr h="370840">
                <a:tc>
                  <a:txBody>
                    <a:bodyPr/>
                    <a:lstStyle/>
                    <a:p>
                      <a:pPr algn="l">
                        <a:defRPr sz="1800"/>
                      </a:pPr>
                      <a:r>
                        <a:rPr b="1" sz="2400"/>
                        <a:t>YNGRE JUNIOR</a:t>
                      </a:r>
                    </a:p>
                  </a:txBody>
                  <a:tcPr marL="45720" marR="45720" marT="45720" marB="45720" anchor="t" anchorCtr="0" horzOverflow="overflow"/>
                </a:tc>
                <a:tc>
                  <a:txBody>
                    <a:bodyPr/>
                    <a:lstStyle/>
                    <a:p>
                      <a:pPr algn="l">
                        <a:defRPr sz="1800"/>
                      </a:pPr>
                      <a:r>
                        <a:rPr b="1" sz="2400"/>
                        <a:t>11 MOT 11</a:t>
                      </a:r>
                    </a:p>
                  </a:txBody>
                  <a:tcPr marL="45720" marR="45720" marT="45720" marB="45720" anchor="t" anchorCtr="0" horzOverflow="overflow"/>
                </a:tc>
              </a:tr>
              <a:tr h="370840">
                <a:tc>
                  <a:txBody>
                    <a:bodyPr/>
                    <a:lstStyle/>
                    <a:p>
                      <a:pPr algn="l">
                        <a:defRPr sz="1800"/>
                      </a:pPr>
                      <a:r>
                        <a:rPr b="1" sz="2400"/>
                        <a:t>ÄLDRE JUNIOR</a:t>
                      </a:r>
                    </a:p>
                  </a:txBody>
                  <a:tcPr marL="45720" marR="45720" marT="45720" marB="45720" anchor="t" anchorCtr="0" horzOverflow="overflow"/>
                </a:tc>
                <a:tc>
                  <a:txBody>
                    <a:bodyPr/>
                    <a:lstStyle/>
                    <a:p>
                      <a:pPr algn="l">
                        <a:defRPr sz="1800"/>
                      </a:pPr>
                      <a:r>
                        <a:rPr b="1" sz="2400"/>
                        <a:t>11 MOT 11</a:t>
                      </a:r>
                    </a:p>
                  </a:txBody>
                  <a:tcPr marL="45720" marR="45720" marT="45720" marB="45720" anchor="t" anchorCtr="0" horzOverflow="overflow"/>
                </a:tc>
              </a:tr>
            </a:tbl>
          </a:graphicData>
        </a:graphic>
      </p:graphicFrame>
      <p:pic>
        <p:nvPicPr>
          <p:cNvPr id="168" name="Picture 2" descr="Picture 2"/>
          <p:cNvPicPr>
            <a:picLocks noChangeAspect="1"/>
          </p:cNvPicPr>
          <p:nvPr/>
        </p:nvPicPr>
        <p:blipFill>
          <a:blip r:embed="rId2">
            <a:alphaModFix amt="5000"/>
            <a:extLst/>
          </a:blip>
          <a:srcRect l="0" t="36" r="2" b="5591"/>
          <a:stretch>
            <a:fillRect/>
          </a:stretch>
        </p:blipFill>
        <p:spPr>
          <a:xfrm>
            <a:off x="3487613" y="386635"/>
            <a:ext cx="5422579" cy="554400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170" name="textruta 1"/>
          <p:cNvSpPr/>
          <p:nvPr/>
        </p:nvSpPr>
        <p:spPr>
          <a:xfrm>
            <a:off x="100010" y="542923"/>
            <a:ext cx="12091993" cy="5019037"/>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4400"/>
            </a:pPr>
            <a:r>
              <a:t>RIKTLINJER BARN OCH UNGDOMSLEDARE</a:t>
            </a:r>
            <a:endParaRPr>
              <a:solidFill>
                <a:srgbClr val="FFFFFF"/>
              </a:solidFill>
            </a:endParaRPr>
          </a:p>
          <a:p>
            <a:pPr>
              <a:defRPr>
                <a:solidFill>
                  <a:srgbClr val="FFFFFF"/>
                </a:solidFill>
              </a:defRPr>
            </a:pPr>
          </a:p>
          <a:p>
            <a:pPr>
              <a:defRPr b="1" sz="2000"/>
            </a:pPr>
            <a:r>
              <a:t>Vi i Tölö IF har följande riktlinjer som våra ledare ska förhålla sig till. Detta för att skapa en så bra miljö som möjligt för barn och ungdomar i föreningen. </a:t>
            </a:r>
            <a:endParaRPr>
              <a:solidFill>
                <a:srgbClr val="FFFFFF"/>
              </a:solidFill>
            </a:endParaRPr>
          </a:p>
          <a:p>
            <a:pPr>
              <a:defRPr b="1" sz="2000">
                <a:solidFill>
                  <a:srgbClr val="FFFFFF"/>
                </a:solidFill>
              </a:defRPr>
            </a:pPr>
          </a:p>
          <a:p>
            <a:pPr>
              <a:defRPr b="1" sz="2000"/>
            </a:pPr>
            <a:r>
              <a:t>Att alltid vara positiv vid träning och matcher</a:t>
            </a:r>
          </a:p>
          <a:p>
            <a:pPr>
              <a:defRPr b="1" sz="2000"/>
            </a:pPr>
            <a:r>
              <a:t>Att visa stort engagemang som ledare för både individen och gruppen</a:t>
            </a:r>
          </a:p>
          <a:p>
            <a:pPr>
              <a:defRPr b="1" sz="2000"/>
            </a:pPr>
            <a:r>
              <a:t>Att vara rättvis och ärlig i sitt arbete som ledare</a:t>
            </a:r>
          </a:p>
          <a:p>
            <a:pPr>
              <a:defRPr b="1" sz="2000"/>
            </a:pPr>
            <a:r>
              <a:t>Att se till hela gruppens välmående</a:t>
            </a:r>
          </a:p>
          <a:p>
            <a:pPr>
              <a:defRPr b="1" sz="2000"/>
            </a:pPr>
            <a:r>
              <a:t>Att lära ut vad det innebär att vara delaktig i en lagsport som fotboll</a:t>
            </a:r>
            <a:endParaRPr>
              <a:solidFill>
                <a:srgbClr val="FFFFFF"/>
              </a:solidFill>
            </a:endParaRPr>
          </a:p>
          <a:p>
            <a:pPr>
              <a:defRPr b="1" sz="2000"/>
            </a:pPr>
            <a:r>
              <a:t>Att jobba 100% efter vår spelarutbildningsmatris</a:t>
            </a:r>
          </a:p>
          <a:p>
            <a:pPr>
              <a:defRPr b="1" sz="2000"/>
            </a:pPr>
            <a:r>
              <a:t>Att verka för teknisk och passningsorienterad fotboll</a:t>
            </a:r>
          </a:p>
          <a:p>
            <a:pPr>
              <a:defRPr b="1" sz="2000"/>
            </a:pPr>
            <a:r>
              <a:t>Att verka för utveckling både individuellt och lagmässigt </a:t>
            </a:r>
          </a:p>
          <a:p>
            <a:pPr>
              <a:defRPr b="1" sz="2000"/>
            </a:pPr>
            <a:r>
              <a:t>Att jobba som ett föredöme för spelarna när det gäller nolltolerans</a:t>
            </a:r>
          </a:p>
          <a:p>
            <a:pPr>
              <a:defRPr b="1" sz="2000"/>
            </a:pPr>
            <a:r>
              <a:t>Att alltid verka för Fair Play</a:t>
            </a:r>
          </a:p>
        </p:txBody>
      </p:sp>
      <p:pic>
        <p:nvPicPr>
          <p:cNvPr id="171" name="Picture 2" descr="Picture 2"/>
          <p:cNvPicPr>
            <a:picLocks noChangeAspect="1"/>
          </p:cNvPicPr>
          <p:nvPr/>
        </p:nvPicPr>
        <p:blipFill>
          <a:blip r:embed="rId2">
            <a:alphaModFix amt="5000"/>
            <a:extLst/>
          </a:blip>
          <a:srcRect l="0" t="36" r="2" b="5591"/>
          <a:stretch>
            <a:fillRect/>
          </a:stretch>
        </p:blipFill>
        <p:spPr>
          <a:xfrm>
            <a:off x="3487613" y="386635"/>
            <a:ext cx="5422579" cy="5544002"/>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173" name="textruta 2"/>
          <p:cNvSpPr/>
          <p:nvPr/>
        </p:nvSpPr>
        <p:spPr>
          <a:xfrm>
            <a:off x="252410" y="600072"/>
            <a:ext cx="11687180" cy="5628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4400"/>
            </a:pPr>
            <a:r>
              <a:t>RIKTLINJER SPELARE</a:t>
            </a:r>
            <a:endParaRPr>
              <a:solidFill>
                <a:srgbClr val="FFFFFF"/>
              </a:solidFill>
            </a:endParaRPr>
          </a:p>
          <a:p>
            <a:pPr>
              <a:defRPr b="1">
                <a:solidFill>
                  <a:srgbClr val="FFFFFF"/>
                </a:solidFill>
              </a:defRPr>
            </a:pPr>
          </a:p>
          <a:p>
            <a:pPr>
              <a:defRPr b="1" sz="2000"/>
            </a:pPr>
            <a:r>
              <a:t>Du som spelare i Tölö IF har ett ansvar att se till att vårt goda rykte och våra värdeord används i omklädningsrum samt på plan inför och under träning och match.</a:t>
            </a:r>
            <a:endParaRPr>
              <a:solidFill>
                <a:srgbClr val="FFFFFF"/>
              </a:solidFill>
            </a:endParaRPr>
          </a:p>
          <a:p>
            <a:pPr>
              <a:defRPr b="1" sz="2000">
                <a:solidFill>
                  <a:srgbClr val="FFFFFF"/>
                </a:solidFill>
              </a:defRPr>
            </a:pPr>
          </a:p>
          <a:p>
            <a:pPr>
              <a:defRPr b="1" sz="2000"/>
            </a:pPr>
            <a:r>
              <a:t>Du som spelare ska vara väl insatt i Tölö IF:s vision, målsättning och värdeord.</a:t>
            </a:r>
          </a:p>
          <a:p>
            <a:pPr>
              <a:defRPr b="1" sz="2000"/>
            </a:pPr>
            <a:r>
              <a:t>Tölö IF:s målsättning är att du som spelare ska utvecklas i en trygg närmiljö, utifrån tydliga riktlinjer och ramar. Utvecklingen sker i enlighet med kamratskap, glädje och utveckling.</a:t>
            </a:r>
          </a:p>
          <a:p>
            <a:pPr>
              <a:defRPr b="1" sz="2000"/>
            </a:pPr>
          </a:p>
          <a:p>
            <a:pPr>
              <a:defRPr b="1" sz="2000"/>
            </a:pPr>
            <a:r>
              <a:t>Tölö IF:s utbildningsplan bygger på vår spelarutbildningsmatris samt följer SvFF och Riksidrottsförbundet. </a:t>
            </a:r>
          </a:p>
          <a:p>
            <a:pPr>
              <a:defRPr b="1" sz="2000"/>
            </a:pPr>
          </a:p>
          <a:p>
            <a:pPr>
              <a:defRPr b="1" sz="2000"/>
            </a:pPr>
            <a:r>
              <a:t>Du som spelare representerar Tölö IF i alla träningar, matcher och övriga samlingar som du och ditt lag på något sätt är del av. Du föregår alltid med gott exempel på och utanför plan.</a:t>
            </a:r>
          </a:p>
          <a:p>
            <a:pPr>
              <a:defRPr b="1" sz="2000"/>
            </a:pPr>
          </a:p>
          <a:p>
            <a:pPr>
              <a:defRPr b="1" sz="2000"/>
            </a:pPr>
            <a:r>
              <a:t>Vi förväntar oss att du som spelare deltar på de träningar som erbjuds. Vi tillämpar Fair Play. Tölö IF accepterar</a:t>
            </a:r>
            <a:r>
              <a:rPr>
                <a:solidFill>
                  <a:srgbClr val="FF0000"/>
                </a:solidFill>
              </a:rPr>
              <a:t> INTE </a:t>
            </a:r>
            <a:r>
              <a:t>mobbning, trakasserier, våld, kränkningar eller rasism. </a:t>
            </a:r>
          </a:p>
        </p:txBody>
      </p:sp>
      <p:pic>
        <p:nvPicPr>
          <p:cNvPr id="174" name="Picture 2" descr="Picture 2"/>
          <p:cNvPicPr>
            <a:picLocks noChangeAspect="1"/>
          </p:cNvPicPr>
          <p:nvPr/>
        </p:nvPicPr>
        <p:blipFill>
          <a:blip r:embed="rId2">
            <a:alphaModFix amt="5000"/>
            <a:extLst/>
          </a:blip>
          <a:srcRect l="0" t="36" r="2" b="5591"/>
          <a:stretch>
            <a:fillRect/>
          </a:stretch>
        </p:blipFill>
        <p:spPr>
          <a:xfrm>
            <a:off x="3487613" y="386635"/>
            <a:ext cx="5422579" cy="554400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97" name="Grupp 1"/>
          <p:cNvGrpSpPr/>
          <p:nvPr/>
        </p:nvGrpSpPr>
        <p:grpSpPr>
          <a:xfrm>
            <a:off x="6095999" y="1819071"/>
            <a:ext cx="5431280" cy="4961109"/>
            <a:chOff x="0" y="0"/>
            <a:chExt cx="5431278" cy="4961108"/>
          </a:xfrm>
        </p:grpSpPr>
        <p:sp>
          <p:nvSpPr>
            <p:cNvPr id="176" name="Ellips 2"/>
            <p:cNvSpPr/>
            <p:nvPr/>
          </p:nvSpPr>
          <p:spPr>
            <a:xfrm>
              <a:off x="-1" y="-1"/>
              <a:ext cx="5431280" cy="4961110"/>
            </a:xfrm>
            <a:prstGeom prst="ellipse">
              <a:avLst/>
            </a:prstGeom>
            <a:solidFill>
              <a:srgbClr val="D8EBAD"/>
            </a:solidFill>
            <a:ln w="28575"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grpSp>
          <p:nvGrpSpPr>
            <p:cNvPr id="179" name="Rektangel: rundade hörn 3"/>
            <p:cNvGrpSpPr/>
            <p:nvPr/>
          </p:nvGrpSpPr>
          <p:grpSpPr>
            <a:xfrm>
              <a:off x="2061639" y="3660283"/>
              <a:ext cx="1468584" cy="889403"/>
              <a:chOff x="0" y="0"/>
              <a:chExt cx="1468582" cy="889401"/>
            </a:xfrm>
          </p:grpSpPr>
          <p:sp>
            <p:nvSpPr>
              <p:cNvPr id="177" name="Rundad rektangel"/>
              <p:cNvSpPr/>
              <p:nvPr/>
            </p:nvSpPr>
            <p:spPr>
              <a:xfrm>
                <a:off x="0" y="0"/>
                <a:ext cx="1468583" cy="889402"/>
              </a:xfrm>
              <a:prstGeom prst="roundRect">
                <a:avLst>
                  <a:gd name="adj" fmla="val 16667"/>
                </a:avLst>
              </a:prstGeom>
              <a:solidFill>
                <a:srgbClr val="00B050"/>
              </a:solidFill>
              <a:ln w="1905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178" name="Teknik"/>
              <p:cNvSpPr/>
              <p:nvPr/>
            </p:nvSpPr>
            <p:spPr>
              <a:xfrm>
                <a:off x="43416" y="271980"/>
                <a:ext cx="1381750" cy="345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600">
                    <a:solidFill>
                      <a:srgbClr val="212121"/>
                    </a:solidFill>
                  </a:defRPr>
                </a:lvl1pPr>
              </a:lstStyle>
              <a:p>
                <a:pPr/>
                <a:r>
                  <a:t>Teknik</a:t>
                </a:r>
              </a:p>
            </p:txBody>
          </p:sp>
        </p:grpSp>
        <p:grpSp>
          <p:nvGrpSpPr>
            <p:cNvPr id="182" name="Rektangel: rundade hörn 4"/>
            <p:cNvGrpSpPr/>
            <p:nvPr/>
          </p:nvGrpSpPr>
          <p:grpSpPr>
            <a:xfrm>
              <a:off x="2066125" y="574389"/>
              <a:ext cx="1468584" cy="889403"/>
              <a:chOff x="0" y="0"/>
              <a:chExt cx="1468582" cy="889401"/>
            </a:xfrm>
          </p:grpSpPr>
          <p:sp>
            <p:nvSpPr>
              <p:cNvPr id="180" name="Rundad rektangel"/>
              <p:cNvSpPr/>
              <p:nvPr/>
            </p:nvSpPr>
            <p:spPr>
              <a:xfrm>
                <a:off x="0" y="0"/>
                <a:ext cx="1468583" cy="889402"/>
              </a:xfrm>
              <a:prstGeom prst="roundRect">
                <a:avLst>
                  <a:gd name="adj" fmla="val 16667"/>
                </a:avLst>
              </a:prstGeom>
              <a:solidFill>
                <a:srgbClr val="FFC000"/>
              </a:solidFill>
              <a:ln w="1905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181" name="Kollektiv…"/>
              <p:cNvSpPr/>
              <p:nvPr/>
            </p:nvSpPr>
            <p:spPr>
              <a:xfrm>
                <a:off x="43416" y="75130"/>
                <a:ext cx="1381750" cy="739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b="1" sz="1400">
                    <a:solidFill>
                      <a:srgbClr val="212121"/>
                    </a:solidFill>
                  </a:defRPr>
                </a:pPr>
                <a:r>
                  <a:t>Kollektiv</a:t>
                </a:r>
              </a:p>
              <a:p>
                <a:pPr algn="ctr">
                  <a:defRPr b="1" sz="1400">
                    <a:solidFill>
                      <a:srgbClr val="212121"/>
                    </a:solidFill>
                  </a:defRPr>
                </a:pPr>
                <a:r>
                  <a:t>Spelförståelse/</a:t>
                </a:r>
              </a:p>
              <a:p>
                <a:pPr algn="ctr">
                  <a:defRPr b="1" sz="1400">
                    <a:solidFill>
                      <a:srgbClr val="212121"/>
                    </a:solidFill>
                  </a:defRPr>
                </a:pPr>
                <a:r>
                  <a:t>Lagtaktik</a:t>
                </a:r>
              </a:p>
            </p:txBody>
          </p:sp>
        </p:grpSp>
        <p:grpSp>
          <p:nvGrpSpPr>
            <p:cNvPr id="185" name="Rektangel: rundade hörn 5"/>
            <p:cNvGrpSpPr/>
            <p:nvPr/>
          </p:nvGrpSpPr>
          <p:grpSpPr>
            <a:xfrm>
              <a:off x="2066125" y="1591151"/>
              <a:ext cx="1468584" cy="889403"/>
              <a:chOff x="0" y="0"/>
              <a:chExt cx="1468582" cy="889401"/>
            </a:xfrm>
          </p:grpSpPr>
          <p:sp>
            <p:nvSpPr>
              <p:cNvPr id="183" name="Rundad rektangel"/>
              <p:cNvSpPr/>
              <p:nvPr/>
            </p:nvSpPr>
            <p:spPr>
              <a:xfrm>
                <a:off x="0" y="0"/>
                <a:ext cx="1468583" cy="889402"/>
              </a:xfrm>
              <a:prstGeom prst="roundRect">
                <a:avLst>
                  <a:gd name="adj" fmla="val 16667"/>
                </a:avLst>
              </a:prstGeom>
              <a:solidFill>
                <a:srgbClr val="FFC000"/>
              </a:solidFill>
              <a:ln w="1905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184" name="Individuell…"/>
              <p:cNvSpPr/>
              <p:nvPr/>
            </p:nvSpPr>
            <p:spPr>
              <a:xfrm>
                <a:off x="43416" y="183080"/>
                <a:ext cx="1381750"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b="1" sz="1400">
                    <a:solidFill>
                      <a:srgbClr val="212121"/>
                    </a:solidFill>
                  </a:defRPr>
                </a:pPr>
                <a:r>
                  <a:t>Individuell</a:t>
                </a:r>
              </a:p>
              <a:p>
                <a:pPr algn="ctr">
                  <a:defRPr b="1" sz="1400">
                    <a:solidFill>
                      <a:srgbClr val="212121"/>
                    </a:solidFill>
                  </a:defRPr>
                </a:pPr>
                <a:r>
                  <a:t>spelförståelse</a:t>
                </a:r>
              </a:p>
            </p:txBody>
          </p:sp>
        </p:grpSp>
        <p:grpSp>
          <p:nvGrpSpPr>
            <p:cNvPr id="188" name="Rektangel: rundade hörn 6"/>
            <p:cNvGrpSpPr/>
            <p:nvPr/>
          </p:nvGrpSpPr>
          <p:grpSpPr>
            <a:xfrm>
              <a:off x="2066125" y="2645030"/>
              <a:ext cx="1468584" cy="889402"/>
              <a:chOff x="0" y="0"/>
              <a:chExt cx="1468582" cy="889401"/>
            </a:xfrm>
          </p:grpSpPr>
          <p:sp>
            <p:nvSpPr>
              <p:cNvPr id="186" name="Rundad rektangel"/>
              <p:cNvSpPr/>
              <p:nvPr/>
            </p:nvSpPr>
            <p:spPr>
              <a:xfrm>
                <a:off x="0" y="0"/>
                <a:ext cx="1468583" cy="889402"/>
              </a:xfrm>
              <a:prstGeom prst="roundRect">
                <a:avLst>
                  <a:gd name="adj" fmla="val 16667"/>
                </a:avLst>
              </a:prstGeom>
              <a:solidFill>
                <a:srgbClr val="C00000"/>
              </a:solidFill>
              <a:ln w="1905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187" name="Fysik"/>
              <p:cNvSpPr/>
              <p:nvPr/>
            </p:nvSpPr>
            <p:spPr>
              <a:xfrm>
                <a:off x="43416" y="271980"/>
                <a:ext cx="1381750" cy="345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600">
                    <a:solidFill>
                      <a:srgbClr val="212121"/>
                    </a:solidFill>
                  </a:defRPr>
                </a:lvl1pPr>
              </a:lstStyle>
              <a:p>
                <a:pPr/>
                <a:r>
                  <a:t>Fysik</a:t>
                </a:r>
              </a:p>
            </p:txBody>
          </p:sp>
        </p:grpSp>
        <p:grpSp>
          <p:nvGrpSpPr>
            <p:cNvPr id="191" name="Rektangel: rundade hörn 7"/>
            <p:cNvGrpSpPr/>
            <p:nvPr/>
          </p:nvGrpSpPr>
          <p:grpSpPr>
            <a:xfrm>
              <a:off x="1190406" y="744742"/>
              <a:ext cx="763841" cy="3669914"/>
              <a:chOff x="0" y="0"/>
              <a:chExt cx="763840" cy="3669912"/>
            </a:xfrm>
          </p:grpSpPr>
          <p:sp>
            <p:nvSpPr>
              <p:cNvPr id="189" name="Rundad rektangel"/>
              <p:cNvSpPr/>
              <p:nvPr/>
            </p:nvSpPr>
            <p:spPr>
              <a:xfrm>
                <a:off x="0" y="0"/>
                <a:ext cx="763841" cy="3669913"/>
              </a:xfrm>
              <a:prstGeom prst="roundRect">
                <a:avLst>
                  <a:gd name="adj" fmla="val 16667"/>
                </a:avLst>
              </a:prstGeom>
              <a:solidFill>
                <a:srgbClr val="00B0F0"/>
              </a:solidFill>
              <a:ln w="1905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190" name="Psykologi"/>
              <p:cNvSpPr/>
              <p:nvPr/>
            </p:nvSpPr>
            <p:spPr>
              <a:xfrm rot="16200000">
                <a:off x="-1415748" y="1662236"/>
                <a:ext cx="3595336" cy="3454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600">
                    <a:solidFill>
                      <a:srgbClr val="212121"/>
                    </a:solidFill>
                  </a:defRPr>
                </a:lvl1pPr>
              </a:lstStyle>
              <a:p>
                <a:pPr/>
                <a:r>
                  <a:t>Psykologi</a:t>
                </a:r>
              </a:p>
            </p:txBody>
          </p:sp>
        </p:grpSp>
        <p:grpSp>
          <p:nvGrpSpPr>
            <p:cNvPr id="194" name="Pil: höger 8"/>
            <p:cNvGrpSpPr/>
            <p:nvPr/>
          </p:nvGrpSpPr>
          <p:grpSpPr>
            <a:xfrm>
              <a:off x="3646586" y="744742"/>
              <a:ext cx="490023" cy="3484008"/>
              <a:chOff x="0" y="0"/>
              <a:chExt cx="490021" cy="3484006"/>
            </a:xfrm>
          </p:grpSpPr>
          <p:sp>
            <p:nvSpPr>
              <p:cNvPr id="192" name="Pil"/>
              <p:cNvSpPr/>
              <p:nvPr/>
            </p:nvSpPr>
            <p:spPr>
              <a:xfrm rot="16200000">
                <a:off x="-1496993" y="1496992"/>
                <a:ext cx="3484007" cy="490022"/>
              </a:xfrm>
              <a:prstGeom prst="rightArrow">
                <a:avLst>
                  <a:gd name="adj1" fmla="val 50000"/>
                  <a:gd name="adj2" fmla="val 50000"/>
                </a:avLst>
              </a:prstGeom>
              <a:solidFill>
                <a:srgbClr val="002060"/>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193" name="Stigande ålder"/>
              <p:cNvSpPr/>
              <p:nvPr/>
            </p:nvSpPr>
            <p:spPr>
              <a:xfrm rot="16200000">
                <a:off x="-526396" y="1630536"/>
                <a:ext cx="1542813" cy="345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defRPr b="1" sz="1600">
                    <a:solidFill>
                      <a:srgbClr val="212121"/>
                    </a:solidFill>
                  </a:defRPr>
                </a:lvl1pPr>
              </a:lstStyle>
              <a:p>
                <a:pPr/>
                <a:r>
                  <a:t>Stigande ålder</a:t>
                </a:r>
              </a:p>
            </p:txBody>
          </p:sp>
        </p:grpSp>
        <p:sp>
          <p:nvSpPr>
            <p:cNvPr id="195" name="textruta 9"/>
            <p:cNvSpPr/>
            <p:nvPr/>
          </p:nvSpPr>
          <p:spPr>
            <a:xfrm rot="16200000">
              <a:off x="-340340" y="2270952"/>
              <a:ext cx="2156118"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latin typeface="+mn-lt"/>
                  <a:ea typeface="+mn-ea"/>
                  <a:cs typeface="+mn-cs"/>
                  <a:sym typeface="Helvetica"/>
                </a:defRPr>
              </a:lvl1pPr>
            </a:lstStyle>
            <a:p>
              <a:pPr/>
              <a:r>
                <a:t>Motivationsmiljön</a:t>
              </a:r>
            </a:p>
          </p:txBody>
        </p:sp>
        <p:sp>
          <p:nvSpPr>
            <p:cNvPr id="196" name="textruta 10"/>
            <p:cNvSpPr/>
            <p:nvPr/>
          </p:nvSpPr>
          <p:spPr>
            <a:xfrm rot="16200000">
              <a:off x="3491225" y="2270951"/>
              <a:ext cx="2156118"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latin typeface="+mn-lt"/>
                  <a:ea typeface="+mn-ea"/>
                  <a:cs typeface="+mn-cs"/>
                  <a:sym typeface="Helvetica"/>
                </a:defRPr>
              </a:lvl1pPr>
            </a:lstStyle>
            <a:p>
              <a:pPr/>
              <a:r>
                <a:t>Lärandemiljön</a:t>
              </a:r>
            </a:p>
          </p:txBody>
        </p:sp>
      </p:grpSp>
      <p:sp>
        <p:nvSpPr>
          <p:cNvPr id="198" name="textruta 11"/>
          <p:cNvSpPr/>
          <p:nvPr/>
        </p:nvSpPr>
        <p:spPr>
          <a:xfrm>
            <a:off x="228599" y="228678"/>
            <a:ext cx="11793394" cy="1336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4000">
                <a:solidFill>
                  <a:srgbClr val="212121"/>
                </a:solidFill>
              </a:defRPr>
            </a:lvl1pPr>
          </a:lstStyle>
          <a:p>
            <a:pPr/>
            <a:r>
              <a:t>STEGRING I FOKUS VID INLÄRNING AV FOTBOLLSAKTIONER</a:t>
            </a:r>
          </a:p>
        </p:txBody>
      </p:sp>
      <p:sp>
        <p:nvSpPr>
          <p:cNvPr id="199" name="textruta 13"/>
          <p:cNvSpPr/>
          <p:nvPr/>
        </p:nvSpPr>
        <p:spPr>
          <a:xfrm>
            <a:off x="163444" y="2587770"/>
            <a:ext cx="5818263" cy="1767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SzPct val="100000"/>
              <a:buFont typeface="Arial"/>
              <a:buChar char="•"/>
              <a:defRPr b="1">
                <a:solidFill>
                  <a:srgbClr val="212121"/>
                </a:solidFill>
              </a:defRPr>
            </a:pPr>
            <a:r>
              <a:t>Väldigt viktigt att utgå från barn och ungdomars biologiska utveckling.</a:t>
            </a:r>
            <a:endParaRPr>
              <a:latin typeface="+mn-lt"/>
              <a:ea typeface="+mn-ea"/>
              <a:cs typeface="+mn-cs"/>
              <a:sym typeface="Helvetica"/>
            </a:endParaRPr>
          </a:p>
          <a:p>
            <a:pPr marL="285750" indent="-285750">
              <a:buSzPct val="100000"/>
              <a:buFont typeface="Arial"/>
              <a:buChar char="•"/>
              <a:defRPr b="1">
                <a:solidFill>
                  <a:srgbClr val="212121"/>
                </a:solidFill>
              </a:defRPr>
            </a:pPr>
          </a:p>
          <a:p>
            <a:pPr marL="285750" indent="-285750">
              <a:buSzPct val="100000"/>
              <a:buFont typeface="Arial"/>
              <a:buChar char="•"/>
              <a:defRPr b="1">
                <a:solidFill>
                  <a:srgbClr val="212121"/>
                </a:solidFill>
              </a:defRPr>
            </a:pPr>
            <a:r>
              <a:t>Lämpligare att göra vissa saker i vissa åldrar.</a:t>
            </a:r>
            <a:endParaRPr>
              <a:latin typeface="+mn-lt"/>
              <a:ea typeface="+mn-ea"/>
              <a:cs typeface="+mn-cs"/>
              <a:sym typeface="Helvetica"/>
            </a:endParaRPr>
          </a:p>
          <a:p>
            <a:pPr marL="285750" indent="-285750">
              <a:buSzPct val="100000"/>
              <a:buFont typeface="Arial"/>
              <a:buChar char="•"/>
              <a:defRPr b="1">
                <a:solidFill>
                  <a:srgbClr val="212121"/>
                </a:solidFill>
              </a:defRPr>
            </a:pPr>
          </a:p>
          <a:p>
            <a:pPr marL="285750" indent="-285750">
              <a:buSzPct val="100000"/>
              <a:buFont typeface="Arial"/>
              <a:buChar char="•"/>
              <a:defRPr b="1">
                <a:solidFill>
                  <a:srgbClr val="212121"/>
                </a:solidFill>
              </a:defRPr>
            </a:pPr>
            <a:r>
              <a:t>Tålamod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201" name="textruta 2"/>
          <p:cNvSpPr/>
          <p:nvPr/>
        </p:nvSpPr>
        <p:spPr>
          <a:xfrm>
            <a:off x="0" y="142873"/>
            <a:ext cx="12192000" cy="4597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2400"/>
            </a:lvl1pPr>
          </a:lstStyle>
          <a:p>
            <a:pPr/>
            <a:r>
              <a:t>SPELARUTBILDNINGSMATRIS</a:t>
            </a:r>
          </a:p>
        </p:txBody>
      </p:sp>
      <p:graphicFrame>
        <p:nvGraphicFramePr>
          <p:cNvPr id="202" name="Tabell 7"/>
          <p:cNvGraphicFramePr/>
          <p:nvPr/>
        </p:nvGraphicFramePr>
        <p:xfrm>
          <a:off x="156410" y="604539"/>
          <a:ext cx="11923296" cy="257460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980823"/>
                <a:gridCol w="2980823"/>
                <a:gridCol w="3821511"/>
                <a:gridCol w="2140138"/>
              </a:tblGrid>
              <a:tr h="1083279">
                <a:tc>
                  <a:txBody>
                    <a:bodyPr/>
                    <a:lstStyle/>
                    <a:p>
                      <a:pPr algn="l">
                        <a:defRPr sz="1800">
                          <a:solidFill>
                            <a:srgbClr val="000000"/>
                          </a:solidFill>
                        </a:defRPr>
                      </a:pPr>
                      <a:r>
                        <a:t>3 MOT 3</a:t>
                      </a:r>
                    </a:p>
                    <a:p>
                      <a:pPr algn="l">
                        <a:defRPr sz="1800">
                          <a:solidFill>
                            <a:srgbClr val="000000"/>
                          </a:solidFill>
                        </a:defRPr>
                      </a:pPr>
                      <a:r>
                        <a:t>6 – 7 ÅR</a:t>
                      </a:r>
                    </a:p>
                  </a:txBody>
                  <a:tcPr marL="45720" marR="45720" marT="45720" marB="45720" anchor="t" anchorCtr="0" horzOverflow="overflow"/>
                </a:tc>
                <a:tc>
                  <a:txBody>
                    <a:bodyPr/>
                    <a:lstStyle/>
                    <a:p>
                      <a:pPr algn="l">
                        <a:defRPr b="0" sz="1200">
                          <a:solidFill>
                            <a:srgbClr val="000000"/>
                          </a:solidFill>
                        </a:defRPr>
                      </a:pPr>
                      <a:r>
                        <a:t>RÖRELSE </a:t>
                      </a:r>
                    </a:p>
                    <a:p>
                      <a:pPr algn="l">
                        <a:defRPr b="0" sz="1200">
                          <a:solidFill>
                            <a:srgbClr val="000000"/>
                          </a:solidFill>
                        </a:defRPr>
                      </a:pPr>
                      <a:r>
                        <a:t>GLÄDJE </a:t>
                      </a:r>
                    </a:p>
                  </a:txBody>
                  <a:tcPr marL="45720" marR="45720" marT="45720" marB="45720" anchor="t" anchorCtr="0" horzOverflow="overflow"/>
                </a:tc>
                <a:tc>
                  <a:txBody>
                    <a:bodyPr/>
                    <a:lstStyle/>
                    <a:p>
                      <a:pPr algn="l">
                        <a:defRPr b="0" sz="1200">
                          <a:solidFill>
                            <a:srgbClr val="000000"/>
                          </a:solidFill>
                        </a:defRPr>
                      </a:pPr>
                      <a:r>
                        <a:t>KOORDINATION</a:t>
                      </a:r>
                    </a:p>
                    <a:p>
                      <a:pPr algn="l">
                        <a:defRPr b="0" sz="1200">
                          <a:solidFill>
                            <a:srgbClr val="000000"/>
                          </a:solidFill>
                        </a:defRPr>
                      </a:pPr>
                      <a:r>
                        <a:t>MOTORIK</a:t>
                      </a:r>
                    </a:p>
                  </a:txBody>
                  <a:tcPr marL="45720" marR="45720" marT="45720" marB="45720" anchor="t" anchorCtr="0" horzOverflow="overflow"/>
                </a:tc>
                <a:tc>
                  <a:txBody>
                    <a:bodyPr/>
                    <a:lstStyle/>
                    <a:p>
                      <a:pPr algn="l">
                        <a:defRPr b="0" sz="1200">
                          <a:solidFill>
                            <a:srgbClr val="000000"/>
                          </a:solidFill>
                        </a:defRPr>
                      </a:pPr>
                    </a:p>
                    <a:p>
                      <a:pPr algn="l">
                        <a:defRPr b="0" sz="1200">
                          <a:solidFill>
                            <a:srgbClr val="000000"/>
                          </a:solidFill>
                        </a:defRPr>
                      </a:pPr>
                      <a:r>
                        <a:t>SOCIALT</a:t>
                      </a:r>
                    </a:p>
                  </a:txBody>
                  <a:tcPr marL="45720" marR="45720" marT="45720" marB="45720" anchor="t" anchorCtr="0" horzOverflow="overflow"/>
                </a:tc>
              </a:tr>
              <a:tr h="350900">
                <a:tc>
                  <a:txBody>
                    <a:bodyPr/>
                    <a:lstStyle/>
                    <a:p>
                      <a:pPr algn="l">
                        <a:defRPr b="1" sz="1800"/>
                      </a:pPr>
                      <a:r>
                        <a:t>5 MOT 5</a:t>
                      </a:r>
                    </a:p>
                    <a:p>
                      <a:pPr algn="l">
                        <a:defRPr b="1" sz="1800"/>
                      </a:pPr>
                      <a:r>
                        <a:t>8 – 9 ÅR</a:t>
                      </a:r>
                    </a:p>
                  </a:txBody>
                  <a:tcPr marL="45720" marR="45720" marT="45720" marB="45720" anchor="t" anchorCtr="0" horzOverflow="overflow">
                    <a:solidFill>
                      <a:srgbClr val="FFFFFF"/>
                    </a:solidFill>
                  </a:tcPr>
                </a:tc>
                <a:tc>
                  <a:txBody>
                    <a:bodyPr/>
                    <a:lstStyle/>
                    <a:p>
                      <a:pPr algn="l">
                        <a:defRPr sz="1200"/>
                      </a:pPr>
                      <a:r>
                        <a:t>DRIVA</a:t>
                      </a:r>
                    </a:p>
                    <a:p>
                      <a:pPr algn="l">
                        <a:defRPr sz="1200"/>
                      </a:pPr>
                      <a:r>
                        <a:t>PASSNING - IN/UT SIDA</a:t>
                      </a:r>
                    </a:p>
                    <a:p>
                      <a:pPr algn="l">
                        <a:defRPr sz="1200"/>
                      </a:pPr>
                      <a:r>
                        <a:t>MOTTOGNING - IN/UT </a:t>
                      </a:r>
                    </a:p>
                    <a:p>
                      <a:pPr algn="l">
                        <a:defRPr sz="1200"/>
                      </a:pPr>
                      <a:r>
                        <a:t>SKOOT – INSIDA - VRIST</a:t>
                      </a:r>
                    </a:p>
                  </a:txBody>
                  <a:tcPr marL="45720" marR="45720" marT="45720" marB="45720" anchor="t" anchorCtr="0" horzOverflow="overflow">
                    <a:solidFill>
                      <a:srgbClr val="FFFFFF"/>
                    </a:solidFill>
                  </a:tcPr>
                </a:tc>
                <a:tc>
                  <a:txBody>
                    <a:bodyPr/>
                    <a:lstStyle/>
                    <a:p>
                      <a:pPr algn="l">
                        <a:defRPr sz="1800"/>
                      </a:pPr>
                      <a:r>
                        <a:rPr sz="1200"/>
                        <a:t>GRUNDFÖRSTÅELSE I SPELBARHET</a:t>
                      </a:r>
                    </a:p>
                  </a:txBody>
                  <a:tcPr marL="45720" marR="45720" marT="45720" marB="45720" anchor="t" anchorCtr="0" horzOverflow="overflow">
                    <a:solidFill>
                      <a:srgbClr val="FFFFFF"/>
                    </a:solidFill>
                  </a:tcPr>
                </a:tc>
                <a:tc>
                  <a:txBody>
                    <a:bodyPr/>
                    <a:lstStyle/>
                    <a:p>
                      <a:pPr algn="l">
                        <a:defRPr sz="1200"/>
                      </a:pPr>
                    </a:p>
                  </a:txBody>
                  <a:tcPr marL="45720" marR="45720" marT="45720" marB="45720" anchor="t" anchorCtr="0" horzOverflow="overflow">
                    <a:solidFill>
                      <a:srgbClr val="FFFFFF"/>
                    </a:solidFill>
                  </a:tcPr>
                </a:tc>
              </a:tr>
              <a:tr h="350900">
                <a:tc>
                  <a:txBody>
                    <a:bodyPr/>
                    <a:lstStyle/>
                    <a:p>
                      <a:pPr algn="l">
                        <a:defRPr b="1" sz="1800"/>
                      </a:pPr>
                      <a:r>
                        <a:t>7 MOT 7</a:t>
                      </a:r>
                    </a:p>
                    <a:p>
                      <a:pPr algn="l">
                        <a:defRPr b="1" sz="1800"/>
                      </a:pPr>
                      <a:r>
                        <a:t>10 – 12 ÅR</a:t>
                      </a:r>
                    </a:p>
                  </a:txBody>
                  <a:tcPr marL="45720" marR="45720" marT="45720" marB="45720" anchor="t" anchorCtr="0" horzOverflow="overflow">
                    <a:solidFill>
                      <a:schemeClr val="accent1"/>
                    </a:solidFill>
                  </a:tcPr>
                </a:tc>
                <a:tc>
                  <a:txBody>
                    <a:bodyPr/>
                    <a:lstStyle/>
                    <a:p>
                      <a:pPr algn="l">
                        <a:defRPr sz="1200"/>
                      </a:pPr>
                      <a:r>
                        <a:t>FINTA/DRIBBLA - DIVERSE FINTER</a:t>
                      </a:r>
                    </a:p>
                    <a:p>
                      <a:pPr algn="l">
                        <a:defRPr sz="1200"/>
                      </a:pPr>
                      <a:r>
                        <a:t>TÄCKA – UTMANA</a:t>
                      </a:r>
                    </a:p>
                    <a:p>
                      <a:pPr algn="l">
                        <a:defRPr sz="1200"/>
                      </a:pPr>
                      <a:r>
                        <a:t>NICK – GRUND</a:t>
                      </a:r>
                    </a:p>
                    <a:p>
                      <a:pPr algn="l">
                        <a:defRPr sz="1200"/>
                      </a:pPr>
                      <a:r>
                        <a:t>PASSNING</a:t>
                      </a:r>
                    </a:p>
                    <a:p>
                      <a:pPr algn="l">
                        <a:defRPr sz="1200"/>
                      </a:pPr>
                      <a:r>
                        <a:t>PASSNING HALVVRIST/CHIP</a:t>
                      </a:r>
                    </a:p>
                    <a:p>
                      <a:pPr algn="l">
                        <a:defRPr sz="1200"/>
                      </a:pPr>
                      <a:r>
                        <a:t>SKOTT HEL OCH HALVVOLLEY</a:t>
                      </a:r>
                    </a:p>
                    <a:p>
                      <a:pPr algn="l">
                        <a:defRPr sz="1200"/>
                      </a:pPr>
                      <a:r>
                        <a:t>MOTTAGNING - LUFTEN</a:t>
                      </a:r>
                    </a:p>
                  </a:txBody>
                  <a:tcPr marL="45720" marR="45720" marT="45720" marB="45720" anchor="t" anchorCtr="0" horzOverflow="overflow">
                    <a:solidFill>
                      <a:schemeClr val="accent1"/>
                    </a:solidFill>
                  </a:tcPr>
                </a:tc>
                <a:tc>
                  <a:txBody>
                    <a:bodyPr/>
                    <a:lstStyle/>
                    <a:p>
                      <a:pPr algn="l">
                        <a:defRPr sz="1200"/>
                      </a:pPr>
                      <a:r>
                        <a:t>GRUNDFÖRSTÅELSE SPELAVSTÅND</a:t>
                      </a:r>
                    </a:p>
                    <a:p>
                      <a:pPr algn="l">
                        <a:defRPr sz="1200"/>
                      </a:pPr>
                      <a:r>
                        <a:t>2 MOT 1 – VÄGGSPEL</a:t>
                      </a:r>
                    </a:p>
                    <a:p>
                      <a:pPr algn="l">
                        <a:defRPr sz="1200"/>
                      </a:pPr>
                      <a:r>
                        <a:t>2 MOT 1 – ÖVERLÄMNING</a:t>
                      </a:r>
                    </a:p>
                    <a:p>
                      <a:pPr algn="l">
                        <a:defRPr sz="1200"/>
                      </a:pPr>
                      <a:r>
                        <a:t>PASSNINGSPEL – FRIA YTOR</a:t>
                      </a:r>
                    </a:p>
                    <a:p>
                      <a:pPr algn="l">
                        <a:defRPr sz="1200"/>
                      </a:pPr>
                      <a:r>
                        <a:t>GRUNDFÖRSTÅELSE – SPELBREDD</a:t>
                      </a:r>
                    </a:p>
                    <a:p>
                      <a:pPr algn="l">
                        <a:defRPr sz="1200"/>
                      </a:pPr>
                      <a:r>
                        <a:t>SPELUPPBYGGNAD – GENOM DIAMANTEN</a:t>
                      </a:r>
                    </a:p>
                  </a:txBody>
                  <a:tcPr marL="45720" marR="45720" marT="45720" marB="45720" anchor="t" anchorCtr="0" horzOverflow="overflow">
                    <a:solidFill>
                      <a:schemeClr val="accent1"/>
                    </a:solidFill>
                  </a:tcPr>
                </a:tc>
                <a:tc>
                  <a:txBody>
                    <a:bodyPr/>
                    <a:lstStyle/>
                    <a:p>
                      <a:pPr algn="l">
                        <a:defRPr sz="1200"/>
                      </a:pPr>
                      <a:r>
                        <a:t>INDV. PRESS / RÄTTVÄND</a:t>
                      </a:r>
                    </a:p>
                    <a:p>
                      <a:pPr algn="l">
                        <a:defRPr sz="1200"/>
                      </a:pPr>
                      <a:r>
                        <a:t>INDV. PRESS / FELVÄND</a:t>
                      </a:r>
                    </a:p>
                  </a:txBody>
                  <a:tcPr marL="45720" marR="45720" marT="45720" marB="45720" anchor="t" anchorCtr="0" horzOverflow="overflow">
                    <a:solidFill>
                      <a:schemeClr val="accent1"/>
                    </a:solidFill>
                  </a:tcPr>
                </a:tc>
              </a:tr>
              <a:tr h="438625">
                <a:tc>
                  <a:txBody>
                    <a:bodyPr/>
                    <a:lstStyle/>
                    <a:p>
                      <a:pPr algn="l">
                        <a:defRPr b="1" sz="1800"/>
                      </a:pPr>
                      <a:r>
                        <a:t>9 MOT 9</a:t>
                      </a:r>
                    </a:p>
                    <a:p>
                      <a:pPr algn="l">
                        <a:defRPr b="1" sz="1800"/>
                      </a:pPr>
                      <a:r>
                        <a:t>13 – 14 ÅR</a:t>
                      </a:r>
                    </a:p>
                  </a:txBody>
                  <a:tcPr marL="45720" marR="45720" marT="45720" marB="45720" anchor="t" anchorCtr="0" horzOverflow="overflow">
                    <a:solidFill>
                      <a:srgbClr val="FFFFFF"/>
                    </a:solidFill>
                  </a:tcPr>
                </a:tc>
                <a:tc>
                  <a:txBody>
                    <a:bodyPr/>
                    <a:lstStyle/>
                    <a:p>
                      <a:pPr algn="l">
                        <a:defRPr sz="1200"/>
                      </a:pPr>
                      <a:r>
                        <a:t>BRYTA / TACKLA / MOTLÄGG</a:t>
                      </a:r>
                    </a:p>
                    <a:p>
                      <a:pPr algn="l">
                        <a:defRPr sz="1200"/>
                      </a:pPr>
                      <a:r>
                        <a:t>NICK – UPPHOPP</a:t>
                      </a:r>
                    </a:p>
                  </a:txBody>
                  <a:tcPr marL="45720" marR="45720" marT="45720" marB="45720" anchor="t" anchorCtr="0" horzOverflow="overflow">
                    <a:solidFill>
                      <a:srgbClr val="FFFFFF"/>
                    </a:solidFill>
                  </a:tcPr>
                </a:tc>
                <a:tc>
                  <a:txBody>
                    <a:bodyPr/>
                    <a:lstStyle/>
                    <a:p>
                      <a:pPr algn="l">
                        <a:defRPr sz="1200"/>
                      </a:pPr>
                      <a:r>
                        <a:t>GRUNDFÖRSTÅELSE – SPELDJUP</a:t>
                      </a:r>
                    </a:p>
                    <a:p>
                      <a:pPr algn="l">
                        <a:defRPr sz="1200"/>
                      </a:pPr>
                      <a:r>
                        <a:t>AVSLUT – SKOTT</a:t>
                      </a:r>
                    </a:p>
                    <a:p>
                      <a:pPr algn="l">
                        <a:defRPr sz="1200"/>
                      </a:pPr>
                      <a:r>
                        <a:t>AVSLUT – FRILÄGE</a:t>
                      </a:r>
                    </a:p>
                    <a:p>
                      <a:pPr algn="l">
                        <a:defRPr sz="1200"/>
                      </a:pPr>
                      <a:r>
                        <a:t>PASSNINGSPEL – RÄTTVÄND – FELVÄND</a:t>
                      </a:r>
                    </a:p>
                    <a:p>
                      <a:pPr algn="l">
                        <a:defRPr sz="1200"/>
                      </a:pPr>
                      <a:r>
                        <a:t>2 MOT 1 ÖVERLLAPPNING</a:t>
                      </a:r>
                    </a:p>
                    <a:p>
                      <a:pPr algn="l">
                        <a:defRPr sz="1200"/>
                      </a:pPr>
                      <a:r>
                        <a:t>ANFALLSVAPEN – INSTICK</a:t>
                      </a:r>
                    </a:p>
                    <a:p>
                      <a:pPr algn="l">
                        <a:defRPr sz="1200"/>
                      </a:pPr>
                      <a:r>
                        <a:t>PASSNINGSPEL – TRIANGLAR</a:t>
                      </a:r>
                    </a:p>
                    <a:p>
                      <a:pPr algn="l">
                        <a:defRPr sz="1200"/>
                      </a:pPr>
                      <a:r>
                        <a:t>SPELUPPVIGNAD – KORTA UPPSPEL</a:t>
                      </a:r>
                    </a:p>
                  </a:txBody>
                  <a:tcPr marL="45720" marR="45720" marT="45720" marB="45720" anchor="t" anchorCtr="0" horzOverflow="overflow">
                    <a:solidFill>
                      <a:srgbClr val="FFFFFF"/>
                    </a:solidFill>
                  </a:tcPr>
                </a:tc>
                <a:tc>
                  <a:txBody>
                    <a:bodyPr/>
                    <a:lstStyle/>
                    <a:p>
                      <a:pPr algn="l">
                        <a:defRPr sz="1200"/>
                      </a:pPr>
                      <a:r>
                        <a:t>MARKERING</a:t>
                      </a:r>
                    </a:p>
                    <a:p>
                      <a:pPr algn="l">
                        <a:defRPr sz="1200"/>
                      </a:pPr>
                      <a:r>
                        <a:t>PRESS / UNDERSTÖD</a:t>
                      </a:r>
                    </a:p>
                    <a:p>
                      <a:pPr algn="l">
                        <a:defRPr sz="1200"/>
                      </a:pPr>
                      <a:r>
                        <a:t>MARKERINGSFÖRSVAR</a:t>
                      </a:r>
                    </a:p>
                    <a:p>
                      <a:pPr algn="l">
                        <a:defRPr sz="1200"/>
                      </a:pPr>
                      <a:r>
                        <a:t>PRESS / TÄCKNING</a:t>
                      </a:r>
                    </a:p>
                    <a:p>
                      <a:pPr algn="l">
                        <a:defRPr sz="1200"/>
                      </a:pPr>
                      <a:r>
                        <a:t>KOMBINAT. SMARKERING</a:t>
                      </a:r>
                    </a:p>
                  </a:txBody>
                  <a:tcPr marL="45720" marR="45720" marT="45720" marB="45720" anchor="t" anchorCtr="0" horzOverflow="overflow">
                    <a:solidFill>
                      <a:srgbClr val="FFFFFF"/>
                    </a:solidFill>
                  </a:tcPr>
                </a:tc>
              </a:tr>
              <a:tr h="350900">
                <a:tc>
                  <a:txBody>
                    <a:bodyPr/>
                    <a:lstStyle/>
                    <a:p>
                      <a:pPr algn="l">
                        <a:defRPr b="1" sz="1800"/>
                      </a:pPr>
                      <a:r>
                        <a:t>11 MOT 11</a:t>
                      </a:r>
                    </a:p>
                    <a:p>
                      <a:pPr algn="l">
                        <a:defRPr b="1" sz="1800"/>
                      </a:pPr>
                      <a:r>
                        <a:t>15 ÅR TILL SENIOR</a:t>
                      </a:r>
                    </a:p>
                  </a:txBody>
                  <a:tcPr marL="45720" marR="45720" marT="45720" marB="45720" anchor="t" anchorCtr="0" horzOverflow="overflow">
                    <a:solidFill>
                      <a:schemeClr val="accent1"/>
                    </a:solidFill>
                  </a:tcPr>
                </a:tc>
                <a:tc>
                  <a:txBody>
                    <a:bodyPr/>
                    <a:lstStyle/>
                    <a:p>
                      <a:pPr algn="l">
                        <a:defRPr sz="1200"/>
                      </a:pPr>
                    </a:p>
                  </a:txBody>
                  <a:tcPr marL="45720" marR="45720" marT="45720" marB="45720" anchor="t" anchorCtr="0" horzOverflow="overflow">
                    <a:solidFill>
                      <a:schemeClr val="accent1"/>
                    </a:solidFill>
                  </a:tcPr>
                </a:tc>
                <a:tc>
                  <a:txBody>
                    <a:bodyPr/>
                    <a:lstStyle/>
                    <a:p>
                      <a:pPr algn="l">
                        <a:defRPr sz="1200"/>
                      </a:pPr>
                      <a:r>
                        <a:t>ALLT OMKRING ANFALLSPEL</a:t>
                      </a:r>
                    </a:p>
                    <a:p>
                      <a:pPr algn="l">
                        <a:defRPr sz="1200"/>
                      </a:pPr>
                      <a:r>
                        <a:t>100% SPELFILOSOFY</a:t>
                      </a:r>
                    </a:p>
                    <a:p>
                      <a:pPr algn="l">
                        <a:defRPr sz="1200"/>
                      </a:pPr>
                      <a:r>
                        <a:t>1 – 4 – DIAMANT - 2</a:t>
                      </a:r>
                    </a:p>
                  </a:txBody>
                  <a:tcPr marL="45720" marR="45720" marT="45720" marB="45720" anchor="t" anchorCtr="0" horzOverflow="overflow">
                    <a:solidFill>
                      <a:schemeClr val="accent1"/>
                    </a:solidFill>
                  </a:tcPr>
                </a:tc>
                <a:tc>
                  <a:txBody>
                    <a:bodyPr/>
                    <a:lstStyle/>
                    <a:p>
                      <a:pPr algn="l">
                        <a:defRPr sz="1200"/>
                      </a:pPr>
                      <a:r>
                        <a:t>FARLIGA YTOR</a:t>
                      </a:r>
                    </a:p>
                    <a:p>
                      <a:pPr algn="l">
                        <a:defRPr sz="1200"/>
                      </a:pPr>
                      <a:r>
                        <a:t>FÖRDRÖJA</a:t>
                      </a:r>
                    </a:p>
                    <a:p>
                      <a:pPr algn="l">
                        <a:defRPr sz="1200"/>
                      </a:pPr>
                      <a:r>
                        <a:t>KOLLEKTIV FÖRSVAR</a:t>
                      </a:r>
                    </a:p>
                  </a:txBody>
                  <a:tcPr marL="45720" marR="45720" marT="45720" marB="45720" anchor="t" anchorCtr="0" horzOverflow="overflow">
                    <a:solidFill>
                      <a:schemeClr val="accent1"/>
                    </a:solidFill>
                  </a:tcPr>
                </a:tc>
              </a:tr>
            </a:tbl>
          </a:graphicData>
        </a:graphic>
      </p:graphicFrame>
      <p:graphicFrame>
        <p:nvGraphicFramePr>
          <p:cNvPr id="203" name="Tabell 9"/>
          <p:cNvGraphicFramePr/>
          <p:nvPr/>
        </p:nvGraphicFramePr>
        <p:xfrm>
          <a:off x="3152633" y="1226329"/>
          <a:ext cx="8927073" cy="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004541"/>
                <a:gridCol w="3808225"/>
                <a:gridCol w="2114306"/>
              </a:tblGrid>
              <a:tr h="50800">
                <a:tc>
                  <a:txBody>
                    <a:bodyPr/>
                    <a:lstStyle/>
                    <a:p>
                      <a:pPr algn="ctr">
                        <a:defRPr sz="1800"/>
                      </a:pPr>
                      <a:r>
                        <a:rPr b="1"/>
                        <a:t>TEKNINK</a:t>
                      </a:r>
                    </a:p>
                  </a:txBody>
                  <a:tcPr marL="45720" marR="45720" marT="45720" marB="45720" anchor="t" anchorCtr="0" horzOverflow="overflow">
                    <a:lnB w="38100">
                      <a:solidFill>
                        <a:srgbClr val="FFFFFF"/>
                      </a:solidFill>
                    </a:lnB>
                    <a:solidFill>
                      <a:schemeClr val="accent1"/>
                    </a:solidFill>
                  </a:tcPr>
                </a:tc>
                <a:tc>
                  <a:txBody>
                    <a:bodyPr/>
                    <a:lstStyle/>
                    <a:p>
                      <a:pPr algn="ctr">
                        <a:defRPr sz="1800"/>
                      </a:pPr>
                      <a:r>
                        <a:rPr b="1"/>
                        <a:t>ANFALLSPEL</a:t>
                      </a:r>
                    </a:p>
                  </a:txBody>
                  <a:tcPr marL="45720" marR="45720" marT="45720" marB="45720" anchor="t" anchorCtr="0" horzOverflow="overflow">
                    <a:lnB w="38100">
                      <a:solidFill>
                        <a:srgbClr val="FFFFFF"/>
                      </a:solidFill>
                    </a:lnB>
                    <a:solidFill>
                      <a:schemeClr val="accent1"/>
                    </a:solidFill>
                  </a:tcPr>
                </a:tc>
                <a:tc>
                  <a:txBody>
                    <a:bodyPr/>
                    <a:lstStyle/>
                    <a:p>
                      <a:pPr algn="ctr">
                        <a:defRPr sz="1800"/>
                      </a:pPr>
                      <a:r>
                        <a:rPr b="1"/>
                        <a:t>FÖRSVARSPEL</a:t>
                      </a:r>
                    </a:p>
                  </a:txBody>
                  <a:tcPr marL="45720" marR="45720" marT="45720" marB="45720" anchor="t" anchorCtr="0" horzOverflow="overflow">
                    <a:lnB w="38100">
                      <a:solidFill>
                        <a:srgbClr val="FFFFFF"/>
                      </a:solidFill>
                    </a:lnB>
                    <a:solidFill>
                      <a:schemeClr val="accent1"/>
                    </a:solidFill>
                  </a:tcPr>
                </a:tc>
              </a:tr>
            </a:tbl>
          </a:graphicData>
        </a:graphic>
      </p:graphicFrame>
      <p:pic>
        <p:nvPicPr>
          <p:cNvPr id="204" name="Picture 2" descr="Picture 2"/>
          <p:cNvPicPr>
            <a:picLocks noChangeAspect="1"/>
          </p:cNvPicPr>
          <p:nvPr/>
        </p:nvPicPr>
        <p:blipFill>
          <a:blip r:embed="rId2">
            <a:alphaModFix amt="5000"/>
            <a:extLst/>
          </a:blip>
          <a:srcRect l="0" t="36" r="2" b="5591"/>
          <a:stretch>
            <a:fillRect/>
          </a:stretch>
        </p:blipFill>
        <p:spPr>
          <a:xfrm>
            <a:off x="3384710" y="372743"/>
            <a:ext cx="5422579" cy="5544002"/>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bg>
      <p:bgPr>
        <a:solidFill>
          <a:srgbClr val="E9E9E9"/>
        </a:solidFill>
      </p:bgPr>
    </p:bg>
    <p:spTree>
      <p:nvGrpSpPr>
        <p:cNvPr id="1" name=""/>
        <p:cNvGrpSpPr/>
        <p:nvPr/>
      </p:nvGrpSpPr>
      <p:grpSpPr>
        <a:xfrm>
          <a:off x="0" y="0"/>
          <a:ext cx="0" cy="0"/>
          <a:chOff x="0" y="0"/>
          <a:chExt cx="0" cy="0"/>
        </a:xfrm>
      </p:grpSpPr>
      <p:sp>
        <p:nvSpPr>
          <p:cNvPr id="206" name="textruta 2"/>
          <p:cNvSpPr/>
          <p:nvPr/>
        </p:nvSpPr>
        <p:spPr>
          <a:xfrm>
            <a:off x="0" y="310240"/>
            <a:ext cx="12192000" cy="6502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3600"/>
            </a:lvl1pPr>
          </a:lstStyle>
          <a:p>
            <a:pPr/>
            <a:r>
              <a:t>SPELARUTBILDNINGSMATRIS MÅLVAKT</a:t>
            </a:r>
          </a:p>
        </p:txBody>
      </p:sp>
      <p:graphicFrame>
        <p:nvGraphicFramePr>
          <p:cNvPr id="207" name="Tabell 3"/>
          <p:cNvGraphicFramePr/>
          <p:nvPr/>
        </p:nvGraphicFramePr>
        <p:xfrm>
          <a:off x="156410" y="960478"/>
          <a:ext cx="11875170" cy="6594894"/>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007895"/>
                <a:gridCol w="4379495"/>
                <a:gridCol w="4487780"/>
              </a:tblGrid>
              <a:tr h="447419">
                <a:tc>
                  <a:txBody>
                    <a:bodyPr/>
                    <a:lstStyle/>
                    <a:p>
                      <a:pPr algn="l">
                        <a:defRPr b="0" sz="1800">
                          <a:solidFill>
                            <a:srgbClr val="000000"/>
                          </a:solidFill>
                        </a:defRPr>
                      </a:pP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ctr">
                        <a:defRPr b="0" sz="1800">
                          <a:solidFill>
                            <a:srgbClr val="000000"/>
                          </a:solidFill>
                        </a:defRPr>
                      </a:pPr>
                      <a:r>
                        <a:rPr b="1"/>
                        <a:t>MÅLVAKT - TEKNIK</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tcPr>
                </a:tc>
                <a:tc>
                  <a:txBody>
                    <a:bodyPr/>
                    <a:lstStyle/>
                    <a:p>
                      <a:pPr algn="ctr">
                        <a:defRPr b="0" sz="1800">
                          <a:solidFill>
                            <a:srgbClr val="000000"/>
                          </a:solidFill>
                        </a:defRPr>
                      </a:pPr>
                      <a:r>
                        <a:rPr b="1"/>
                        <a:t>MÅLVAKT - SPELMOMENT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tcPr>
                </a:tc>
              </a:tr>
              <a:tr h="982990">
                <a:tc>
                  <a:txBody>
                    <a:bodyPr/>
                    <a:lstStyle/>
                    <a:p>
                      <a:pPr algn="l">
                        <a:defRPr b="1" sz="1800"/>
                      </a:pPr>
                      <a:r>
                        <a:t>3 MOT 3</a:t>
                      </a:r>
                    </a:p>
                    <a:p>
                      <a:pPr algn="l">
                        <a:defRPr b="1" sz="1800"/>
                      </a:pPr>
                      <a:r>
                        <a:t>6 – 7 ÅR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EFEFE"/>
                    </a:solidFill>
                  </a:tcPr>
                </a:tc>
                <a:tc>
                  <a:txBody>
                    <a:bodyPr/>
                    <a:lstStyle/>
                    <a:p>
                      <a:pPr algn="ctr">
                        <a:defRPr b="1" sz="1800"/>
                      </a:pPr>
                      <a:r>
                        <a:t>RÖRELSEGLÄDJEN</a:t>
                      </a:r>
                    </a:p>
                    <a:p>
                      <a:pPr algn="ctr">
                        <a:defRPr b="1" sz="1800"/>
                      </a:pPr>
                      <a:r>
                        <a:t>BOLLEN - HÄNDERNA</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EFEFE"/>
                    </a:solidFill>
                  </a:tcPr>
                </a:tc>
                <a:tc>
                  <a:txBody>
                    <a:bodyPr/>
                    <a:lstStyle/>
                    <a:p>
                      <a:pPr algn="l">
                        <a:defRPr sz="1800"/>
                      </a:pP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EFEFE"/>
                    </a:solidFill>
                  </a:tcPr>
                </a:tc>
              </a:tr>
              <a:tr h="982990">
                <a:tc>
                  <a:txBody>
                    <a:bodyPr/>
                    <a:lstStyle/>
                    <a:p>
                      <a:pPr algn="l">
                        <a:defRPr b="1" sz="1800">
                          <a:ln w="9524">
                            <a:solidFill>
                              <a:srgbClr val="212121"/>
                            </a:solidFill>
                          </a:ln>
                        </a:defRPr>
                      </a:pPr>
                      <a:r>
                        <a:t>5 MOT 5</a:t>
                      </a:r>
                    </a:p>
                    <a:p>
                      <a:pPr algn="l">
                        <a:defRPr b="1" sz="1800">
                          <a:ln w="9524">
                            <a:solidFill>
                              <a:srgbClr val="212121"/>
                            </a:solidFill>
                          </a:ln>
                        </a:defRPr>
                      </a:pPr>
                      <a:r>
                        <a:t>8 – 9 ÅR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2D050"/>
                    </a:solidFill>
                  </a:tcPr>
                </a:tc>
                <a:tc>
                  <a:txBody>
                    <a:bodyPr/>
                    <a:lstStyle/>
                    <a:p>
                      <a:pPr algn="l">
                        <a:defRPr sz="1800">
                          <a:ln w="9524">
                            <a:solidFill>
                              <a:srgbClr val="212121"/>
                            </a:solidFill>
                          </a:ln>
                        </a:defRPr>
                      </a:pPr>
                      <a:r>
                        <a:t>FÅNGA BOLLEN (GREPPTEKNIK)</a:t>
                      </a:r>
                    </a:p>
                    <a:p>
                      <a:pPr algn="l">
                        <a:defRPr sz="1800">
                          <a:ln w="9524">
                            <a:solidFill>
                              <a:srgbClr val="212121"/>
                            </a:solidFill>
                          </a:ln>
                        </a:defRPr>
                      </a:pPr>
                      <a:r>
                        <a:t>RULLA UT BOLLEN UNDERARMSKAST</a:t>
                      </a:r>
                    </a:p>
                    <a:p>
                      <a:pPr algn="l">
                        <a:defRPr sz="1800">
                          <a:ln w="9524">
                            <a:solidFill>
                              <a:srgbClr val="212121"/>
                            </a:solidFill>
                          </a:ln>
                        </a:defRPr>
                      </a:pPr>
                      <a:r>
                        <a:t>PASSNING - INSIDAN</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2D050"/>
                    </a:solidFill>
                  </a:tcPr>
                </a:tc>
                <a:tc>
                  <a:txBody>
                    <a:bodyPr/>
                    <a:lstStyle/>
                    <a:p>
                      <a:pPr algn="l">
                        <a:defRPr sz="1800">
                          <a:ln w="9524">
                            <a:solidFill>
                              <a:srgbClr val="212121"/>
                            </a:solidFill>
                          </a:ln>
                        </a:defRPr>
                      </a:pPr>
                      <a:r>
                        <a:t>TILLBAKASPEL</a:t>
                      </a:r>
                    </a:p>
                    <a:p>
                      <a:pPr algn="l">
                        <a:defRPr sz="1800">
                          <a:ln w="9524">
                            <a:solidFill>
                              <a:srgbClr val="212121"/>
                            </a:solidFill>
                          </a:ln>
                        </a:defRPr>
                      </a:pPr>
                      <a:r>
                        <a:t>DJUPLEDSSPEL I ANFALL</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2D050"/>
                    </a:solidFill>
                  </a:tcPr>
                </a:tc>
              </a:tr>
              <a:tr h="2010488">
                <a:tc>
                  <a:txBody>
                    <a:bodyPr/>
                    <a:lstStyle/>
                    <a:p>
                      <a:pPr algn="l">
                        <a:defRPr b="1" sz="1800"/>
                      </a:pPr>
                      <a:r>
                        <a:t>7 MOT 7</a:t>
                      </a:r>
                    </a:p>
                    <a:p>
                      <a:pPr algn="l">
                        <a:defRPr b="1" sz="1800"/>
                      </a:pPr>
                      <a:r>
                        <a:t>10 -12 ÅR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EFEFE"/>
                    </a:solidFill>
                  </a:tcPr>
                </a:tc>
                <a:tc>
                  <a:txBody>
                    <a:bodyPr/>
                    <a:lstStyle/>
                    <a:p>
                      <a:pPr algn="l">
                        <a:defRPr sz="1800"/>
                      </a:pPr>
                      <a:r>
                        <a:t>SIDLEDSFÖRFLYTTNING</a:t>
                      </a:r>
                    </a:p>
                    <a:p>
                      <a:pPr algn="l">
                        <a:defRPr sz="1800"/>
                      </a:pPr>
                      <a:r>
                        <a:t>UTKAST ÖVERARMSKAST</a:t>
                      </a:r>
                    </a:p>
                    <a:p>
                      <a:pPr algn="l">
                        <a:defRPr sz="1800"/>
                      </a:pPr>
                      <a:r>
                        <a:t>BOLLAR LÅNGT FR. MÅLVAKT</a:t>
                      </a:r>
                    </a:p>
                    <a:p>
                      <a:pPr algn="l">
                        <a:defRPr sz="1800"/>
                      </a:pPr>
                      <a:r>
                        <a:t>UPPHOPPSTEKNIK</a:t>
                      </a:r>
                    </a:p>
                    <a:p>
                      <a:pPr algn="l">
                        <a:defRPr sz="1800"/>
                      </a:pPr>
                      <a:r>
                        <a:t>MOTTAGNING – MEDTAGNING</a:t>
                      </a:r>
                    </a:p>
                    <a:p>
                      <a:pPr algn="l">
                        <a:defRPr sz="1800"/>
                      </a:pPr>
                      <a:r>
                        <a:t>HALVVRIST</a:t>
                      </a:r>
                    </a:p>
                    <a:p>
                      <a:pPr algn="l">
                        <a:defRPr sz="1800"/>
                      </a:pPr>
                      <a:r>
                        <a:t>BOXTEKNIK </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EFEFE"/>
                    </a:solidFill>
                  </a:tcPr>
                </a:tc>
                <a:tc>
                  <a:txBody>
                    <a:bodyPr/>
                    <a:lstStyle/>
                    <a:p>
                      <a:pPr algn="l">
                        <a:defRPr sz="1800"/>
                      </a:pPr>
                      <a:r>
                        <a:t>INGÅNGSÄTTNING AV SPEL</a:t>
                      </a:r>
                    </a:p>
                    <a:p>
                      <a:pPr algn="l">
                        <a:defRPr sz="1800"/>
                      </a:pPr>
                      <a:r>
                        <a:t>AGERANDE VID SKOTT</a:t>
                      </a:r>
                    </a:p>
                    <a:p>
                      <a:pPr algn="l">
                        <a:defRPr sz="1800"/>
                      </a:pPr>
                      <a:r>
                        <a:t>SPELVÄNDNING</a:t>
                      </a:r>
                    </a:p>
                    <a:p>
                      <a:pPr algn="l">
                        <a:defRPr sz="1800"/>
                      </a:pPr>
                      <a:r>
                        <a:t>SPELUPPBYGGNAD</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EFEFE"/>
                    </a:solidFill>
                  </a:tcPr>
                </a:tc>
              </a:tr>
              <a:tr h="1188016">
                <a:tc>
                  <a:txBody>
                    <a:bodyPr/>
                    <a:lstStyle/>
                    <a:p>
                      <a:pPr algn="l">
                        <a:defRPr b="1" sz="1800"/>
                      </a:pPr>
                      <a:r>
                        <a:t>9 MOT 9</a:t>
                      </a:r>
                    </a:p>
                    <a:p>
                      <a:pPr algn="l">
                        <a:defRPr b="1" sz="1800"/>
                      </a:pPr>
                      <a:r>
                        <a:t>13 -14 ÅR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2D050"/>
                    </a:solidFill>
                  </a:tcPr>
                </a:tc>
                <a:tc>
                  <a:txBody>
                    <a:bodyPr/>
                    <a:lstStyle/>
                    <a:p>
                      <a:pPr algn="l">
                        <a:defRPr sz="1800"/>
                      </a:pPr>
                      <a:r>
                        <a:t>SIDVOLLEYUTSPARK</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2D050"/>
                    </a:solidFill>
                  </a:tcPr>
                </a:tc>
                <a:tc>
                  <a:txBody>
                    <a:bodyPr/>
                    <a:lstStyle/>
                    <a:p>
                      <a:pPr algn="l">
                        <a:defRPr sz="1800"/>
                      </a:pPr>
                      <a:r>
                        <a:t>AGERANDE VID VINKEL SKOTT</a:t>
                      </a:r>
                    </a:p>
                    <a:p>
                      <a:pPr algn="l">
                        <a:defRPr sz="1800"/>
                      </a:pPr>
                      <a:r>
                        <a:t>FASTA SITUATIONER – FRISPARK</a:t>
                      </a:r>
                    </a:p>
                    <a:p>
                      <a:pPr algn="l">
                        <a:defRPr sz="1800"/>
                      </a:pPr>
                      <a:r>
                        <a:t>POSITIONERING – ANFALL</a:t>
                      </a:r>
                    </a:p>
                    <a:p>
                      <a:pPr algn="l">
                        <a:defRPr sz="1800"/>
                      </a:pPr>
                      <a:r>
                        <a:t>DJUPLEDSPASSNING / FRILÄGE</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2D050"/>
                    </a:solidFill>
                  </a:tcPr>
                </a:tc>
              </a:tr>
              <a:tr h="982990">
                <a:tc>
                  <a:txBody>
                    <a:bodyPr/>
                    <a:lstStyle/>
                    <a:p>
                      <a:pPr algn="l">
                        <a:defRPr b="1" sz="1800"/>
                      </a:pPr>
                      <a:r>
                        <a:t>11 MOT 11</a:t>
                      </a:r>
                    </a:p>
                    <a:p>
                      <a:pPr algn="l">
                        <a:defRPr b="1" sz="1800"/>
                      </a:pPr>
                      <a:r>
                        <a:t>15 ÅR TILL SENIOR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EFEFE"/>
                    </a:solidFill>
                  </a:tcPr>
                </a:tc>
                <a:tc>
                  <a:txBody>
                    <a:bodyPr/>
                    <a:lstStyle/>
                    <a:p>
                      <a:pPr algn="l">
                        <a:defRPr sz="1800"/>
                      </a:pPr>
                      <a:r>
                        <a:t>100% TEKNIK</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EFEFE"/>
                    </a:solidFill>
                  </a:tcPr>
                </a:tc>
                <a:tc>
                  <a:txBody>
                    <a:bodyPr/>
                    <a:lstStyle/>
                    <a:p>
                      <a:pPr algn="l">
                        <a:defRPr sz="1800"/>
                      </a:pPr>
                      <a:r>
                        <a:t>FASTA SITUATIONER</a:t>
                      </a:r>
                    </a:p>
                    <a:p>
                      <a:pPr algn="l">
                        <a:defRPr sz="1800"/>
                      </a:pPr>
                      <a:r>
                        <a:t>SAMARBETE MV OCH FÖRSVAR</a:t>
                      </a:r>
                    </a:p>
                    <a:p>
                      <a:pPr algn="l">
                        <a:defRPr sz="1800"/>
                      </a:pPr>
                      <a:r>
                        <a:t>SAMARBETE MV BACKLINJE</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EFEFE"/>
                    </a:solidFill>
                  </a:tcPr>
                </a:tc>
              </a:tr>
            </a:tbl>
          </a:graphicData>
        </a:graphic>
      </p:graphicFrame>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209" name="textruta 1"/>
          <p:cNvSpPr/>
          <p:nvPr/>
        </p:nvSpPr>
        <p:spPr>
          <a:xfrm>
            <a:off x="-102428" y="223728"/>
            <a:ext cx="12192005" cy="5232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2800"/>
            </a:lvl1pPr>
          </a:lstStyle>
          <a:p>
            <a:pPr/>
            <a:r>
              <a:t>FOTBOLLSPRÅK I TÖLÖ IF</a:t>
            </a:r>
          </a:p>
        </p:txBody>
      </p:sp>
      <p:sp>
        <p:nvSpPr>
          <p:cNvPr id="210" name="textruta 2"/>
          <p:cNvSpPr/>
          <p:nvPr/>
        </p:nvSpPr>
        <p:spPr>
          <a:xfrm>
            <a:off x="0" y="746968"/>
            <a:ext cx="12192000" cy="61798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nSpc>
                <a:spcPct val="115000"/>
              </a:lnSpc>
              <a:spcBef>
                <a:spcPts val="800"/>
              </a:spcBef>
              <a:defRPr b="1" sz="1700"/>
            </a:pPr>
            <a:r>
              <a:t>FOTBOLLSPRÅK I TÖLÖ IF </a:t>
            </a:r>
          </a:p>
          <a:p>
            <a:pPr>
              <a:lnSpc>
                <a:spcPct val="115000"/>
              </a:lnSpc>
              <a:spcBef>
                <a:spcPts val="800"/>
              </a:spcBef>
              <a:defRPr sz="1700"/>
            </a:pPr>
            <a:r>
              <a:t>Syftet med fotbollsspråk i Tölö IF är att förtydliga dokumentets användning av olika begrepp och förklaringar, men också att vi i Tölö IF pratar samma språk. Detta för att enklare förstå varandra och att utvecklas. </a:t>
            </a:r>
          </a:p>
          <a:p>
            <a:pPr>
              <a:lnSpc>
                <a:spcPct val="115000"/>
              </a:lnSpc>
              <a:spcBef>
                <a:spcPts val="800"/>
              </a:spcBef>
              <a:defRPr b="1" sz="1700"/>
            </a:pPr>
            <a:r>
              <a:t>LÄRA ATT TRÄNA </a:t>
            </a:r>
          </a:p>
          <a:p>
            <a:pPr>
              <a:lnSpc>
                <a:spcPct val="115000"/>
              </a:lnSpc>
              <a:spcBef>
                <a:spcPts val="800"/>
              </a:spcBef>
              <a:defRPr sz="1700"/>
            </a:pPr>
            <a:r>
              <a:t>Att lära sig att träna är det första steget som barnen går igenom i sin utveckling. Här handlar det om att du som ledare ger barnen en förståelse av vad det innebär att genomföra en träning och hur det fungerar i praktiken.</a:t>
            </a:r>
          </a:p>
          <a:p>
            <a:pPr>
              <a:lnSpc>
                <a:spcPct val="115000"/>
              </a:lnSpc>
              <a:spcBef>
                <a:spcPts val="800"/>
              </a:spcBef>
              <a:defRPr b="1" sz="1700"/>
            </a:pPr>
            <a:r>
              <a:t>TRÄNA FÖR ATT LÄRA </a:t>
            </a:r>
          </a:p>
          <a:p>
            <a:pPr>
              <a:lnSpc>
                <a:spcPct val="115000"/>
              </a:lnSpc>
              <a:spcBef>
                <a:spcPts val="800"/>
              </a:spcBef>
              <a:defRPr sz="1700"/>
            </a:pPr>
            <a:r>
              <a:t>I den här fasen så finns förståelsen för hur en träning fungerar och man kan lägga fokus på att använda träningen till att på bästa sätt utvecklas både tillsammans och individuellt. Nivåindelning delar upp gruppen efter nuvarande ambition, motivation samt träningskunskap på träningarna, för att spelarna ska utmanas på en nivå som passar individen i fråga. </a:t>
            </a:r>
          </a:p>
          <a:p>
            <a:pPr>
              <a:lnSpc>
                <a:spcPct val="115000"/>
              </a:lnSpc>
              <a:spcBef>
                <a:spcPts val="800"/>
              </a:spcBef>
              <a:defRPr b="1" sz="1700"/>
            </a:pPr>
            <a:r>
              <a:t>NIVÅANPASSNING </a:t>
            </a:r>
          </a:p>
          <a:p>
            <a:pPr>
              <a:lnSpc>
                <a:spcPct val="115000"/>
              </a:lnSpc>
              <a:spcBef>
                <a:spcPts val="800"/>
              </a:spcBef>
              <a:defRPr sz="1700"/>
            </a:pPr>
            <a:r>
              <a:t>Nivåanpassning handlar om att en spelare får möjlighet att träna och spela tillsammans med andra spelare på samma utvecklingsnivå för att skapa ett gemensamt utbyte. </a:t>
            </a:r>
          </a:p>
          <a:p>
            <a:pPr>
              <a:lnSpc>
                <a:spcPct val="115000"/>
              </a:lnSpc>
              <a:spcBef>
                <a:spcPts val="800"/>
              </a:spcBef>
              <a:defRPr b="1" sz="1700"/>
            </a:pPr>
            <a:r>
              <a:t>FAIR PLAY </a:t>
            </a:r>
          </a:p>
          <a:p>
            <a:pPr>
              <a:lnSpc>
                <a:spcPct val="115000"/>
              </a:lnSpc>
              <a:spcBef>
                <a:spcPts val="800"/>
              </a:spcBef>
              <a:defRPr sz="1700"/>
            </a:pPr>
            <a:r>
              <a:t>Enkelt översatt handlar det om rent och schysst spel. Man vill skapa en lugn, trygg och utvecklande match- och träningsmiljö för barn och ungdomar. Fokus ska ligga på glädje, gemenskap och allas lika värde. </a:t>
            </a:r>
          </a:p>
        </p:txBody>
      </p:sp>
      <p:pic>
        <p:nvPicPr>
          <p:cNvPr id="211" name="Picture 2" descr="Picture 2"/>
          <p:cNvPicPr>
            <a:picLocks noChangeAspect="1"/>
          </p:cNvPicPr>
          <p:nvPr/>
        </p:nvPicPr>
        <p:blipFill>
          <a:blip r:embed="rId2">
            <a:alphaModFix amt="5000"/>
            <a:extLst/>
          </a:blip>
          <a:srcRect l="0" t="36" r="2" b="5591"/>
          <a:stretch>
            <a:fillRect/>
          </a:stretch>
        </p:blipFill>
        <p:spPr>
          <a:xfrm>
            <a:off x="3384710" y="746968"/>
            <a:ext cx="5422580" cy="477724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13" name="Picture 4" descr="Picture 4"/>
          <p:cNvPicPr>
            <a:picLocks noChangeAspect="1"/>
          </p:cNvPicPr>
          <p:nvPr/>
        </p:nvPicPr>
        <p:blipFill>
          <a:blip r:embed="rId2">
            <a:extLst/>
          </a:blip>
          <a:stretch>
            <a:fillRect/>
          </a:stretch>
        </p:blipFill>
        <p:spPr>
          <a:xfrm>
            <a:off x="-2" y="0"/>
            <a:ext cx="4004833" cy="6858000"/>
          </a:xfrm>
          <a:prstGeom prst="rect">
            <a:avLst/>
          </a:prstGeom>
          <a:ln w="12700">
            <a:miter lim="400000"/>
          </a:ln>
        </p:spPr>
      </p:pic>
      <p:pic>
        <p:nvPicPr>
          <p:cNvPr id="214" name="Bildobjekt 2" descr="Bildobjekt 2"/>
          <p:cNvPicPr>
            <a:picLocks noChangeAspect="1"/>
          </p:cNvPicPr>
          <p:nvPr/>
        </p:nvPicPr>
        <p:blipFill>
          <a:blip r:embed="rId3">
            <a:extLst/>
          </a:blip>
          <a:stretch>
            <a:fillRect/>
          </a:stretch>
        </p:blipFill>
        <p:spPr>
          <a:xfrm>
            <a:off x="4004831" y="0"/>
            <a:ext cx="4182338" cy="6858000"/>
          </a:xfrm>
          <a:prstGeom prst="rect">
            <a:avLst/>
          </a:prstGeom>
          <a:ln w="12700">
            <a:miter lim="400000"/>
          </a:ln>
        </p:spPr>
      </p:pic>
      <p:pic>
        <p:nvPicPr>
          <p:cNvPr id="215" name="Picture 2" descr="Picture 2"/>
          <p:cNvPicPr>
            <a:picLocks noChangeAspect="1"/>
          </p:cNvPicPr>
          <p:nvPr/>
        </p:nvPicPr>
        <p:blipFill>
          <a:blip r:embed="rId4">
            <a:extLst/>
          </a:blip>
          <a:stretch>
            <a:fillRect/>
          </a:stretch>
        </p:blipFill>
        <p:spPr>
          <a:xfrm>
            <a:off x="8153400" y="0"/>
            <a:ext cx="4038600" cy="685800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217" name="textruta 15"/>
          <p:cNvSpPr/>
          <p:nvPr/>
        </p:nvSpPr>
        <p:spPr>
          <a:xfrm>
            <a:off x="3499754" y="924973"/>
            <a:ext cx="2596246" cy="5867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3200"/>
            </a:lvl1pPr>
          </a:lstStyle>
          <a:p>
            <a:pPr/>
            <a:r>
              <a:t>SPELYTOR</a:t>
            </a:r>
          </a:p>
        </p:txBody>
      </p:sp>
      <p:sp>
        <p:nvSpPr>
          <p:cNvPr id="218" name="textruta 1"/>
          <p:cNvSpPr/>
          <p:nvPr/>
        </p:nvSpPr>
        <p:spPr>
          <a:xfrm>
            <a:off x="1118679" y="2606226"/>
            <a:ext cx="5924145" cy="12090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a:lvl1pPr>
          </a:lstStyle>
          <a:p>
            <a:pPr/>
            <a:r>
              <a:t>Spelytorna används bland annat för att beskriva var laget vill påbörja sitt presspel i skedet förhindra speluppbyggnad, men även för att beskriva olika lagdelars position. </a:t>
            </a:r>
          </a:p>
        </p:txBody>
      </p:sp>
      <p:pic>
        <p:nvPicPr>
          <p:cNvPr id="219" name="Bildobjekt 4" descr="Bildobjekt 4"/>
          <p:cNvPicPr>
            <a:picLocks noChangeAspect="1"/>
          </p:cNvPicPr>
          <p:nvPr/>
        </p:nvPicPr>
        <p:blipFill>
          <a:blip r:embed="rId2">
            <a:extLst/>
          </a:blip>
          <a:stretch>
            <a:fillRect/>
          </a:stretch>
        </p:blipFill>
        <p:spPr>
          <a:xfrm>
            <a:off x="8030674" y="946214"/>
            <a:ext cx="3115111" cy="4953692"/>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221" name="textruta 1"/>
          <p:cNvSpPr/>
          <p:nvPr/>
        </p:nvSpPr>
        <p:spPr>
          <a:xfrm>
            <a:off x="150125" y="-2"/>
            <a:ext cx="11914497" cy="6949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3200"/>
            </a:pPr>
          </a:p>
          <a:p>
            <a:pPr algn="ctr">
              <a:defRPr b="1" sz="3200"/>
            </a:pPr>
            <a:r>
              <a:t>HUR TAR VI OSS AN DE OLIKA SPELFORMERNA</a:t>
            </a:r>
            <a:endParaRPr>
              <a:solidFill>
                <a:srgbClr val="FFFFFF"/>
              </a:solidFill>
            </a:endParaRPr>
          </a:p>
          <a:p>
            <a:pPr>
              <a:defRPr>
                <a:solidFill>
                  <a:srgbClr val="FFFFFF"/>
                </a:solidFill>
              </a:defRPr>
            </a:pPr>
          </a:p>
          <a:p>
            <a:pPr>
              <a:defRPr>
                <a:solidFill>
                  <a:srgbClr val="FFFFFF"/>
                </a:solidFill>
              </a:defRPr>
            </a:pPr>
          </a:p>
          <a:p>
            <a:pPr/>
            <a:r>
              <a:t>Vi i Tölö IF vill vara tydliga med hur vi ska spela de olika spelformerna för att utveckla spelarna så mycket som möjligt varje år. Detta är riktlinjer som framförallt riktar sig till ledare som känner att de behöver något att förhålla sig till, eller för att inspireras att ge laget möjlighet att ta nästa steg. </a:t>
            </a:r>
          </a:p>
          <a:p>
            <a:pPr/>
          </a:p>
          <a:p>
            <a:pPr/>
            <a:r>
              <a:t>Vi vill vara tydliga med att vi förespråkar ett utvecklande spelsätt där vi låter våra barn och ungdomar växa fotbollsmässigt. </a:t>
            </a:r>
          </a:p>
          <a:p>
            <a:pPr>
              <a:defRPr>
                <a:solidFill>
                  <a:srgbClr val="FFFFFF"/>
                </a:solidFill>
              </a:defRPr>
            </a:pPr>
          </a:p>
          <a:p>
            <a:pPr/>
            <a:r>
              <a:t>Formationerna som föreslås grundar sig i att det ska finnas bästa möjlighet att spela en passningsorienterad fotboll och på så vis utvecklas både som individ och som lag. Med bollen genom laget så kan spelarna jobba på tekniska grunder samtidigt som de utan boll. </a:t>
            </a:r>
            <a:endParaRPr>
              <a:solidFill>
                <a:srgbClr val="FFFFFF"/>
              </a:solidFill>
            </a:endParaRPr>
          </a:p>
          <a:p>
            <a:pPr>
              <a:defRPr>
                <a:solidFill>
                  <a:srgbClr val="FFFFFF"/>
                </a:solidFill>
              </a:defRPr>
            </a:pPr>
          </a:p>
          <a:p>
            <a:pPr>
              <a:defRPr b="1"/>
            </a:pPr>
            <a:r>
              <a:t>BELASTNING</a:t>
            </a:r>
            <a:endParaRPr>
              <a:solidFill>
                <a:srgbClr val="FFFFFF"/>
              </a:solidFill>
            </a:endParaRPr>
          </a:p>
          <a:p>
            <a:pPr>
              <a:defRPr>
                <a:solidFill>
                  <a:srgbClr val="FFFFFF"/>
                </a:solidFill>
              </a:defRPr>
            </a:pPr>
          </a:p>
          <a:p>
            <a:pPr>
              <a:defRPr b="1"/>
            </a:pPr>
            <a:r>
              <a:t>3 mot 3 </a:t>
            </a:r>
            <a:r>
              <a:rPr b="0"/>
              <a:t>– 1 Träning per vecka</a:t>
            </a:r>
            <a:endParaRPr>
              <a:solidFill>
                <a:srgbClr val="FFFFFF"/>
              </a:solidFill>
            </a:endParaRPr>
          </a:p>
          <a:p>
            <a:pPr>
              <a:defRPr b="1"/>
            </a:pPr>
            <a:r>
              <a:t>5 mot 5 </a:t>
            </a:r>
            <a:r>
              <a:rPr b="0"/>
              <a:t>– 2 Träningar per vecka</a:t>
            </a:r>
            <a:endParaRPr>
              <a:solidFill>
                <a:srgbClr val="FFFFFF"/>
              </a:solidFill>
            </a:endParaRPr>
          </a:p>
          <a:p>
            <a:pPr>
              <a:defRPr b="1"/>
            </a:pPr>
            <a:r>
              <a:t>7 mot 7 </a:t>
            </a:r>
            <a:r>
              <a:rPr b="0"/>
              <a:t>– 3 Träningar per vecka exkl match</a:t>
            </a:r>
            <a:endParaRPr>
              <a:solidFill>
                <a:srgbClr val="FFFFFF"/>
              </a:solidFill>
            </a:endParaRPr>
          </a:p>
          <a:p>
            <a:pPr>
              <a:defRPr b="1"/>
            </a:pPr>
            <a:r>
              <a:t>9 mot 9 </a:t>
            </a:r>
            <a:r>
              <a:rPr b="0"/>
              <a:t>– 3 Träningar per vecka exkl match</a:t>
            </a:r>
            <a:endParaRPr>
              <a:solidFill>
                <a:srgbClr val="FFFFFF"/>
              </a:solidFill>
            </a:endParaRPr>
          </a:p>
          <a:p>
            <a:pPr>
              <a:defRPr b="1"/>
            </a:pPr>
            <a:r>
              <a:t>11 mot 11 </a:t>
            </a:r>
            <a:r>
              <a:rPr b="0"/>
              <a:t>– 3 till 4 träningar per vecka exkl match</a:t>
            </a:r>
            <a:endParaRPr>
              <a:solidFill>
                <a:srgbClr val="FFFFFF"/>
              </a:solidFill>
            </a:endParaRPr>
          </a:p>
          <a:p>
            <a:pPr>
              <a:defRPr>
                <a:solidFill>
                  <a:srgbClr val="FFFFFF"/>
                </a:solidFill>
              </a:defRPr>
            </a:pPr>
            <a:r>
              <a:t>  </a:t>
            </a:r>
          </a:p>
        </p:txBody>
      </p:sp>
      <p:pic>
        <p:nvPicPr>
          <p:cNvPr id="222" name="Picture 2" descr="Picture 2"/>
          <p:cNvPicPr>
            <a:picLocks noChangeAspect="1"/>
          </p:cNvPicPr>
          <p:nvPr/>
        </p:nvPicPr>
        <p:blipFill>
          <a:blip r:embed="rId2">
            <a:alphaModFix amt="5000"/>
            <a:extLst/>
          </a:blip>
          <a:srcRect l="0" t="36" r="2" b="5591"/>
          <a:stretch>
            <a:fillRect/>
          </a:stretch>
        </p:blipFill>
        <p:spPr>
          <a:xfrm>
            <a:off x="3487613" y="386635"/>
            <a:ext cx="5422579" cy="5544002"/>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4" name="Picture 4" descr="Picture 4"/>
          <p:cNvPicPr>
            <a:picLocks noChangeAspect="1"/>
          </p:cNvPicPr>
          <p:nvPr/>
        </p:nvPicPr>
        <p:blipFill>
          <a:blip r:embed="rId2">
            <a:extLst/>
          </a:blip>
          <a:stretch>
            <a:fillRect/>
          </a:stretch>
        </p:blipFill>
        <p:spPr>
          <a:xfrm>
            <a:off x="87085" y="657449"/>
            <a:ext cx="12192001" cy="5673726"/>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textruta 2"/>
          <p:cNvSpPr/>
          <p:nvPr/>
        </p:nvSpPr>
        <p:spPr>
          <a:xfrm>
            <a:off x="1927445" y="405704"/>
            <a:ext cx="7585045" cy="1082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3200">
                <a:solidFill>
                  <a:srgbClr val="212121"/>
                </a:solidFill>
              </a:defRPr>
            </a:pPr>
            <a:r>
              <a:t>Exempel på ramverk i träning 3 mot 3 </a:t>
            </a:r>
            <a:endParaRPr>
              <a:latin typeface="+mn-lt"/>
              <a:ea typeface="+mn-ea"/>
              <a:cs typeface="+mn-cs"/>
              <a:sym typeface="Helvetica"/>
            </a:endParaRPr>
          </a:p>
          <a:p>
            <a:pPr algn="ctr">
              <a:defRPr b="1" sz="3200">
                <a:solidFill>
                  <a:srgbClr val="212121"/>
                </a:solidFill>
              </a:defRPr>
            </a:pPr>
            <a:r>
              <a:t>60 min</a:t>
            </a:r>
          </a:p>
        </p:txBody>
      </p:sp>
      <p:grpSp>
        <p:nvGrpSpPr>
          <p:cNvPr id="229" name="Rektangel 1"/>
          <p:cNvGrpSpPr/>
          <p:nvPr/>
        </p:nvGrpSpPr>
        <p:grpSpPr>
          <a:xfrm>
            <a:off x="549624" y="2008416"/>
            <a:ext cx="1132113" cy="3722914"/>
            <a:chOff x="0" y="0"/>
            <a:chExt cx="1132112" cy="3722913"/>
          </a:xfrm>
        </p:grpSpPr>
        <p:sp>
          <p:nvSpPr>
            <p:cNvPr id="227" name="Rektangel"/>
            <p:cNvSpPr/>
            <p:nvPr/>
          </p:nvSpPr>
          <p:spPr>
            <a:xfrm>
              <a:off x="-1" y="-1"/>
              <a:ext cx="1132114" cy="3722915"/>
            </a:xfrm>
            <a:prstGeom prst="rect">
              <a:avLst/>
            </a:prstGeom>
            <a:solidFill>
              <a:schemeClr val="accent5"/>
            </a:solidFill>
            <a:ln w="25400" cap="flat">
              <a:solidFill>
                <a:srgbClr val="28465D"/>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228" name="Psykologi"/>
            <p:cNvSpPr/>
            <p:nvPr/>
          </p:nvSpPr>
          <p:spPr>
            <a:xfrm rot="5400000">
              <a:off x="-1295401" y="1568086"/>
              <a:ext cx="3722914"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232" name="Rektangel 3"/>
          <p:cNvGrpSpPr/>
          <p:nvPr/>
        </p:nvGrpSpPr>
        <p:grpSpPr>
          <a:xfrm>
            <a:off x="2080473" y="2008416"/>
            <a:ext cx="1458685" cy="3722914"/>
            <a:chOff x="0" y="0"/>
            <a:chExt cx="1458684" cy="3722913"/>
          </a:xfrm>
        </p:grpSpPr>
        <p:sp>
          <p:nvSpPr>
            <p:cNvPr id="230" name="Rektangel"/>
            <p:cNvSpPr/>
            <p:nvPr/>
          </p:nvSpPr>
          <p:spPr>
            <a:xfrm>
              <a:off x="-1" y="-1"/>
              <a:ext cx="1458686" cy="3722915"/>
            </a:xfrm>
            <a:prstGeom prst="rect">
              <a:avLst/>
            </a:prstGeom>
            <a:solidFill>
              <a:srgbClr val="00B050"/>
            </a:solidFill>
            <a:ln w="25400" cap="flat">
              <a:solidFill>
                <a:srgbClr val="212121"/>
              </a:solidFill>
              <a:prstDash val="solid"/>
              <a:round/>
            </a:ln>
            <a:effectLst/>
          </p:spPr>
          <p:txBody>
            <a:bodyPr wrap="square" lIns="45718" tIns="45718" rIns="45718" bIns="45718" numCol="1" anchor="t">
              <a:noAutofit/>
            </a:bodyPr>
            <a:lstStyle/>
            <a:p>
              <a:pPr algn="ctr">
                <a:defRPr>
                  <a:solidFill>
                    <a:srgbClr val="212121"/>
                  </a:solidFill>
                </a:defRPr>
              </a:pPr>
            </a:p>
          </p:txBody>
        </p:sp>
        <p:sp>
          <p:nvSpPr>
            <p:cNvPr id="231"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ln w="9525">
                    <a:solidFill>
                      <a:srgbClr val="212121"/>
                    </a:solidFill>
                  </a:ln>
                  <a:solidFill>
                    <a:srgbClr val="212121"/>
                  </a:solidFill>
                </a:defRPr>
              </a:pPr>
            </a:p>
            <a:p>
              <a:pPr algn="ctr">
                <a:defRPr b="1" sz="3200">
                  <a:ln w="9525">
                    <a:solidFill>
                      <a:srgbClr val="212121"/>
                    </a:solidFill>
                  </a:ln>
                  <a:solidFill>
                    <a:srgbClr val="212121"/>
                  </a:solidFill>
                </a:defRPr>
              </a:pPr>
              <a:r>
                <a:t>Teknik</a:t>
              </a:r>
            </a:p>
          </p:txBody>
        </p:sp>
      </p:grpSp>
      <p:grpSp>
        <p:nvGrpSpPr>
          <p:cNvPr id="235" name="Rektangel 4"/>
          <p:cNvGrpSpPr/>
          <p:nvPr/>
        </p:nvGrpSpPr>
        <p:grpSpPr>
          <a:xfrm>
            <a:off x="2080473" y="5192484"/>
            <a:ext cx="1458685" cy="538847"/>
            <a:chOff x="0" y="0"/>
            <a:chExt cx="1458684" cy="538845"/>
          </a:xfrm>
        </p:grpSpPr>
        <p:sp>
          <p:nvSpPr>
            <p:cNvPr id="233" name="Rektangel"/>
            <p:cNvSpPr/>
            <p:nvPr/>
          </p:nvSpPr>
          <p:spPr>
            <a:xfrm>
              <a:off x="-1" y="-1"/>
              <a:ext cx="1458686" cy="538847"/>
            </a:xfrm>
            <a:prstGeom prst="rect">
              <a:avLst/>
            </a:prstGeom>
            <a:solidFill>
              <a:schemeClr val="accent1"/>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234"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238" name="Rektangel 5"/>
          <p:cNvGrpSpPr/>
          <p:nvPr/>
        </p:nvGrpSpPr>
        <p:grpSpPr>
          <a:xfrm>
            <a:off x="5873031" y="2035630"/>
            <a:ext cx="2471056" cy="3722915"/>
            <a:chOff x="0" y="0"/>
            <a:chExt cx="2471054" cy="3722913"/>
          </a:xfrm>
        </p:grpSpPr>
        <p:sp>
          <p:nvSpPr>
            <p:cNvPr id="236" name="Rektangel"/>
            <p:cNvSpPr/>
            <p:nvPr/>
          </p:nvSpPr>
          <p:spPr>
            <a:xfrm>
              <a:off x="0" y="-1"/>
              <a:ext cx="2471055" cy="3722915"/>
            </a:xfrm>
            <a:prstGeom prst="rect">
              <a:avLst/>
            </a:prstGeom>
            <a:solidFill>
              <a:srgbClr val="00B050"/>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237" name="Teknik"/>
            <p:cNvSpPr/>
            <p:nvPr/>
          </p:nvSpPr>
          <p:spPr>
            <a:xfrm>
              <a:off x="0" y="1568086"/>
              <a:ext cx="2471055"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Teknik</a:t>
              </a:r>
            </a:p>
          </p:txBody>
        </p:sp>
      </p:grpSp>
      <p:grpSp>
        <p:nvGrpSpPr>
          <p:cNvPr id="241" name="Rektangel 6"/>
          <p:cNvGrpSpPr/>
          <p:nvPr/>
        </p:nvGrpSpPr>
        <p:grpSpPr>
          <a:xfrm>
            <a:off x="5873031" y="5219698"/>
            <a:ext cx="2471056" cy="538847"/>
            <a:chOff x="0" y="0"/>
            <a:chExt cx="2471054" cy="538845"/>
          </a:xfrm>
        </p:grpSpPr>
        <p:sp>
          <p:nvSpPr>
            <p:cNvPr id="239" name="Rektangel"/>
            <p:cNvSpPr/>
            <p:nvPr/>
          </p:nvSpPr>
          <p:spPr>
            <a:xfrm>
              <a:off x="0" y="0"/>
              <a:ext cx="2471055" cy="538846"/>
            </a:xfrm>
            <a:prstGeom prst="rect">
              <a:avLst/>
            </a:prstGeom>
            <a:solidFill>
              <a:schemeClr val="accent1"/>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240" name="Psykologi"/>
            <p:cNvSpPr/>
            <p:nvPr/>
          </p:nvSpPr>
          <p:spPr>
            <a:xfrm>
              <a:off x="0" y="84002"/>
              <a:ext cx="2471055"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244" name="Rektangel 7"/>
          <p:cNvGrpSpPr/>
          <p:nvPr/>
        </p:nvGrpSpPr>
        <p:grpSpPr>
          <a:xfrm>
            <a:off x="3976752" y="2008415"/>
            <a:ext cx="1458686" cy="3722915"/>
            <a:chOff x="0" y="0"/>
            <a:chExt cx="1458684" cy="3722913"/>
          </a:xfrm>
        </p:grpSpPr>
        <p:sp>
          <p:nvSpPr>
            <p:cNvPr id="242" name="Rektangel"/>
            <p:cNvSpPr/>
            <p:nvPr/>
          </p:nvSpPr>
          <p:spPr>
            <a:xfrm>
              <a:off x="-1" y="-1"/>
              <a:ext cx="1458686" cy="3722915"/>
            </a:xfrm>
            <a:prstGeom prst="rect">
              <a:avLst/>
            </a:prstGeom>
            <a:solidFill>
              <a:srgbClr val="00B050"/>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243" name="Teknik"/>
            <p:cNvSpPr/>
            <p:nvPr/>
          </p:nvSpPr>
          <p:spPr>
            <a:xfrm>
              <a:off x="-1" y="1568086"/>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ln w="9525">
                    <a:solidFill>
                      <a:srgbClr val="212121"/>
                    </a:solidFill>
                  </a:ln>
                  <a:solidFill>
                    <a:srgbClr val="212121"/>
                  </a:solidFill>
                </a:defRPr>
              </a:lvl1pPr>
            </a:lstStyle>
            <a:p>
              <a:pPr/>
              <a:r>
                <a:t>Teknik</a:t>
              </a:r>
            </a:p>
          </p:txBody>
        </p:sp>
      </p:grpSp>
      <p:grpSp>
        <p:nvGrpSpPr>
          <p:cNvPr id="247" name="Rektangel 8"/>
          <p:cNvGrpSpPr/>
          <p:nvPr/>
        </p:nvGrpSpPr>
        <p:grpSpPr>
          <a:xfrm>
            <a:off x="3976752" y="5203578"/>
            <a:ext cx="1458686" cy="538847"/>
            <a:chOff x="0" y="0"/>
            <a:chExt cx="1458684" cy="538845"/>
          </a:xfrm>
        </p:grpSpPr>
        <p:sp>
          <p:nvSpPr>
            <p:cNvPr id="245" name="Rektangel"/>
            <p:cNvSpPr/>
            <p:nvPr/>
          </p:nvSpPr>
          <p:spPr>
            <a:xfrm>
              <a:off x="-1" y="0"/>
              <a:ext cx="1458686" cy="538846"/>
            </a:xfrm>
            <a:prstGeom prst="rect">
              <a:avLst/>
            </a:prstGeom>
            <a:solidFill>
              <a:schemeClr val="accent1"/>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246"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250" name="Rektangel 9"/>
          <p:cNvGrpSpPr/>
          <p:nvPr/>
        </p:nvGrpSpPr>
        <p:grpSpPr>
          <a:xfrm>
            <a:off x="8714095" y="2035630"/>
            <a:ext cx="1458685" cy="3722915"/>
            <a:chOff x="0" y="0"/>
            <a:chExt cx="1458684" cy="3722913"/>
          </a:xfrm>
        </p:grpSpPr>
        <p:sp>
          <p:nvSpPr>
            <p:cNvPr id="248" name="Rektangel"/>
            <p:cNvSpPr/>
            <p:nvPr/>
          </p:nvSpPr>
          <p:spPr>
            <a:xfrm>
              <a:off x="-1" y="-1"/>
              <a:ext cx="1458686" cy="3722915"/>
            </a:xfrm>
            <a:prstGeom prst="rect">
              <a:avLst/>
            </a:prstGeom>
            <a:solidFill>
              <a:srgbClr val="00B050"/>
            </a:solidFill>
            <a:ln w="25400" cap="flat">
              <a:solidFill>
                <a:srgbClr val="212121"/>
              </a:solidFill>
              <a:prstDash val="solid"/>
              <a:round/>
            </a:ln>
            <a:effectLst/>
          </p:spPr>
          <p:txBody>
            <a:bodyPr wrap="square" lIns="45718" tIns="45718" rIns="45718" bIns="45718" numCol="1" anchor="t">
              <a:noAutofit/>
            </a:bodyPr>
            <a:lstStyle/>
            <a:p>
              <a:pPr algn="ctr">
                <a:defRPr>
                  <a:solidFill>
                    <a:srgbClr val="212121"/>
                  </a:solidFill>
                </a:defRPr>
              </a:pPr>
            </a:p>
          </p:txBody>
        </p:sp>
        <p:sp>
          <p:nvSpPr>
            <p:cNvPr id="249"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253" name="Rektangel 10"/>
          <p:cNvGrpSpPr/>
          <p:nvPr/>
        </p:nvGrpSpPr>
        <p:grpSpPr>
          <a:xfrm>
            <a:off x="10510263" y="2035630"/>
            <a:ext cx="1132113" cy="3722915"/>
            <a:chOff x="0" y="0"/>
            <a:chExt cx="1132112" cy="3722913"/>
          </a:xfrm>
        </p:grpSpPr>
        <p:sp>
          <p:nvSpPr>
            <p:cNvPr id="251" name="Rektangel"/>
            <p:cNvSpPr/>
            <p:nvPr/>
          </p:nvSpPr>
          <p:spPr>
            <a:xfrm>
              <a:off x="-1" y="-1"/>
              <a:ext cx="1132114" cy="3722915"/>
            </a:xfrm>
            <a:prstGeom prst="rect">
              <a:avLst/>
            </a:prstGeom>
            <a:solidFill>
              <a:schemeClr val="accent5"/>
            </a:solidFill>
            <a:ln w="25400" cap="flat">
              <a:solidFill>
                <a:srgbClr val="28465D"/>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252" name="Psykologi"/>
            <p:cNvSpPr/>
            <p:nvPr/>
          </p:nvSpPr>
          <p:spPr>
            <a:xfrm rot="5400000">
              <a:off x="-1295401" y="1568086"/>
              <a:ext cx="3722914"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256" name="Rektangel 11"/>
          <p:cNvGrpSpPr/>
          <p:nvPr/>
        </p:nvGrpSpPr>
        <p:grpSpPr>
          <a:xfrm>
            <a:off x="8714095" y="5219698"/>
            <a:ext cx="1458685" cy="538847"/>
            <a:chOff x="0" y="0"/>
            <a:chExt cx="1458684" cy="538845"/>
          </a:xfrm>
        </p:grpSpPr>
        <p:sp>
          <p:nvSpPr>
            <p:cNvPr id="254" name="Rektangel"/>
            <p:cNvSpPr/>
            <p:nvPr/>
          </p:nvSpPr>
          <p:spPr>
            <a:xfrm>
              <a:off x="-1" y="0"/>
              <a:ext cx="1458686" cy="538846"/>
            </a:xfrm>
            <a:prstGeom prst="rect">
              <a:avLst/>
            </a:prstGeom>
            <a:solidFill>
              <a:schemeClr val="accent1"/>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255"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259" name="Rektangel 12"/>
          <p:cNvGrpSpPr/>
          <p:nvPr/>
        </p:nvGrpSpPr>
        <p:grpSpPr>
          <a:xfrm>
            <a:off x="2080473" y="3685009"/>
            <a:ext cx="1458685" cy="1534691"/>
            <a:chOff x="0" y="0"/>
            <a:chExt cx="1458684" cy="1534690"/>
          </a:xfrm>
        </p:grpSpPr>
        <p:sp>
          <p:nvSpPr>
            <p:cNvPr id="257" name="Rektangel"/>
            <p:cNvSpPr/>
            <p:nvPr/>
          </p:nvSpPr>
          <p:spPr>
            <a:xfrm>
              <a:off x="-1" y="-1"/>
              <a:ext cx="1458686" cy="1534692"/>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258" name="Fysik"/>
            <p:cNvSpPr/>
            <p:nvPr/>
          </p:nvSpPr>
          <p:spPr>
            <a:xfrm>
              <a:off x="-1" y="473975"/>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262" name="Rektangel 13"/>
          <p:cNvGrpSpPr/>
          <p:nvPr/>
        </p:nvGrpSpPr>
        <p:grpSpPr>
          <a:xfrm>
            <a:off x="8714095" y="3685009"/>
            <a:ext cx="1458685" cy="1534691"/>
            <a:chOff x="0" y="0"/>
            <a:chExt cx="1458684" cy="1534690"/>
          </a:xfrm>
        </p:grpSpPr>
        <p:sp>
          <p:nvSpPr>
            <p:cNvPr id="260" name="Rektangel"/>
            <p:cNvSpPr/>
            <p:nvPr/>
          </p:nvSpPr>
          <p:spPr>
            <a:xfrm>
              <a:off x="-1" y="-1"/>
              <a:ext cx="1458686" cy="1534692"/>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261" name="Fysik"/>
            <p:cNvSpPr/>
            <p:nvPr/>
          </p:nvSpPr>
          <p:spPr>
            <a:xfrm>
              <a:off x="-1" y="473975"/>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sp>
        <p:nvSpPr>
          <p:cNvPr id="263" name="textruta 14"/>
          <p:cNvSpPr/>
          <p:nvPr/>
        </p:nvSpPr>
        <p:spPr>
          <a:xfrm>
            <a:off x="544281" y="5758545"/>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264" name="textruta 15"/>
          <p:cNvSpPr/>
          <p:nvPr/>
        </p:nvSpPr>
        <p:spPr>
          <a:xfrm>
            <a:off x="1927444" y="5766063"/>
            <a:ext cx="1732218" cy="81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5-10 min </a:t>
            </a:r>
          </a:p>
          <a:p>
            <a:pPr algn="ctr">
              <a:defRPr b="1" sz="1600">
                <a:solidFill>
                  <a:srgbClr val="212121"/>
                </a:solidFill>
                <a:latin typeface="+mn-lt"/>
                <a:ea typeface="+mn-ea"/>
                <a:cs typeface="+mn-cs"/>
                <a:sym typeface="Helvetica"/>
              </a:defRPr>
            </a:pPr>
            <a:r>
              <a:t>Lek/färdighet</a:t>
            </a:r>
          </a:p>
          <a:p>
            <a:pPr algn="ctr">
              <a:defRPr b="1" sz="1600">
                <a:solidFill>
                  <a:srgbClr val="212121"/>
                </a:solidFill>
                <a:latin typeface="+mn-lt"/>
                <a:ea typeface="+mn-ea"/>
                <a:cs typeface="+mn-cs"/>
                <a:sym typeface="Helvetica"/>
              </a:defRPr>
            </a:pPr>
            <a:r>
              <a:t>Tävling</a:t>
            </a:r>
          </a:p>
        </p:txBody>
      </p:sp>
      <p:sp>
        <p:nvSpPr>
          <p:cNvPr id="265" name="textruta 16"/>
          <p:cNvSpPr/>
          <p:nvPr/>
        </p:nvSpPr>
        <p:spPr>
          <a:xfrm>
            <a:off x="6388551" y="5758544"/>
            <a:ext cx="1732218" cy="81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20-25 min </a:t>
            </a:r>
          </a:p>
          <a:p>
            <a:pPr algn="ctr">
              <a:defRPr b="1" sz="1600">
                <a:solidFill>
                  <a:srgbClr val="212121"/>
                </a:solidFill>
                <a:latin typeface="+mn-lt"/>
                <a:ea typeface="+mn-ea"/>
                <a:cs typeface="+mn-cs"/>
                <a:sym typeface="Helvetica"/>
              </a:defRPr>
            </a:pPr>
            <a:r>
              <a:t>Smålagsspel </a:t>
            </a:r>
          </a:p>
          <a:p>
            <a:pPr algn="ctr">
              <a:defRPr b="1" sz="1600">
                <a:solidFill>
                  <a:srgbClr val="212121"/>
                </a:solidFill>
                <a:latin typeface="+mn-lt"/>
                <a:ea typeface="+mn-ea"/>
                <a:cs typeface="+mn-cs"/>
                <a:sym typeface="Helvetica"/>
              </a:defRPr>
            </a:pPr>
            <a:r>
              <a:t>Ex. 3 mot 3</a:t>
            </a:r>
          </a:p>
        </p:txBody>
      </p:sp>
      <p:sp>
        <p:nvSpPr>
          <p:cNvPr id="266" name="textruta 17"/>
          <p:cNvSpPr/>
          <p:nvPr/>
        </p:nvSpPr>
        <p:spPr>
          <a:xfrm>
            <a:off x="4140039" y="5742423"/>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10 min </a:t>
            </a:r>
          </a:p>
          <a:p>
            <a:pPr algn="ctr">
              <a:defRPr b="1" sz="1600">
                <a:solidFill>
                  <a:srgbClr val="212121"/>
                </a:solidFill>
                <a:latin typeface="+mn-lt"/>
                <a:ea typeface="+mn-ea"/>
                <a:cs typeface="+mn-cs"/>
                <a:sym typeface="Helvetica"/>
              </a:defRPr>
            </a:pPr>
            <a:r>
              <a:t>Färdighet</a:t>
            </a:r>
          </a:p>
        </p:txBody>
      </p:sp>
      <p:sp>
        <p:nvSpPr>
          <p:cNvPr id="267" name="textruta 18"/>
          <p:cNvSpPr/>
          <p:nvPr/>
        </p:nvSpPr>
        <p:spPr>
          <a:xfrm>
            <a:off x="10510263" y="5766063"/>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268" name="textruta 19"/>
          <p:cNvSpPr/>
          <p:nvPr/>
        </p:nvSpPr>
        <p:spPr>
          <a:xfrm>
            <a:off x="8577328" y="5766063"/>
            <a:ext cx="1732218"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5-10 min </a:t>
            </a:r>
          </a:p>
          <a:p>
            <a:pPr algn="ctr">
              <a:defRPr b="1" sz="1600">
                <a:solidFill>
                  <a:srgbClr val="212121"/>
                </a:solidFill>
                <a:latin typeface="+mn-lt"/>
                <a:ea typeface="+mn-ea"/>
                <a:cs typeface="+mn-cs"/>
                <a:sym typeface="Helvetica"/>
              </a:defRPr>
            </a:pPr>
            <a:r>
              <a:t>Lek/färdighet</a:t>
            </a:r>
          </a:p>
        </p:txBody>
      </p:sp>
      <p:grpSp>
        <p:nvGrpSpPr>
          <p:cNvPr id="271" name="Rektangel 20"/>
          <p:cNvGrpSpPr/>
          <p:nvPr/>
        </p:nvGrpSpPr>
        <p:grpSpPr>
          <a:xfrm>
            <a:off x="5873029" y="4680081"/>
            <a:ext cx="2471056" cy="538846"/>
            <a:chOff x="0" y="0"/>
            <a:chExt cx="2471054" cy="538845"/>
          </a:xfrm>
        </p:grpSpPr>
        <p:sp>
          <p:nvSpPr>
            <p:cNvPr id="269" name="Rektangel"/>
            <p:cNvSpPr/>
            <p:nvPr/>
          </p:nvSpPr>
          <p:spPr>
            <a:xfrm>
              <a:off x="0" y="0"/>
              <a:ext cx="2471055" cy="538846"/>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270" name="Fysik"/>
            <p:cNvSpPr/>
            <p:nvPr/>
          </p:nvSpPr>
          <p:spPr>
            <a:xfrm>
              <a:off x="0" y="71303"/>
              <a:ext cx="2471055"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2000">
                  <a:solidFill>
                    <a:srgbClr val="212121"/>
                  </a:solidFill>
                </a:defRPr>
              </a:lvl1pPr>
            </a:lstStyle>
            <a:p>
              <a:pPr/>
              <a:r>
                <a:t>Fysik</a:t>
              </a:r>
            </a:p>
          </p:txBody>
        </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275" name="Rektangel 1"/>
          <p:cNvGrpSpPr/>
          <p:nvPr/>
        </p:nvGrpSpPr>
        <p:grpSpPr>
          <a:xfrm>
            <a:off x="398739" y="1616525"/>
            <a:ext cx="2218944" cy="4060372"/>
            <a:chOff x="0" y="0"/>
            <a:chExt cx="2218942" cy="4060370"/>
          </a:xfrm>
        </p:grpSpPr>
        <p:sp>
          <p:nvSpPr>
            <p:cNvPr id="273" name="Rektangel"/>
            <p:cNvSpPr/>
            <p:nvPr/>
          </p:nvSpPr>
          <p:spPr>
            <a:xfrm>
              <a:off x="-1" y="0"/>
              <a:ext cx="2218944" cy="4060370"/>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b="1" sz="3200">
                  <a:solidFill>
                    <a:srgbClr val="212121"/>
                  </a:solidFill>
                </a:defRPr>
              </a:pPr>
            </a:p>
          </p:txBody>
        </p:sp>
        <p:sp>
          <p:nvSpPr>
            <p:cNvPr id="274" name="Teknik…"/>
            <p:cNvSpPr/>
            <p:nvPr/>
          </p:nvSpPr>
          <p:spPr>
            <a:xfrm>
              <a:off x="-1" y="0"/>
              <a:ext cx="2218944" cy="362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Teknik</a:t>
              </a:r>
            </a:p>
            <a:p>
              <a:pPr>
                <a:defRPr b="1" sz="2000">
                  <a:solidFill>
                    <a:srgbClr val="212121"/>
                  </a:solidFill>
                </a:defRPr>
              </a:pPr>
            </a:p>
            <a:p>
              <a:pPr>
                <a:defRPr b="1" sz="1600">
                  <a:solidFill>
                    <a:srgbClr val="212121"/>
                  </a:solidFill>
                </a:defRPr>
              </a:pPr>
              <a:r>
                <a:t>Driva</a:t>
              </a:r>
            </a:p>
            <a:p>
              <a:pPr>
                <a:defRPr b="1" sz="1600">
                  <a:solidFill>
                    <a:srgbClr val="212121"/>
                  </a:solidFill>
                </a:defRPr>
              </a:pPr>
              <a:r>
                <a:t>Riktningsförändra</a:t>
              </a:r>
            </a:p>
            <a:p>
              <a:pPr>
                <a:defRPr b="1" sz="1600">
                  <a:solidFill>
                    <a:srgbClr val="212121"/>
                  </a:solidFill>
                </a:defRPr>
              </a:pPr>
              <a:r>
                <a:t>Skjuta</a:t>
              </a:r>
            </a:p>
            <a:p>
              <a:pPr>
                <a:defRPr b="1" sz="1600">
                  <a:solidFill>
                    <a:srgbClr val="212121"/>
                  </a:solidFill>
                </a:defRPr>
              </a:pPr>
              <a:r>
                <a:t>Ta bollen</a:t>
              </a:r>
            </a:p>
            <a:p>
              <a:pPr>
                <a:defRPr b="1" sz="1600">
                  <a:solidFill>
                    <a:srgbClr val="212121"/>
                  </a:solidFill>
                </a:defRPr>
              </a:pPr>
              <a:r>
                <a:t>Vända - insida - utsida</a:t>
              </a:r>
            </a:p>
            <a:p>
              <a:pPr>
                <a:defRPr b="1" sz="1600">
                  <a:solidFill>
                    <a:srgbClr val="212121"/>
                  </a:solidFill>
                </a:defRPr>
              </a:pPr>
              <a:r>
                <a:t>Stanna bollen</a:t>
              </a:r>
            </a:p>
            <a:p>
              <a:pPr>
                <a:defRPr b="1" sz="1600">
                  <a:solidFill>
                    <a:srgbClr val="212121"/>
                  </a:solidFill>
                </a:defRPr>
              </a:pPr>
              <a:r>
                <a:t>Mottagning</a:t>
              </a:r>
            </a:p>
            <a:p>
              <a:pPr>
                <a:defRPr b="1" sz="1600">
                  <a:solidFill>
                    <a:srgbClr val="212121"/>
                  </a:solidFill>
                </a:defRPr>
              </a:pPr>
            </a:p>
            <a:p>
              <a:pPr>
                <a:defRPr b="1" sz="1600">
                  <a:solidFill>
                    <a:srgbClr val="212121"/>
                  </a:solidFill>
                </a:defRPr>
              </a:pPr>
            </a:p>
          </p:txBody>
        </p:sp>
      </p:grpSp>
      <p:grpSp>
        <p:nvGrpSpPr>
          <p:cNvPr id="278" name="Rektangel 2"/>
          <p:cNvGrpSpPr/>
          <p:nvPr/>
        </p:nvGrpSpPr>
        <p:grpSpPr>
          <a:xfrm>
            <a:off x="2708962" y="1616526"/>
            <a:ext cx="2218943" cy="4060369"/>
            <a:chOff x="0" y="0"/>
            <a:chExt cx="2218942" cy="4060368"/>
          </a:xfrm>
        </p:grpSpPr>
        <p:sp>
          <p:nvSpPr>
            <p:cNvPr id="276" name="Rektangel"/>
            <p:cNvSpPr/>
            <p:nvPr/>
          </p:nvSpPr>
          <p:spPr>
            <a:xfrm>
              <a:off x="-1" y="-1"/>
              <a:ext cx="2218944" cy="4060370"/>
            </a:xfrm>
            <a:prstGeom prst="rect">
              <a:avLst/>
            </a:prstGeom>
            <a:solidFill>
              <a:srgbClr val="297FC3"/>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277" name="Psykologi…"/>
            <p:cNvSpPr/>
            <p:nvPr/>
          </p:nvSpPr>
          <p:spPr>
            <a:xfrm>
              <a:off x="-1" y="-1"/>
              <a:ext cx="2218944" cy="2326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Psykologi</a:t>
              </a:r>
            </a:p>
            <a:p>
              <a:pPr>
                <a:defRPr b="1">
                  <a:solidFill>
                    <a:srgbClr val="212121"/>
                  </a:solidFill>
                </a:defRPr>
              </a:pPr>
            </a:p>
            <a:p>
              <a:pPr>
                <a:defRPr b="1" sz="1600">
                  <a:solidFill>
                    <a:srgbClr val="212121"/>
                  </a:solidFill>
                </a:defRPr>
              </a:pPr>
              <a:r>
                <a:t>Koncentrera sig</a:t>
              </a:r>
            </a:p>
            <a:p>
              <a:pPr>
                <a:defRPr b="1" sz="1600">
                  <a:solidFill>
                    <a:srgbClr val="212121"/>
                  </a:solidFill>
                </a:defRPr>
              </a:pPr>
              <a:r>
                <a:t>Försöka igen</a:t>
              </a:r>
            </a:p>
            <a:p>
              <a:pPr>
                <a:defRPr b="1" sz="1600">
                  <a:solidFill>
                    <a:srgbClr val="212121"/>
                  </a:solidFill>
                </a:defRPr>
              </a:pPr>
              <a:r>
                <a:t>Anstränga sig/bli trött</a:t>
              </a:r>
            </a:p>
            <a:p>
              <a:pPr>
                <a:defRPr b="1" sz="1600">
                  <a:solidFill>
                    <a:srgbClr val="212121"/>
                  </a:solidFill>
                </a:defRPr>
              </a:pPr>
              <a:r>
                <a:t>Uppmuntra andra</a:t>
              </a:r>
            </a:p>
            <a:p>
              <a:pPr>
                <a:defRPr b="1" sz="1600">
                  <a:solidFill>
                    <a:srgbClr val="212121"/>
                  </a:solidFill>
                </a:defRPr>
              </a:pPr>
              <a:r>
                <a:t>Trevligt språk</a:t>
              </a:r>
            </a:p>
            <a:p>
              <a:pPr>
                <a:defRPr b="1" sz="1600">
                  <a:solidFill>
                    <a:srgbClr val="212121"/>
                  </a:solidFill>
                </a:defRPr>
              </a:pPr>
              <a:r>
                <a:t>Göra nästa aktion</a:t>
              </a:r>
            </a:p>
          </p:txBody>
        </p:sp>
      </p:grpSp>
      <p:grpSp>
        <p:nvGrpSpPr>
          <p:cNvPr id="281" name="Rektangel 3"/>
          <p:cNvGrpSpPr/>
          <p:nvPr/>
        </p:nvGrpSpPr>
        <p:grpSpPr>
          <a:xfrm>
            <a:off x="7329409" y="1616527"/>
            <a:ext cx="2218943" cy="4060370"/>
            <a:chOff x="0" y="0"/>
            <a:chExt cx="2218942" cy="4060368"/>
          </a:xfrm>
        </p:grpSpPr>
        <p:sp>
          <p:nvSpPr>
            <p:cNvPr id="279" name="Rektangel"/>
            <p:cNvSpPr/>
            <p:nvPr/>
          </p:nvSpPr>
          <p:spPr>
            <a:xfrm>
              <a:off x="-1" y="-1"/>
              <a:ext cx="2218944" cy="4060370"/>
            </a:xfrm>
            <a:prstGeom prst="rect">
              <a:avLst/>
            </a:prstGeom>
            <a:solidFill>
              <a:srgbClr val="FFC000"/>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280" name="Speluppfattning…"/>
            <p:cNvSpPr/>
            <p:nvPr/>
          </p:nvSpPr>
          <p:spPr>
            <a:xfrm>
              <a:off x="-1" y="-1"/>
              <a:ext cx="2218944" cy="904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000">
                  <a:solidFill>
                    <a:srgbClr val="212121"/>
                  </a:solidFill>
                </a:defRPr>
              </a:pPr>
              <a:r>
                <a:t>Speluppfattning</a:t>
              </a:r>
            </a:p>
            <a:p>
              <a:pPr algn="ctr">
                <a:defRPr b="1" sz="1600">
                  <a:solidFill>
                    <a:srgbClr val="212121"/>
                  </a:solidFill>
                </a:defRPr>
              </a:pPr>
            </a:p>
            <a:p>
              <a:pPr>
                <a:defRPr b="1" sz="1600">
                  <a:solidFill>
                    <a:srgbClr val="212121"/>
                  </a:solidFill>
                </a:defRPr>
              </a:pPr>
              <a:r>
                <a:t>Ingen prio</a:t>
              </a:r>
            </a:p>
          </p:txBody>
        </p:sp>
      </p:grpSp>
      <p:grpSp>
        <p:nvGrpSpPr>
          <p:cNvPr id="284" name="Rektangel 4"/>
          <p:cNvGrpSpPr/>
          <p:nvPr/>
        </p:nvGrpSpPr>
        <p:grpSpPr>
          <a:xfrm>
            <a:off x="5019185" y="1616528"/>
            <a:ext cx="2218943" cy="4060367"/>
            <a:chOff x="0" y="0"/>
            <a:chExt cx="2218942" cy="4060366"/>
          </a:xfrm>
        </p:grpSpPr>
        <p:sp>
          <p:nvSpPr>
            <p:cNvPr id="282" name="Rektangel"/>
            <p:cNvSpPr/>
            <p:nvPr/>
          </p:nvSpPr>
          <p:spPr>
            <a:xfrm>
              <a:off x="-1" y="0"/>
              <a:ext cx="2218944" cy="4060367"/>
            </a:xfrm>
            <a:prstGeom prst="rect">
              <a:avLst/>
            </a:prstGeom>
            <a:solidFill>
              <a:srgbClr val="C00000"/>
            </a:solidFill>
            <a:ln w="12700" cap="flat">
              <a:noFill/>
              <a:miter lim="400000"/>
            </a:ln>
            <a:effectLst/>
          </p:spPr>
          <p:txBody>
            <a:bodyPr wrap="square" lIns="45718" tIns="45718" rIns="45718" bIns="45718" numCol="1" anchor="t">
              <a:noAutofit/>
            </a:bodyPr>
            <a:lstStyle/>
            <a:p>
              <a:pPr>
                <a:defRPr b="1" sz="3200">
                  <a:solidFill>
                    <a:srgbClr val="212121"/>
                  </a:solidFill>
                </a:defRPr>
              </a:pPr>
            </a:p>
          </p:txBody>
        </p:sp>
        <p:sp>
          <p:nvSpPr>
            <p:cNvPr id="283" name="Fysik…"/>
            <p:cNvSpPr/>
            <p:nvPr/>
          </p:nvSpPr>
          <p:spPr>
            <a:xfrm>
              <a:off x="-1" y="0"/>
              <a:ext cx="2218944" cy="179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Fysik</a:t>
              </a:r>
            </a:p>
            <a:p>
              <a:pPr>
                <a:defRPr b="1" sz="1600">
                  <a:solidFill>
                    <a:srgbClr val="212121"/>
                  </a:solidFill>
                </a:defRPr>
              </a:pPr>
            </a:p>
            <a:p>
              <a:pPr>
                <a:defRPr b="1" sz="1600">
                  <a:solidFill>
                    <a:srgbClr val="212121"/>
                  </a:solidFill>
                </a:defRPr>
              </a:pPr>
              <a:r>
                <a:t>Öga-fot</a:t>
              </a:r>
            </a:p>
            <a:p>
              <a:pPr>
                <a:defRPr b="1" sz="1600">
                  <a:solidFill>
                    <a:srgbClr val="212121"/>
                  </a:solidFill>
                </a:defRPr>
              </a:pPr>
              <a:r>
                <a:t>Öga hand</a:t>
              </a:r>
            </a:p>
            <a:p>
              <a:pPr>
                <a:defRPr b="1" sz="1600">
                  <a:solidFill>
                    <a:srgbClr val="212121"/>
                  </a:solidFill>
                </a:defRPr>
              </a:pPr>
              <a:r>
                <a:t>Motorik</a:t>
              </a:r>
            </a:p>
            <a:p>
              <a:pPr>
                <a:defRPr b="1" sz="1600">
                  <a:solidFill>
                    <a:srgbClr val="212121"/>
                  </a:solidFill>
                </a:defRPr>
              </a:pPr>
              <a:r>
                <a:t>Balans</a:t>
              </a:r>
            </a:p>
          </p:txBody>
        </p:sp>
      </p:grpSp>
      <p:grpSp>
        <p:nvGrpSpPr>
          <p:cNvPr id="287" name="Rektangel 5"/>
          <p:cNvGrpSpPr/>
          <p:nvPr/>
        </p:nvGrpSpPr>
        <p:grpSpPr>
          <a:xfrm>
            <a:off x="9639631" y="1616527"/>
            <a:ext cx="2218943" cy="4060370"/>
            <a:chOff x="0" y="0"/>
            <a:chExt cx="2218942" cy="4060368"/>
          </a:xfrm>
        </p:grpSpPr>
        <p:sp>
          <p:nvSpPr>
            <p:cNvPr id="285" name="Rektangel"/>
            <p:cNvSpPr/>
            <p:nvPr/>
          </p:nvSpPr>
          <p:spPr>
            <a:xfrm>
              <a:off x="-1" y="-1"/>
              <a:ext cx="2218944" cy="4060370"/>
            </a:xfrm>
            <a:prstGeom prst="rect">
              <a:avLst/>
            </a:prstGeom>
            <a:solidFill>
              <a:srgbClr val="00B0F0"/>
            </a:solidFill>
            <a:ln w="12700" cap="flat">
              <a:noFill/>
              <a:miter lim="400000"/>
            </a:ln>
            <a:effectLst/>
          </p:spPr>
          <p:txBody>
            <a:bodyPr wrap="square" lIns="45718" tIns="45718" rIns="45718" bIns="45718" numCol="1" anchor="t">
              <a:noAutofit/>
            </a:bodyPr>
            <a:lstStyle/>
            <a:p>
              <a:pPr>
                <a:defRPr>
                  <a:solidFill>
                    <a:srgbClr val="212121"/>
                  </a:solidFill>
                </a:defRPr>
              </a:pPr>
            </a:p>
          </p:txBody>
        </p:sp>
        <p:sp>
          <p:nvSpPr>
            <p:cNvPr id="286" name="Målvakt…"/>
            <p:cNvSpPr/>
            <p:nvPr/>
          </p:nvSpPr>
          <p:spPr>
            <a:xfrm>
              <a:off x="-1" y="-1"/>
              <a:ext cx="2218944" cy="1221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400">
                  <a:solidFill>
                    <a:srgbClr val="212121"/>
                  </a:solidFill>
                </a:defRPr>
              </a:pPr>
              <a:r>
                <a:t>Målvakt</a:t>
              </a:r>
            </a:p>
            <a:p>
              <a:pPr algn="ctr">
                <a:defRPr b="1" sz="1600">
                  <a:solidFill>
                    <a:srgbClr val="212121"/>
                  </a:solidFill>
                </a:defRPr>
              </a:pPr>
            </a:p>
            <a:p>
              <a:pPr>
                <a:defRPr b="1" sz="1600">
                  <a:solidFill>
                    <a:srgbClr val="212121"/>
                  </a:solidFill>
                </a:defRPr>
              </a:pPr>
              <a:r>
                <a:t>Alla tränar som målvakt</a:t>
              </a:r>
            </a:p>
          </p:txBody>
        </p:sp>
      </p:grpSp>
      <p:sp>
        <p:nvSpPr>
          <p:cNvPr id="288" name="textruta 7"/>
          <p:cNvSpPr/>
          <p:nvPr/>
        </p:nvSpPr>
        <p:spPr>
          <a:xfrm>
            <a:off x="2708962" y="561290"/>
            <a:ext cx="6100012" cy="586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3200">
                <a:solidFill>
                  <a:srgbClr val="212121"/>
                </a:solidFill>
              </a:defRPr>
            </a:lvl1pPr>
          </a:lstStyle>
          <a:p>
            <a:pPr/>
            <a:r>
              <a:t>Fokus träningsinnehåll 3 mot 3</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290" name="textruta 1"/>
          <p:cNvSpPr/>
          <p:nvPr/>
        </p:nvSpPr>
        <p:spPr>
          <a:xfrm>
            <a:off x="114300" y="326568"/>
            <a:ext cx="12192000" cy="5867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3200"/>
            </a:lvl1pPr>
          </a:lstStyle>
          <a:p>
            <a:pPr/>
            <a:r>
              <a:t>HUR VI SPELAR 3 MOT 3</a:t>
            </a:r>
          </a:p>
        </p:txBody>
      </p:sp>
      <p:pic>
        <p:nvPicPr>
          <p:cNvPr id="291" name="Picture 7" descr="Picture 7"/>
          <p:cNvPicPr>
            <a:picLocks noChangeAspect="1"/>
          </p:cNvPicPr>
          <p:nvPr/>
        </p:nvPicPr>
        <p:blipFill>
          <a:blip r:embed="rId2">
            <a:extLst/>
          </a:blip>
          <a:stretch>
            <a:fillRect/>
          </a:stretch>
        </p:blipFill>
        <p:spPr>
          <a:xfrm rot="16200000">
            <a:off x="7638143" y="2200000"/>
            <a:ext cx="5080003" cy="3213103"/>
          </a:xfrm>
          <a:prstGeom prst="rect">
            <a:avLst/>
          </a:prstGeom>
          <a:ln w="12700">
            <a:miter lim="400000"/>
          </a:ln>
        </p:spPr>
      </p:pic>
      <p:sp>
        <p:nvSpPr>
          <p:cNvPr id="292" name="Ellips 8"/>
          <p:cNvSpPr/>
          <p:nvPr/>
        </p:nvSpPr>
        <p:spPr>
          <a:xfrm>
            <a:off x="9941379" y="4988376"/>
            <a:ext cx="473531"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293" name="Ellips 10"/>
          <p:cNvSpPr/>
          <p:nvPr/>
        </p:nvSpPr>
        <p:spPr>
          <a:xfrm>
            <a:off x="10695213" y="4335233"/>
            <a:ext cx="473531"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294" name="Ellips 12"/>
          <p:cNvSpPr/>
          <p:nvPr/>
        </p:nvSpPr>
        <p:spPr>
          <a:xfrm>
            <a:off x="9225188" y="4335233"/>
            <a:ext cx="473531"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295" name="textruta 14"/>
          <p:cNvSpPr/>
          <p:nvPr/>
        </p:nvSpPr>
        <p:spPr>
          <a:xfrm>
            <a:off x="232012" y="1534884"/>
            <a:ext cx="7343086" cy="48412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a:pPr>
            <a:r>
              <a:t>VAD ÄR VIKTIGAST I ANFALLSPELET:</a:t>
            </a:r>
            <a:endParaRPr>
              <a:solidFill>
                <a:srgbClr val="FFFFFF"/>
              </a:solidFill>
            </a:endParaRPr>
          </a:p>
          <a:p>
            <a:pPr>
              <a:defRPr b="1">
                <a:solidFill>
                  <a:srgbClr val="FFFFFF"/>
                </a:solidFill>
              </a:defRPr>
            </a:pPr>
          </a:p>
          <a:p>
            <a:pPr/>
            <a:r>
              <a:t>Ta sig till motståndarnas mål </a:t>
            </a:r>
            <a:endParaRPr>
              <a:solidFill>
                <a:srgbClr val="FFFFFF"/>
              </a:solidFill>
            </a:endParaRPr>
          </a:p>
          <a:p>
            <a:pPr>
              <a:defRPr>
                <a:solidFill>
                  <a:srgbClr val="FFFFFF"/>
                </a:solidFill>
              </a:defRPr>
            </a:pPr>
          </a:p>
          <a:p>
            <a:pPr>
              <a:defRPr b="1"/>
            </a:pPr>
            <a:r>
              <a:t>VAD ÄR VIKTIGAST I FÖRSVARSSPELET</a:t>
            </a:r>
            <a:r>
              <a:rPr b="0"/>
              <a:t>:</a:t>
            </a:r>
            <a:endParaRPr>
              <a:solidFill>
                <a:srgbClr val="FFFFFF"/>
              </a:solidFill>
            </a:endParaRPr>
          </a:p>
          <a:p>
            <a:pPr>
              <a:defRPr>
                <a:solidFill>
                  <a:srgbClr val="FFFFFF"/>
                </a:solidFill>
              </a:defRPr>
            </a:pPr>
          </a:p>
          <a:p>
            <a:pPr/>
            <a:r>
              <a:t>Försvara eget mål</a:t>
            </a:r>
            <a:endParaRPr>
              <a:solidFill>
                <a:srgbClr val="FFFFFF"/>
              </a:solidFill>
            </a:endParaRPr>
          </a:p>
          <a:p>
            <a:pPr>
              <a:defRPr>
                <a:solidFill>
                  <a:srgbClr val="FFFFFF"/>
                </a:solidFill>
              </a:defRPr>
            </a:pPr>
          </a:p>
          <a:p>
            <a:pPr>
              <a:defRPr b="1"/>
            </a:pPr>
            <a:r>
              <a:t>BACKAR:</a:t>
            </a:r>
            <a:endParaRPr>
              <a:solidFill>
                <a:srgbClr val="FFFFFF"/>
              </a:solidFill>
            </a:endParaRPr>
          </a:p>
          <a:p>
            <a:pPr>
              <a:defRPr>
                <a:solidFill>
                  <a:srgbClr val="FFFFFF"/>
                </a:solidFill>
              </a:defRPr>
            </a:pPr>
          </a:p>
          <a:p>
            <a:pPr/>
            <a:r>
              <a:t>Förhindra motståndare från att komma till avslut. Sträva efter att vara delaktig i båda spelets skeden. </a:t>
            </a:r>
            <a:endParaRPr>
              <a:solidFill>
                <a:srgbClr val="FFFFFF"/>
              </a:solidFill>
            </a:endParaRPr>
          </a:p>
          <a:p>
            <a:pPr>
              <a:defRPr>
                <a:solidFill>
                  <a:srgbClr val="FFFFFF"/>
                </a:solidFill>
              </a:defRPr>
            </a:pPr>
          </a:p>
          <a:p>
            <a:pPr>
              <a:defRPr b="1"/>
            </a:pPr>
            <a:r>
              <a:t>MITTFÄLTARE:</a:t>
            </a:r>
            <a:endParaRPr>
              <a:solidFill>
                <a:srgbClr val="FFFFFF"/>
              </a:solidFill>
            </a:endParaRPr>
          </a:p>
          <a:p>
            <a:pPr>
              <a:defRPr>
                <a:solidFill>
                  <a:srgbClr val="FFFFFF"/>
                </a:solidFill>
              </a:defRPr>
            </a:pPr>
          </a:p>
          <a:p>
            <a:pPr/>
            <a:r>
              <a:t>Ta sig till motståndarnas mål. Sträva efter att vara delaktig i båda spelets skeden. </a:t>
            </a:r>
          </a:p>
        </p:txBody>
      </p:sp>
      <p:pic>
        <p:nvPicPr>
          <p:cNvPr id="296" name="Picture 2" descr="Picture 2"/>
          <p:cNvPicPr>
            <a:picLocks noChangeAspect="1"/>
          </p:cNvPicPr>
          <p:nvPr/>
        </p:nvPicPr>
        <p:blipFill>
          <a:blip r:embed="rId3">
            <a:alphaModFix amt="5000"/>
            <a:extLst/>
          </a:blip>
          <a:srcRect l="0" t="36" r="2" b="5591"/>
          <a:stretch>
            <a:fillRect/>
          </a:stretch>
        </p:blipFill>
        <p:spPr>
          <a:xfrm>
            <a:off x="3487613" y="386635"/>
            <a:ext cx="5422579" cy="5544002"/>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8" name="textruta 2"/>
          <p:cNvSpPr/>
          <p:nvPr/>
        </p:nvSpPr>
        <p:spPr>
          <a:xfrm>
            <a:off x="1628057" y="1582339"/>
            <a:ext cx="8493825" cy="372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defTabSz="914400">
              <a:buSzPct val="100000"/>
              <a:buFont typeface="Arial"/>
              <a:buChar char="•"/>
              <a:defRPr b="1">
                <a:solidFill>
                  <a:srgbClr val="212121"/>
                </a:solidFill>
              </a:defRPr>
            </a:pPr>
            <a:r>
              <a:t>Barnens begränsade utveckling fysiskt och kognitivt styr träningsinnehållet.</a:t>
            </a:r>
            <a:endParaRPr>
              <a:latin typeface="+mn-lt"/>
              <a:ea typeface="+mn-ea"/>
              <a:cs typeface="+mn-cs"/>
              <a:sym typeface="Helvetica"/>
            </a:endParaRPr>
          </a:p>
          <a:p>
            <a:pPr marL="342900" indent="-342900" defTabSz="914400">
              <a:buSzPct val="100000"/>
              <a:buFont typeface="Arial"/>
              <a:buChar char="•"/>
              <a:defRPr b="1">
                <a:solidFill>
                  <a:srgbClr val="212121"/>
                </a:solidFill>
              </a:defRPr>
            </a:pPr>
          </a:p>
          <a:p>
            <a:pPr marL="342900" indent="-342900" defTabSz="914400">
              <a:buSzPct val="100000"/>
              <a:buFont typeface="Arial"/>
              <a:buChar char="•"/>
              <a:defRPr b="1">
                <a:solidFill>
                  <a:srgbClr val="212121"/>
                </a:solidFill>
              </a:defRPr>
            </a:pPr>
            <a:r>
              <a:t>Utmaning att koncentrera sig.</a:t>
            </a:r>
            <a:endParaRPr>
              <a:latin typeface="+mn-lt"/>
              <a:ea typeface="+mn-ea"/>
              <a:cs typeface="+mn-cs"/>
              <a:sym typeface="Helvetica"/>
            </a:endParaRPr>
          </a:p>
          <a:p>
            <a:pPr marL="342900" indent="-342900" defTabSz="914400">
              <a:buSzPct val="100000"/>
              <a:buFont typeface="Arial"/>
              <a:buChar char="•"/>
              <a:defRPr b="1">
                <a:solidFill>
                  <a:srgbClr val="212121"/>
                </a:solidFill>
              </a:defRPr>
            </a:pPr>
          </a:p>
          <a:p>
            <a:pPr marL="342900" indent="-342900" defTabSz="914400">
              <a:buSzPct val="100000"/>
              <a:buFont typeface="Arial"/>
              <a:buChar char="•"/>
              <a:defRPr b="1">
                <a:solidFill>
                  <a:srgbClr val="212121"/>
                </a:solidFill>
              </a:defRPr>
            </a:pPr>
            <a:r>
              <a:t>Lek och rörelseglädje. Hög aktivitet med egen boll och korta vilotider. </a:t>
            </a:r>
            <a:endParaRPr>
              <a:latin typeface="+mn-lt"/>
              <a:ea typeface="+mn-ea"/>
              <a:cs typeface="+mn-cs"/>
              <a:sym typeface="Helvetica"/>
            </a:endParaRPr>
          </a:p>
          <a:p>
            <a:pPr marL="342900" indent="-342900" defTabSz="914400">
              <a:buSzPct val="100000"/>
              <a:buFont typeface="Arial"/>
              <a:buChar char="•"/>
              <a:defRPr b="1">
                <a:solidFill>
                  <a:srgbClr val="212121"/>
                </a:solidFill>
              </a:defRPr>
            </a:pPr>
          </a:p>
          <a:p>
            <a:pPr marL="342900" indent="-342900" defTabSz="914400">
              <a:buSzPct val="100000"/>
              <a:buFont typeface="Arial"/>
              <a:buChar char="•"/>
              <a:defRPr b="1">
                <a:solidFill>
                  <a:srgbClr val="212121"/>
                </a:solidFill>
              </a:defRPr>
            </a:pPr>
            <a:r>
              <a:t>Fokus helt på spelaren och bollen. Prioritera psykologi, teknik och viss grundläggande fys.</a:t>
            </a:r>
            <a:endParaRPr>
              <a:latin typeface="+mn-lt"/>
              <a:ea typeface="+mn-ea"/>
              <a:cs typeface="+mn-cs"/>
              <a:sym typeface="Helvetica"/>
            </a:endParaRPr>
          </a:p>
          <a:p>
            <a:pPr marL="342900" indent="-342900" defTabSz="914400">
              <a:buSzPct val="100000"/>
              <a:buFont typeface="Arial"/>
              <a:buChar char="•"/>
              <a:defRPr b="1">
                <a:solidFill>
                  <a:srgbClr val="212121"/>
                </a:solidFill>
              </a:defRPr>
            </a:pPr>
          </a:p>
          <a:p>
            <a:pPr marL="342900" indent="-342900" defTabSz="914400">
              <a:buSzPct val="100000"/>
              <a:buFont typeface="Arial"/>
              <a:buChar char="•"/>
              <a:defRPr b="1">
                <a:solidFill>
                  <a:srgbClr val="212121"/>
                </a:solidFill>
              </a:defRPr>
            </a:pPr>
            <a:r>
              <a:t>Innebär t.ex. driva, dribbla, stanna bollen, vända, skjuta, ta bollen. </a:t>
            </a:r>
            <a:endParaRPr>
              <a:latin typeface="+mn-lt"/>
              <a:ea typeface="+mn-ea"/>
              <a:cs typeface="+mn-cs"/>
              <a:sym typeface="Helvetica"/>
            </a:endParaRPr>
          </a:p>
          <a:p>
            <a:pPr defTabSz="914400">
              <a:defRPr b="1">
                <a:solidFill>
                  <a:srgbClr val="212121"/>
                </a:solidFill>
              </a:defRPr>
            </a:pPr>
            <a:r>
              <a:t> </a:t>
            </a:r>
            <a:endParaRPr>
              <a:latin typeface="+mn-lt"/>
              <a:ea typeface="+mn-ea"/>
              <a:cs typeface="+mn-cs"/>
              <a:sym typeface="Helvetica"/>
            </a:endParaRPr>
          </a:p>
          <a:p>
            <a:pPr marL="342900" indent="-342900" defTabSz="914400">
              <a:buSzPct val="100000"/>
              <a:buFont typeface="Arial"/>
              <a:buChar char="•"/>
              <a:defRPr b="1">
                <a:solidFill>
                  <a:srgbClr val="212121"/>
                </a:solidFill>
              </a:defRPr>
            </a:pPr>
            <a:r>
              <a:t>Spel 3 mot 3 eller mindre. Gärna med ”dubbla mål”</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00" name="Picture 2" descr="Picture 2"/>
          <p:cNvPicPr>
            <a:picLocks noChangeAspect="1"/>
          </p:cNvPicPr>
          <p:nvPr/>
        </p:nvPicPr>
        <p:blipFill>
          <a:blip r:embed="rId2">
            <a:extLst/>
          </a:blip>
          <a:stretch>
            <a:fillRect/>
          </a:stretch>
        </p:blipFill>
        <p:spPr>
          <a:xfrm>
            <a:off x="21771" y="668337"/>
            <a:ext cx="12192001" cy="5673726"/>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2" name="textruta 1"/>
          <p:cNvSpPr/>
          <p:nvPr/>
        </p:nvSpPr>
        <p:spPr>
          <a:xfrm>
            <a:off x="839504" y="372386"/>
            <a:ext cx="11098095" cy="1082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3200">
                <a:solidFill>
                  <a:srgbClr val="212121"/>
                </a:solidFill>
              </a:defRPr>
            </a:pPr>
            <a:r>
              <a:t>Exempel på ramverk i träning 5 mot 5 </a:t>
            </a:r>
            <a:endParaRPr>
              <a:latin typeface="+mn-lt"/>
              <a:ea typeface="+mn-ea"/>
              <a:cs typeface="+mn-cs"/>
              <a:sym typeface="Helvetica"/>
            </a:endParaRPr>
          </a:p>
          <a:p>
            <a:pPr algn="ctr">
              <a:defRPr b="1" sz="3200">
                <a:solidFill>
                  <a:srgbClr val="212121"/>
                </a:solidFill>
              </a:defRPr>
            </a:pPr>
            <a:r>
              <a:t>75 min</a:t>
            </a:r>
          </a:p>
        </p:txBody>
      </p:sp>
      <p:grpSp>
        <p:nvGrpSpPr>
          <p:cNvPr id="305" name="Rektangel 2"/>
          <p:cNvGrpSpPr/>
          <p:nvPr/>
        </p:nvGrpSpPr>
        <p:grpSpPr>
          <a:xfrm>
            <a:off x="549624" y="2008416"/>
            <a:ext cx="1132113" cy="3722914"/>
            <a:chOff x="0" y="0"/>
            <a:chExt cx="1132112" cy="3722913"/>
          </a:xfrm>
        </p:grpSpPr>
        <p:sp>
          <p:nvSpPr>
            <p:cNvPr id="303" name="Rektangel"/>
            <p:cNvSpPr/>
            <p:nvPr/>
          </p:nvSpPr>
          <p:spPr>
            <a:xfrm>
              <a:off x="-1" y="-1"/>
              <a:ext cx="1132114" cy="3722915"/>
            </a:xfrm>
            <a:prstGeom prst="rect">
              <a:avLst/>
            </a:prstGeom>
            <a:solidFill>
              <a:srgbClr val="00B0F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04" name="Psykologi"/>
            <p:cNvSpPr/>
            <p:nvPr/>
          </p:nvSpPr>
          <p:spPr>
            <a:xfrm rot="5400000">
              <a:off x="-1295401" y="1568086"/>
              <a:ext cx="3722914"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308" name="Rektangel 3"/>
          <p:cNvGrpSpPr/>
          <p:nvPr/>
        </p:nvGrpSpPr>
        <p:grpSpPr>
          <a:xfrm>
            <a:off x="2080473" y="2008416"/>
            <a:ext cx="1458685" cy="3722914"/>
            <a:chOff x="0" y="0"/>
            <a:chExt cx="1458684" cy="3722913"/>
          </a:xfrm>
        </p:grpSpPr>
        <p:sp>
          <p:nvSpPr>
            <p:cNvPr id="306" name="Rektangel"/>
            <p:cNvSpPr/>
            <p:nvPr/>
          </p:nvSpPr>
          <p:spPr>
            <a:xfrm>
              <a:off x="-1" y="-1"/>
              <a:ext cx="1458686" cy="37229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307"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311" name="Rektangel 4"/>
          <p:cNvGrpSpPr/>
          <p:nvPr/>
        </p:nvGrpSpPr>
        <p:grpSpPr>
          <a:xfrm>
            <a:off x="2080473" y="5219699"/>
            <a:ext cx="1458685" cy="511632"/>
            <a:chOff x="0" y="0"/>
            <a:chExt cx="1458684" cy="511630"/>
          </a:xfrm>
        </p:grpSpPr>
        <p:sp>
          <p:nvSpPr>
            <p:cNvPr id="309" name="Rektangel"/>
            <p:cNvSpPr/>
            <p:nvPr/>
          </p:nvSpPr>
          <p:spPr>
            <a:xfrm>
              <a:off x="-1" y="-1"/>
              <a:ext cx="1458686" cy="511632"/>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10" name="Psykologi"/>
            <p:cNvSpPr/>
            <p:nvPr/>
          </p:nvSpPr>
          <p:spPr>
            <a:xfrm>
              <a:off x="-1" y="70394"/>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314" name="Rektangel 5"/>
          <p:cNvGrpSpPr/>
          <p:nvPr/>
        </p:nvGrpSpPr>
        <p:grpSpPr>
          <a:xfrm>
            <a:off x="7691594" y="2008415"/>
            <a:ext cx="2471056" cy="3722915"/>
            <a:chOff x="0" y="0"/>
            <a:chExt cx="2471054" cy="3722913"/>
          </a:xfrm>
        </p:grpSpPr>
        <p:sp>
          <p:nvSpPr>
            <p:cNvPr id="312" name="Rektangel"/>
            <p:cNvSpPr/>
            <p:nvPr/>
          </p:nvSpPr>
          <p:spPr>
            <a:xfrm>
              <a:off x="0" y="-1"/>
              <a:ext cx="2471055" cy="3722915"/>
            </a:xfrm>
            <a:prstGeom prst="rect">
              <a:avLst/>
            </a:prstGeom>
            <a:solidFill>
              <a:srgbClr val="00B05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13" name="Teknik"/>
            <p:cNvSpPr/>
            <p:nvPr/>
          </p:nvSpPr>
          <p:spPr>
            <a:xfrm>
              <a:off x="0" y="1568086"/>
              <a:ext cx="2471055"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Teknik</a:t>
              </a:r>
            </a:p>
          </p:txBody>
        </p:sp>
      </p:grpSp>
      <p:grpSp>
        <p:nvGrpSpPr>
          <p:cNvPr id="317" name="Rektangel 6"/>
          <p:cNvGrpSpPr/>
          <p:nvPr/>
        </p:nvGrpSpPr>
        <p:grpSpPr>
          <a:xfrm>
            <a:off x="7691594" y="5192483"/>
            <a:ext cx="2471056" cy="538847"/>
            <a:chOff x="0" y="0"/>
            <a:chExt cx="2471054" cy="538845"/>
          </a:xfrm>
        </p:grpSpPr>
        <p:sp>
          <p:nvSpPr>
            <p:cNvPr id="315" name="Rektangel"/>
            <p:cNvSpPr/>
            <p:nvPr/>
          </p:nvSpPr>
          <p:spPr>
            <a:xfrm>
              <a:off x="0" y="0"/>
              <a:ext cx="2471055" cy="538846"/>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16" name="Psykologi"/>
            <p:cNvSpPr/>
            <p:nvPr/>
          </p:nvSpPr>
          <p:spPr>
            <a:xfrm>
              <a:off x="0" y="84002"/>
              <a:ext cx="2471055"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320" name="Rektangel 7"/>
          <p:cNvGrpSpPr/>
          <p:nvPr/>
        </p:nvGrpSpPr>
        <p:grpSpPr>
          <a:xfrm>
            <a:off x="3976752" y="2008415"/>
            <a:ext cx="1458686" cy="3722915"/>
            <a:chOff x="0" y="0"/>
            <a:chExt cx="1458684" cy="3722913"/>
          </a:xfrm>
        </p:grpSpPr>
        <p:sp>
          <p:nvSpPr>
            <p:cNvPr id="318" name="Rektangel"/>
            <p:cNvSpPr/>
            <p:nvPr/>
          </p:nvSpPr>
          <p:spPr>
            <a:xfrm>
              <a:off x="-1" y="-1"/>
              <a:ext cx="1458686" cy="37229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319"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323" name="Rektangel 8"/>
          <p:cNvGrpSpPr/>
          <p:nvPr/>
        </p:nvGrpSpPr>
        <p:grpSpPr>
          <a:xfrm>
            <a:off x="3976752" y="5203578"/>
            <a:ext cx="1458686" cy="538847"/>
            <a:chOff x="0" y="0"/>
            <a:chExt cx="1458684" cy="538845"/>
          </a:xfrm>
        </p:grpSpPr>
        <p:sp>
          <p:nvSpPr>
            <p:cNvPr id="321" name="Rektangel"/>
            <p:cNvSpPr/>
            <p:nvPr/>
          </p:nvSpPr>
          <p:spPr>
            <a:xfrm>
              <a:off x="-1" y="0"/>
              <a:ext cx="1458686" cy="538846"/>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22"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326" name="Rektangel 9"/>
          <p:cNvGrpSpPr/>
          <p:nvPr/>
        </p:nvGrpSpPr>
        <p:grpSpPr>
          <a:xfrm>
            <a:off x="5769038" y="2008415"/>
            <a:ext cx="1732218" cy="2304982"/>
            <a:chOff x="0" y="0"/>
            <a:chExt cx="1732216" cy="2304981"/>
          </a:xfrm>
        </p:grpSpPr>
        <p:sp>
          <p:nvSpPr>
            <p:cNvPr id="324" name="Rektangel"/>
            <p:cNvSpPr/>
            <p:nvPr/>
          </p:nvSpPr>
          <p:spPr>
            <a:xfrm>
              <a:off x="0" y="-1"/>
              <a:ext cx="1732217" cy="2304983"/>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325" name="Teknik"/>
            <p:cNvSpPr/>
            <p:nvPr/>
          </p:nvSpPr>
          <p:spPr>
            <a:xfrm>
              <a:off x="0" y="-1"/>
              <a:ext cx="1732217"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329" name="Rektangel 10"/>
          <p:cNvGrpSpPr/>
          <p:nvPr/>
        </p:nvGrpSpPr>
        <p:grpSpPr>
          <a:xfrm>
            <a:off x="10510263" y="2035630"/>
            <a:ext cx="1132113" cy="3722915"/>
            <a:chOff x="0" y="0"/>
            <a:chExt cx="1132112" cy="3722913"/>
          </a:xfrm>
        </p:grpSpPr>
        <p:sp>
          <p:nvSpPr>
            <p:cNvPr id="327" name="Rektangel"/>
            <p:cNvSpPr/>
            <p:nvPr/>
          </p:nvSpPr>
          <p:spPr>
            <a:xfrm>
              <a:off x="-1" y="-1"/>
              <a:ext cx="1132114" cy="3722915"/>
            </a:xfrm>
            <a:prstGeom prst="rect">
              <a:avLst/>
            </a:prstGeom>
            <a:solidFill>
              <a:srgbClr val="00B0F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28" name="Psykologi"/>
            <p:cNvSpPr/>
            <p:nvPr/>
          </p:nvSpPr>
          <p:spPr>
            <a:xfrm rot="5400000">
              <a:off x="-1295401" y="1568086"/>
              <a:ext cx="3722914"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332" name="Rektangel 11"/>
          <p:cNvGrpSpPr/>
          <p:nvPr/>
        </p:nvGrpSpPr>
        <p:grpSpPr>
          <a:xfrm>
            <a:off x="5834172" y="5192483"/>
            <a:ext cx="1616550" cy="538847"/>
            <a:chOff x="0" y="0"/>
            <a:chExt cx="1616549" cy="538845"/>
          </a:xfrm>
        </p:grpSpPr>
        <p:sp>
          <p:nvSpPr>
            <p:cNvPr id="330" name="Rektangel"/>
            <p:cNvSpPr/>
            <p:nvPr/>
          </p:nvSpPr>
          <p:spPr>
            <a:xfrm>
              <a:off x="-1" y="0"/>
              <a:ext cx="1616551" cy="538846"/>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31" name="Psykologi"/>
            <p:cNvSpPr/>
            <p:nvPr/>
          </p:nvSpPr>
          <p:spPr>
            <a:xfrm>
              <a:off x="-1" y="84002"/>
              <a:ext cx="1616551"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335" name="Rektangel 12"/>
          <p:cNvGrpSpPr/>
          <p:nvPr/>
        </p:nvGrpSpPr>
        <p:grpSpPr>
          <a:xfrm>
            <a:off x="2080473" y="3603171"/>
            <a:ext cx="1458685" cy="1616529"/>
            <a:chOff x="0" y="0"/>
            <a:chExt cx="1458684" cy="1616527"/>
          </a:xfrm>
        </p:grpSpPr>
        <p:sp>
          <p:nvSpPr>
            <p:cNvPr id="333" name="Rektangel"/>
            <p:cNvSpPr/>
            <p:nvPr/>
          </p:nvSpPr>
          <p:spPr>
            <a:xfrm>
              <a:off x="-1" y="0"/>
              <a:ext cx="1458686" cy="1616528"/>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34" name="Fysik"/>
            <p:cNvSpPr/>
            <p:nvPr/>
          </p:nvSpPr>
          <p:spPr>
            <a:xfrm>
              <a:off x="-1" y="514894"/>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338" name="Rektangel 13"/>
          <p:cNvGrpSpPr/>
          <p:nvPr/>
        </p:nvGrpSpPr>
        <p:grpSpPr>
          <a:xfrm>
            <a:off x="5776043" y="4313397"/>
            <a:ext cx="1718207" cy="879086"/>
            <a:chOff x="0" y="0"/>
            <a:chExt cx="1718205" cy="879085"/>
          </a:xfrm>
        </p:grpSpPr>
        <p:sp>
          <p:nvSpPr>
            <p:cNvPr id="336" name="Rektangel"/>
            <p:cNvSpPr/>
            <p:nvPr/>
          </p:nvSpPr>
          <p:spPr>
            <a:xfrm>
              <a:off x="0" y="-1"/>
              <a:ext cx="1718206" cy="879087"/>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37" name="Fysik"/>
            <p:cNvSpPr/>
            <p:nvPr/>
          </p:nvSpPr>
          <p:spPr>
            <a:xfrm>
              <a:off x="0" y="146172"/>
              <a:ext cx="171820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341" name="Rektangel 14"/>
          <p:cNvGrpSpPr/>
          <p:nvPr/>
        </p:nvGrpSpPr>
        <p:grpSpPr>
          <a:xfrm>
            <a:off x="7698602" y="2014994"/>
            <a:ext cx="2471056" cy="1076550"/>
            <a:chOff x="0" y="0"/>
            <a:chExt cx="2471054" cy="1076549"/>
          </a:xfrm>
        </p:grpSpPr>
        <p:sp>
          <p:nvSpPr>
            <p:cNvPr id="339" name="Rektangel"/>
            <p:cNvSpPr/>
            <p:nvPr/>
          </p:nvSpPr>
          <p:spPr>
            <a:xfrm>
              <a:off x="0" y="-1"/>
              <a:ext cx="2471055" cy="1076551"/>
            </a:xfrm>
            <a:prstGeom prst="rect">
              <a:avLst/>
            </a:prstGeom>
            <a:solidFill>
              <a:srgbClr val="FFC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40" name="Ind./kollektiv Speluppfattning"/>
            <p:cNvSpPr/>
            <p:nvPr/>
          </p:nvSpPr>
          <p:spPr>
            <a:xfrm>
              <a:off x="0" y="187754"/>
              <a:ext cx="2471055" cy="701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2000">
                  <a:solidFill>
                    <a:srgbClr val="212121"/>
                  </a:solidFill>
                </a:defRPr>
              </a:lvl1pPr>
            </a:lstStyle>
            <a:p>
              <a:pPr/>
              <a:r>
                <a:t>Ind./kollektiv Speluppfattning</a:t>
              </a:r>
            </a:p>
          </p:txBody>
        </p:sp>
      </p:grpSp>
      <p:sp>
        <p:nvSpPr>
          <p:cNvPr id="342" name="textruta 15"/>
          <p:cNvSpPr/>
          <p:nvPr/>
        </p:nvSpPr>
        <p:spPr>
          <a:xfrm>
            <a:off x="544281" y="5758545"/>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343" name="textruta 16"/>
          <p:cNvSpPr/>
          <p:nvPr/>
        </p:nvSpPr>
        <p:spPr>
          <a:xfrm>
            <a:off x="1927444" y="5766063"/>
            <a:ext cx="1732218" cy="81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5-10 min </a:t>
            </a:r>
          </a:p>
          <a:p>
            <a:pPr algn="ctr">
              <a:defRPr b="1" sz="1600">
                <a:solidFill>
                  <a:srgbClr val="212121"/>
                </a:solidFill>
                <a:latin typeface="+mn-lt"/>
                <a:ea typeface="+mn-ea"/>
                <a:cs typeface="+mn-cs"/>
                <a:sym typeface="Helvetica"/>
              </a:defRPr>
            </a:pPr>
            <a:r>
              <a:t>Lek/färdighet</a:t>
            </a:r>
          </a:p>
          <a:p>
            <a:pPr algn="ctr">
              <a:defRPr b="1" sz="1600">
                <a:solidFill>
                  <a:srgbClr val="212121"/>
                </a:solidFill>
                <a:latin typeface="+mn-lt"/>
                <a:ea typeface="+mn-ea"/>
                <a:cs typeface="+mn-cs"/>
                <a:sym typeface="Helvetica"/>
              </a:defRPr>
            </a:pPr>
            <a:r>
              <a:t>Tävling</a:t>
            </a:r>
          </a:p>
        </p:txBody>
      </p:sp>
      <p:sp>
        <p:nvSpPr>
          <p:cNvPr id="344" name="textruta 17"/>
          <p:cNvSpPr/>
          <p:nvPr/>
        </p:nvSpPr>
        <p:spPr>
          <a:xfrm>
            <a:off x="5718504" y="5787383"/>
            <a:ext cx="1732218" cy="95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400">
                <a:solidFill>
                  <a:srgbClr val="212121"/>
                </a:solidFill>
                <a:latin typeface="+mn-lt"/>
                <a:ea typeface="+mn-ea"/>
                <a:cs typeface="+mn-cs"/>
                <a:sym typeface="Helvetica"/>
              </a:defRPr>
            </a:pPr>
            <a:r>
              <a:t>Smålagsspel </a:t>
            </a:r>
          </a:p>
          <a:p>
            <a:pPr algn="ctr">
              <a:defRPr b="1" sz="1400">
                <a:solidFill>
                  <a:srgbClr val="212121"/>
                </a:solidFill>
                <a:latin typeface="+mn-lt"/>
                <a:ea typeface="+mn-ea"/>
                <a:cs typeface="+mn-cs"/>
                <a:sym typeface="Helvetica"/>
              </a:defRPr>
            </a:pPr>
            <a:r>
              <a:t>15-20 min</a:t>
            </a:r>
          </a:p>
          <a:p>
            <a:pPr algn="ctr">
              <a:defRPr b="1" sz="1400">
                <a:solidFill>
                  <a:srgbClr val="212121"/>
                </a:solidFill>
                <a:latin typeface="+mn-lt"/>
                <a:ea typeface="+mn-ea"/>
                <a:cs typeface="+mn-cs"/>
                <a:sym typeface="Helvetica"/>
              </a:defRPr>
            </a:pPr>
            <a:r>
              <a:t>Ex 1 mot 1, 2 mot 1, 3 mot 3</a:t>
            </a:r>
          </a:p>
        </p:txBody>
      </p:sp>
      <p:sp>
        <p:nvSpPr>
          <p:cNvPr id="345" name="textruta 18"/>
          <p:cNvSpPr/>
          <p:nvPr/>
        </p:nvSpPr>
        <p:spPr>
          <a:xfrm>
            <a:off x="4140039" y="5742423"/>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15 min </a:t>
            </a:r>
          </a:p>
          <a:p>
            <a:pPr algn="ctr">
              <a:defRPr b="1" sz="1600">
                <a:solidFill>
                  <a:srgbClr val="212121"/>
                </a:solidFill>
                <a:latin typeface="+mn-lt"/>
                <a:ea typeface="+mn-ea"/>
                <a:cs typeface="+mn-cs"/>
                <a:sym typeface="Helvetica"/>
              </a:defRPr>
            </a:pPr>
            <a:r>
              <a:t>Färdighet</a:t>
            </a:r>
          </a:p>
        </p:txBody>
      </p:sp>
      <p:sp>
        <p:nvSpPr>
          <p:cNvPr id="346" name="textruta 19"/>
          <p:cNvSpPr/>
          <p:nvPr/>
        </p:nvSpPr>
        <p:spPr>
          <a:xfrm>
            <a:off x="10510263" y="5766063"/>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347" name="textruta 20"/>
          <p:cNvSpPr/>
          <p:nvPr/>
        </p:nvSpPr>
        <p:spPr>
          <a:xfrm>
            <a:off x="8114383" y="5787385"/>
            <a:ext cx="1732218"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600">
                <a:solidFill>
                  <a:srgbClr val="212121"/>
                </a:solidFill>
                <a:latin typeface="+mn-lt"/>
                <a:ea typeface="+mn-ea"/>
                <a:cs typeface="+mn-cs"/>
                <a:sym typeface="Helvetica"/>
              </a:defRPr>
            </a:lvl1pPr>
          </a:lstStyle>
          <a:p>
            <a:pPr/>
            <a:r>
              <a:t>Spel 25-30 min </a:t>
            </a:r>
          </a:p>
        </p:txBody>
      </p:sp>
      <p:grpSp>
        <p:nvGrpSpPr>
          <p:cNvPr id="350" name="Rektangel 21"/>
          <p:cNvGrpSpPr/>
          <p:nvPr/>
        </p:nvGrpSpPr>
        <p:grpSpPr>
          <a:xfrm>
            <a:off x="3976752" y="4618802"/>
            <a:ext cx="1458686" cy="592667"/>
            <a:chOff x="0" y="0"/>
            <a:chExt cx="1458684" cy="592666"/>
          </a:xfrm>
        </p:grpSpPr>
        <p:sp>
          <p:nvSpPr>
            <p:cNvPr id="348" name="Rektangel"/>
            <p:cNvSpPr/>
            <p:nvPr/>
          </p:nvSpPr>
          <p:spPr>
            <a:xfrm>
              <a:off x="-1" y="-1"/>
              <a:ext cx="1458686" cy="592668"/>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49" name="Fysik"/>
            <p:cNvSpPr/>
            <p:nvPr/>
          </p:nvSpPr>
          <p:spPr>
            <a:xfrm>
              <a:off x="-1" y="2963"/>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353" name="Rektangel 22"/>
          <p:cNvGrpSpPr/>
          <p:nvPr/>
        </p:nvGrpSpPr>
        <p:grpSpPr>
          <a:xfrm>
            <a:off x="5762030" y="3482402"/>
            <a:ext cx="1739226" cy="830997"/>
            <a:chOff x="0" y="0"/>
            <a:chExt cx="1739225" cy="830995"/>
          </a:xfrm>
        </p:grpSpPr>
        <p:sp>
          <p:nvSpPr>
            <p:cNvPr id="351" name="Rektangel"/>
            <p:cNvSpPr/>
            <p:nvPr/>
          </p:nvSpPr>
          <p:spPr>
            <a:xfrm>
              <a:off x="-1" y="0"/>
              <a:ext cx="1739227" cy="830996"/>
            </a:xfrm>
            <a:prstGeom prst="rect">
              <a:avLst/>
            </a:prstGeom>
            <a:solidFill>
              <a:srgbClr val="FFC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52" name="Ind. speluppfattning"/>
            <p:cNvSpPr/>
            <p:nvPr/>
          </p:nvSpPr>
          <p:spPr>
            <a:xfrm>
              <a:off x="-1" y="153878"/>
              <a:ext cx="1739227"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212121"/>
                  </a:solidFill>
                </a:defRPr>
              </a:lvl1pPr>
            </a:lstStyle>
            <a:p>
              <a:pPr/>
              <a:r>
                <a:t>Ind. speluppfattning</a:t>
              </a:r>
            </a:p>
          </p:txBody>
        </p:sp>
      </p:grpSp>
      <p:grpSp>
        <p:nvGrpSpPr>
          <p:cNvPr id="356" name="Rektangel 23"/>
          <p:cNvGrpSpPr/>
          <p:nvPr/>
        </p:nvGrpSpPr>
        <p:grpSpPr>
          <a:xfrm>
            <a:off x="7698602" y="4599816"/>
            <a:ext cx="2471055" cy="592667"/>
            <a:chOff x="0" y="0"/>
            <a:chExt cx="2471054" cy="592666"/>
          </a:xfrm>
        </p:grpSpPr>
        <p:sp>
          <p:nvSpPr>
            <p:cNvPr id="354" name="Rektangel"/>
            <p:cNvSpPr/>
            <p:nvPr/>
          </p:nvSpPr>
          <p:spPr>
            <a:xfrm>
              <a:off x="-1" y="-1"/>
              <a:ext cx="2471056" cy="592668"/>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55" name="Fysik"/>
            <p:cNvSpPr/>
            <p:nvPr/>
          </p:nvSpPr>
          <p:spPr>
            <a:xfrm>
              <a:off x="-1" y="2963"/>
              <a:ext cx="247105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8" name="textruta 1"/>
          <p:cNvSpPr/>
          <p:nvPr/>
        </p:nvSpPr>
        <p:spPr>
          <a:xfrm>
            <a:off x="1306286" y="318891"/>
            <a:ext cx="9579428" cy="1082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3200">
                <a:solidFill>
                  <a:srgbClr val="212121"/>
                </a:solidFill>
              </a:defRPr>
            </a:pPr>
            <a:r>
              <a:t>Exempel fokus träningsinnehåll </a:t>
            </a:r>
            <a:endParaRPr>
              <a:latin typeface="+mn-lt"/>
              <a:ea typeface="+mn-ea"/>
              <a:cs typeface="+mn-cs"/>
              <a:sym typeface="Helvetica"/>
            </a:endParaRPr>
          </a:p>
          <a:p>
            <a:pPr algn="ctr">
              <a:defRPr b="1" sz="3200">
                <a:solidFill>
                  <a:srgbClr val="212121"/>
                </a:solidFill>
              </a:defRPr>
            </a:pPr>
            <a:r>
              <a:t>5 mot 5</a:t>
            </a:r>
          </a:p>
        </p:txBody>
      </p:sp>
      <p:grpSp>
        <p:nvGrpSpPr>
          <p:cNvPr id="361" name="Rektangel 2"/>
          <p:cNvGrpSpPr/>
          <p:nvPr/>
        </p:nvGrpSpPr>
        <p:grpSpPr>
          <a:xfrm>
            <a:off x="398739" y="1616525"/>
            <a:ext cx="2218944" cy="4130042"/>
            <a:chOff x="0" y="0"/>
            <a:chExt cx="2218942" cy="4130040"/>
          </a:xfrm>
        </p:grpSpPr>
        <p:sp>
          <p:nvSpPr>
            <p:cNvPr id="359" name="Rektangel"/>
            <p:cNvSpPr/>
            <p:nvPr/>
          </p:nvSpPr>
          <p:spPr>
            <a:xfrm>
              <a:off x="0" y="0"/>
              <a:ext cx="2218943" cy="4060370"/>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b="1" sz="3200">
                  <a:solidFill>
                    <a:srgbClr val="212121"/>
                  </a:solidFill>
                </a:defRPr>
              </a:pPr>
            </a:p>
          </p:txBody>
        </p:sp>
        <p:sp>
          <p:nvSpPr>
            <p:cNvPr id="360" name="Teknik…"/>
            <p:cNvSpPr/>
            <p:nvPr/>
          </p:nvSpPr>
          <p:spPr>
            <a:xfrm>
              <a:off x="0" y="0"/>
              <a:ext cx="2218943" cy="4130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Teknik</a:t>
              </a:r>
            </a:p>
            <a:p>
              <a:pPr>
                <a:defRPr b="1" sz="2000">
                  <a:solidFill>
                    <a:srgbClr val="212121"/>
                  </a:solidFill>
                </a:defRPr>
              </a:pPr>
            </a:p>
            <a:p>
              <a:pPr>
                <a:defRPr b="1" sz="1600">
                  <a:solidFill>
                    <a:srgbClr val="212121"/>
                  </a:solidFill>
                </a:defRPr>
              </a:pPr>
              <a:r>
                <a:t>Samma som 3 mot 3</a:t>
              </a:r>
            </a:p>
            <a:p>
              <a:pPr>
                <a:defRPr b="1" sz="1600">
                  <a:solidFill>
                    <a:srgbClr val="212121"/>
                  </a:solidFill>
                </a:defRPr>
              </a:pPr>
              <a:r>
                <a:t>Olika finter</a:t>
              </a:r>
            </a:p>
            <a:p>
              <a:pPr>
                <a:defRPr b="1" sz="1600">
                  <a:solidFill>
                    <a:srgbClr val="212121"/>
                  </a:solidFill>
                </a:defRPr>
              </a:pPr>
              <a:r>
                <a:t>Passning – kort insida</a:t>
              </a:r>
            </a:p>
            <a:p>
              <a:pPr>
                <a:defRPr b="1" sz="1600">
                  <a:solidFill>
                    <a:srgbClr val="212121"/>
                  </a:solidFill>
                </a:defRPr>
              </a:pPr>
              <a:r>
                <a:t>Mottagning - Medtag</a:t>
              </a:r>
            </a:p>
            <a:p>
              <a:pPr>
                <a:defRPr b="1" sz="1600">
                  <a:solidFill>
                    <a:srgbClr val="212121"/>
                  </a:solidFill>
                </a:defRPr>
              </a:pPr>
              <a:r>
                <a:t>Markering</a:t>
              </a:r>
            </a:p>
            <a:p>
              <a:pPr>
                <a:defRPr b="1" sz="1600">
                  <a:solidFill>
                    <a:srgbClr val="212121"/>
                  </a:solidFill>
                </a:defRPr>
              </a:pPr>
              <a:r>
                <a:t>Pressa</a:t>
              </a:r>
            </a:p>
            <a:p>
              <a:pPr>
                <a:defRPr b="1" sz="1600">
                  <a:solidFill>
                    <a:srgbClr val="212121"/>
                  </a:solidFill>
                </a:defRPr>
              </a:pPr>
              <a:r>
                <a:t>Försvarsställning</a:t>
              </a:r>
            </a:p>
            <a:p>
              <a:pPr>
                <a:defRPr b="1" sz="1600">
                  <a:solidFill>
                    <a:srgbClr val="212121"/>
                  </a:solidFill>
                </a:defRPr>
              </a:pPr>
              <a:r>
                <a:t>Svårare vändningar med större vinklar</a:t>
              </a:r>
            </a:p>
            <a:p>
              <a:pPr>
                <a:defRPr b="1" sz="1600">
                  <a:solidFill>
                    <a:srgbClr val="212121"/>
                  </a:solidFill>
                </a:defRPr>
              </a:pPr>
            </a:p>
            <a:p>
              <a:pPr>
                <a:defRPr b="1" sz="1600">
                  <a:solidFill>
                    <a:srgbClr val="212121"/>
                  </a:solidFill>
                </a:defRPr>
              </a:pPr>
            </a:p>
            <a:p>
              <a:pPr>
                <a:defRPr b="1" sz="1600">
                  <a:solidFill>
                    <a:srgbClr val="212121"/>
                  </a:solidFill>
                </a:defRPr>
              </a:pPr>
            </a:p>
          </p:txBody>
        </p:sp>
      </p:grpSp>
      <p:grpSp>
        <p:nvGrpSpPr>
          <p:cNvPr id="364" name="Rektangel 3"/>
          <p:cNvGrpSpPr/>
          <p:nvPr/>
        </p:nvGrpSpPr>
        <p:grpSpPr>
          <a:xfrm>
            <a:off x="2708962" y="1616526"/>
            <a:ext cx="2218943" cy="4060369"/>
            <a:chOff x="0" y="0"/>
            <a:chExt cx="2218942" cy="4060368"/>
          </a:xfrm>
        </p:grpSpPr>
        <p:sp>
          <p:nvSpPr>
            <p:cNvPr id="362" name="Rektangel"/>
            <p:cNvSpPr/>
            <p:nvPr/>
          </p:nvSpPr>
          <p:spPr>
            <a:xfrm>
              <a:off x="-1" y="-1"/>
              <a:ext cx="2218944" cy="4060370"/>
            </a:xfrm>
            <a:prstGeom prst="rect">
              <a:avLst/>
            </a:prstGeom>
            <a:solidFill>
              <a:srgbClr val="297FC3"/>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363" name="Psykologi…"/>
            <p:cNvSpPr/>
            <p:nvPr/>
          </p:nvSpPr>
          <p:spPr>
            <a:xfrm>
              <a:off x="-1" y="-1"/>
              <a:ext cx="2218944" cy="308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Psykologi</a:t>
              </a:r>
            </a:p>
            <a:p>
              <a:pPr>
                <a:defRPr b="1">
                  <a:solidFill>
                    <a:srgbClr val="212121"/>
                  </a:solidFill>
                </a:defRPr>
              </a:pPr>
            </a:p>
            <a:p>
              <a:pPr>
                <a:defRPr b="1" sz="1600">
                  <a:solidFill>
                    <a:srgbClr val="212121"/>
                  </a:solidFill>
                </a:defRPr>
              </a:pPr>
              <a:r>
                <a:t>Koncentrera sig</a:t>
              </a:r>
            </a:p>
            <a:p>
              <a:pPr>
                <a:defRPr b="1" sz="1600">
                  <a:solidFill>
                    <a:srgbClr val="212121"/>
                  </a:solidFill>
                </a:defRPr>
              </a:pPr>
              <a:r>
                <a:t>Våga </a:t>
              </a:r>
            </a:p>
            <a:p>
              <a:pPr>
                <a:defRPr b="1" sz="1600">
                  <a:solidFill>
                    <a:srgbClr val="212121"/>
                  </a:solidFill>
                </a:defRPr>
              </a:pPr>
              <a:r>
                <a:t>Försöka igen</a:t>
              </a:r>
            </a:p>
            <a:p>
              <a:pPr>
                <a:defRPr b="1" sz="1600">
                  <a:solidFill>
                    <a:srgbClr val="212121"/>
                  </a:solidFill>
                </a:defRPr>
              </a:pPr>
              <a:r>
                <a:t>Anstränga sig/bli trött</a:t>
              </a:r>
            </a:p>
            <a:p>
              <a:pPr>
                <a:defRPr b="1" sz="1600">
                  <a:solidFill>
                    <a:srgbClr val="212121"/>
                  </a:solidFill>
                </a:defRPr>
              </a:pPr>
              <a:r>
                <a:t>Uppmuntra andra</a:t>
              </a:r>
            </a:p>
            <a:p>
              <a:pPr>
                <a:defRPr b="1" sz="1600">
                  <a:solidFill>
                    <a:srgbClr val="212121"/>
                  </a:solidFill>
                </a:defRPr>
              </a:pPr>
              <a:r>
                <a:t>Trevligt språk</a:t>
              </a:r>
            </a:p>
            <a:p>
              <a:pPr>
                <a:defRPr b="1" sz="1600">
                  <a:solidFill>
                    <a:srgbClr val="212121"/>
                  </a:solidFill>
                </a:defRPr>
              </a:pPr>
              <a:r>
                <a:t>Göra nästa aktion</a:t>
              </a:r>
            </a:p>
            <a:p>
              <a:pPr>
                <a:defRPr b="1" sz="1600">
                  <a:solidFill>
                    <a:srgbClr val="212121"/>
                  </a:solidFill>
                </a:defRPr>
              </a:pPr>
            </a:p>
          </p:txBody>
        </p:sp>
      </p:grpSp>
      <p:grpSp>
        <p:nvGrpSpPr>
          <p:cNvPr id="367" name="Rektangel 4"/>
          <p:cNvGrpSpPr/>
          <p:nvPr/>
        </p:nvGrpSpPr>
        <p:grpSpPr>
          <a:xfrm>
            <a:off x="7329409" y="1616527"/>
            <a:ext cx="2218943" cy="4060370"/>
            <a:chOff x="0" y="0"/>
            <a:chExt cx="2218942" cy="4060368"/>
          </a:xfrm>
        </p:grpSpPr>
        <p:sp>
          <p:nvSpPr>
            <p:cNvPr id="365" name="Rektangel"/>
            <p:cNvSpPr/>
            <p:nvPr/>
          </p:nvSpPr>
          <p:spPr>
            <a:xfrm>
              <a:off x="-1" y="-1"/>
              <a:ext cx="2218944" cy="4060370"/>
            </a:xfrm>
            <a:prstGeom prst="rect">
              <a:avLst/>
            </a:prstGeom>
            <a:solidFill>
              <a:srgbClr val="FFC000"/>
            </a:solidFill>
            <a:ln w="12700" cap="flat">
              <a:noFill/>
              <a:miter lim="400000"/>
            </a:ln>
            <a:effectLst/>
          </p:spPr>
          <p:txBody>
            <a:bodyPr wrap="square" lIns="45718" tIns="45718" rIns="45718" bIns="45718" numCol="1" anchor="t">
              <a:noAutofit/>
            </a:bodyPr>
            <a:lstStyle/>
            <a:p>
              <a:pPr>
                <a:defRPr>
                  <a:solidFill>
                    <a:srgbClr val="212121"/>
                  </a:solidFill>
                </a:defRPr>
              </a:pPr>
            </a:p>
          </p:txBody>
        </p:sp>
        <p:sp>
          <p:nvSpPr>
            <p:cNvPr id="366" name="Speluppfattning…"/>
            <p:cNvSpPr/>
            <p:nvPr/>
          </p:nvSpPr>
          <p:spPr>
            <a:xfrm>
              <a:off x="-1" y="-1"/>
              <a:ext cx="2218944" cy="2428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000">
                  <a:solidFill>
                    <a:srgbClr val="212121"/>
                  </a:solidFill>
                </a:defRPr>
              </a:pPr>
              <a:r>
                <a:t>Speluppfattning</a:t>
              </a:r>
            </a:p>
            <a:p>
              <a:pPr algn="ctr">
                <a:defRPr b="1" sz="1600">
                  <a:solidFill>
                    <a:srgbClr val="212121"/>
                  </a:solidFill>
                </a:defRPr>
              </a:pPr>
            </a:p>
            <a:p>
              <a:pPr>
                <a:defRPr b="1" sz="1600">
                  <a:solidFill>
                    <a:srgbClr val="212121"/>
                  </a:solidFill>
                </a:defRPr>
              </a:pPr>
              <a:r>
                <a:t>Spelbarhet</a:t>
              </a:r>
            </a:p>
            <a:p>
              <a:pPr>
                <a:defRPr b="1" sz="1600">
                  <a:solidFill>
                    <a:srgbClr val="212121"/>
                  </a:solidFill>
                </a:defRPr>
              </a:pPr>
              <a:r>
                <a:t>Metoder 2 mot 1 Väggspel</a:t>
              </a:r>
            </a:p>
            <a:p>
              <a:pPr>
                <a:defRPr b="1" sz="1600">
                  <a:solidFill>
                    <a:srgbClr val="212121"/>
                  </a:solidFill>
                </a:defRPr>
              </a:pPr>
              <a:r>
                <a:t>Överlapp</a:t>
              </a:r>
            </a:p>
            <a:p>
              <a:pPr>
                <a:defRPr b="1" sz="1600">
                  <a:solidFill>
                    <a:srgbClr val="212121"/>
                  </a:solidFill>
                </a:defRPr>
              </a:pPr>
            </a:p>
            <a:p>
              <a:pPr>
                <a:defRPr b="1" sz="1600">
                  <a:solidFill>
                    <a:srgbClr val="212121"/>
                  </a:solidFill>
                </a:defRPr>
              </a:pPr>
              <a:r>
                <a:t>Samla laget i två lagdelar</a:t>
              </a:r>
            </a:p>
          </p:txBody>
        </p:sp>
      </p:grpSp>
      <p:grpSp>
        <p:nvGrpSpPr>
          <p:cNvPr id="370" name="Rektangel 5"/>
          <p:cNvGrpSpPr/>
          <p:nvPr/>
        </p:nvGrpSpPr>
        <p:grpSpPr>
          <a:xfrm>
            <a:off x="5019185" y="1616528"/>
            <a:ext cx="2218943" cy="4060367"/>
            <a:chOff x="0" y="0"/>
            <a:chExt cx="2218942" cy="4060366"/>
          </a:xfrm>
        </p:grpSpPr>
        <p:sp>
          <p:nvSpPr>
            <p:cNvPr id="368" name="Rektangel"/>
            <p:cNvSpPr/>
            <p:nvPr/>
          </p:nvSpPr>
          <p:spPr>
            <a:xfrm>
              <a:off x="-1" y="0"/>
              <a:ext cx="2218944" cy="4060367"/>
            </a:xfrm>
            <a:prstGeom prst="rect">
              <a:avLst/>
            </a:prstGeom>
            <a:solidFill>
              <a:srgbClr val="C00000"/>
            </a:solidFill>
            <a:ln w="12700" cap="flat">
              <a:noFill/>
              <a:miter lim="400000"/>
            </a:ln>
            <a:effectLst/>
          </p:spPr>
          <p:txBody>
            <a:bodyPr wrap="square" lIns="45718" tIns="45718" rIns="45718" bIns="45718" numCol="1" anchor="t">
              <a:noAutofit/>
            </a:bodyPr>
            <a:lstStyle/>
            <a:p>
              <a:pPr>
                <a:defRPr b="1" sz="3200">
                  <a:solidFill>
                    <a:srgbClr val="212121"/>
                  </a:solidFill>
                </a:defRPr>
              </a:pPr>
            </a:p>
          </p:txBody>
        </p:sp>
        <p:sp>
          <p:nvSpPr>
            <p:cNvPr id="369" name="Fysik…"/>
            <p:cNvSpPr/>
            <p:nvPr/>
          </p:nvSpPr>
          <p:spPr>
            <a:xfrm>
              <a:off x="-1" y="0"/>
              <a:ext cx="2218944" cy="2555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Fysik</a:t>
              </a:r>
            </a:p>
            <a:p>
              <a:pPr>
                <a:defRPr b="1" sz="1600">
                  <a:solidFill>
                    <a:srgbClr val="212121"/>
                  </a:solidFill>
                </a:defRPr>
              </a:pPr>
            </a:p>
            <a:p>
              <a:pPr>
                <a:defRPr b="1" sz="1600">
                  <a:solidFill>
                    <a:srgbClr val="212121"/>
                  </a:solidFill>
                </a:defRPr>
              </a:pPr>
              <a:r>
                <a:t>Öga-fot</a:t>
              </a:r>
            </a:p>
            <a:p>
              <a:pPr>
                <a:defRPr b="1" sz="1600">
                  <a:solidFill>
                    <a:srgbClr val="212121"/>
                  </a:solidFill>
                </a:defRPr>
              </a:pPr>
              <a:r>
                <a:t>Öga hand</a:t>
              </a:r>
            </a:p>
            <a:p>
              <a:pPr>
                <a:defRPr b="1" sz="1600">
                  <a:solidFill>
                    <a:srgbClr val="212121"/>
                  </a:solidFill>
                </a:defRPr>
              </a:pPr>
              <a:r>
                <a:t>Motorik</a:t>
              </a:r>
            </a:p>
            <a:p>
              <a:pPr>
                <a:defRPr b="1" sz="1600">
                  <a:solidFill>
                    <a:srgbClr val="212121"/>
                  </a:solidFill>
                </a:defRPr>
              </a:pPr>
              <a:r>
                <a:t>Balans</a:t>
              </a:r>
            </a:p>
            <a:p>
              <a:pPr>
                <a:defRPr b="1" sz="1600">
                  <a:solidFill>
                    <a:srgbClr val="212121"/>
                  </a:solidFill>
                </a:defRPr>
              </a:pPr>
              <a:r>
                <a:t>Styrka med egen kropp</a:t>
              </a:r>
            </a:p>
            <a:p>
              <a:pPr>
                <a:defRPr b="1" sz="1600">
                  <a:solidFill>
                    <a:srgbClr val="212121"/>
                  </a:solidFill>
                </a:defRPr>
              </a:pPr>
              <a:r>
                <a:t>Rörlighet</a:t>
              </a:r>
            </a:p>
          </p:txBody>
        </p:sp>
      </p:grpSp>
      <p:grpSp>
        <p:nvGrpSpPr>
          <p:cNvPr id="373" name="Rektangel 6"/>
          <p:cNvGrpSpPr/>
          <p:nvPr/>
        </p:nvGrpSpPr>
        <p:grpSpPr>
          <a:xfrm>
            <a:off x="9639631" y="1616527"/>
            <a:ext cx="2218943" cy="4060370"/>
            <a:chOff x="0" y="0"/>
            <a:chExt cx="2218942" cy="4060368"/>
          </a:xfrm>
        </p:grpSpPr>
        <p:sp>
          <p:nvSpPr>
            <p:cNvPr id="371" name="Rektangel"/>
            <p:cNvSpPr/>
            <p:nvPr/>
          </p:nvSpPr>
          <p:spPr>
            <a:xfrm>
              <a:off x="-1" y="-1"/>
              <a:ext cx="2218944" cy="4060370"/>
            </a:xfrm>
            <a:prstGeom prst="rect">
              <a:avLst/>
            </a:prstGeom>
            <a:solidFill>
              <a:srgbClr val="00B0F0"/>
            </a:solidFill>
            <a:ln w="12700" cap="flat">
              <a:noFill/>
              <a:miter lim="400000"/>
            </a:ln>
            <a:effectLst/>
          </p:spPr>
          <p:txBody>
            <a:bodyPr wrap="square" lIns="45718" tIns="45718" rIns="45718" bIns="45718" numCol="1" anchor="t">
              <a:noAutofit/>
            </a:bodyPr>
            <a:lstStyle/>
            <a:p>
              <a:pPr>
                <a:defRPr>
                  <a:solidFill>
                    <a:srgbClr val="212121"/>
                  </a:solidFill>
                </a:defRPr>
              </a:pPr>
            </a:p>
          </p:txBody>
        </p:sp>
        <p:sp>
          <p:nvSpPr>
            <p:cNvPr id="372" name="Målvakt…"/>
            <p:cNvSpPr/>
            <p:nvPr/>
          </p:nvSpPr>
          <p:spPr>
            <a:xfrm>
              <a:off x="-1" y="-1"/>
              <a:ext cx="2218944" cy="2237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400">
                  <a:solidFill>
                    <a:srgbClr val="212121"/>
                  </a:solidFill>
                </a:defRPr>
              </a:pPr>
              <a:r>
                <a:t>Målvakt</a:t>
              </a:r>
            </a:p>
            <a:p>
              <a:pPr algn="ctr">
                <a:defRPr b="1" sz="1600">
                  <a:solidFill>
                    <a:srgbClr val="212121"/>
                  </a:solidFill>
                </a:defRPr>
              </a:pPr>
            </a:p>
            <a:p>
              <a:pPr>
                <a:defRPr b="1" sz="1600">
                  <a:solidFill>
                    <a:srgbClr val="212121"/>
                  </a:solidFill>
                </a:defRPr>
              </a:pPr>
              <a:r>
                <a:t>Alla tränar som målvakt</a:t>
              </a:r>
            </a:p>
            <a:p>
              <a:pPr>
                <a:defRPr b="1" sz="1600">
                  <a:solidFill>
                    <a:srgbClr val="212121"/>
                  </a:solidFill>
                </a:defRPr>
              </a:pPr>
              <a:r>
                <a:t>Avlevereringar kort</a:t>
              </a:r>
            </a:p>
            <a:p>
              <a:pPr>
                <a:defRPr b="1" sz="1600">
                  <a:solidFill>
                    <a:srgbClr val="212121"/>
                  </a:solidFill>
                </a:defRPr>
              </a:pPr>
              <a:r>
                <a:t>Fallteknik</a:t>
              </a:r>
            </a:p>
            <a:p>
              <a:pPr>
                <a:defRPr b="1" sz="1600">
                  <a:solidFill>
                    <a:srgbClr val="212121"/>
                  </a:solidFill>
                </a:defRPr>
              </a:pPr>
              <a:r>
                <a:t>Greppteknik</a:t>
              </a:r>
            </a:p>
            <a:p>
              <a:pPr>
                <a:defRPr b="1" sz="1600">
                  <a:solidFill>
                    <a:srgbClr val="212121"/>
                  </a:solidFill>
                </a:defRPr>
              </a:pPr>
              <a:r>
                <a:t>Utgångsställning</a:t>
              </a: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375" name="textruta 1"/>
          <p:cNvSpPr/>
          <p:nvPr/>
        </p:nvSpPr>
        <p:spPr>
          <a:xfrm>
            <a:off x="-145475" y="231668"/>
            <a:ext cx="12192003" cy="5867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3200"/>
            </a:lvl1pPr>
          </a:lstStyle>
          <a:p>
            <a:pPr/>
            <a:r>
              <a:t>HUR VI SPELAR 5 MOT 5</a:t>
            </a:r>
          </a:p>
        </p:txBody>
      </p:sp>
      <p:pic>
        <p:nvPicPr>
          <p:cNvPr id="376" name="Picture 7" descr="Picture 7"/>
          <p:cNvPicPr>
            <a:picLocks noChangeAspect="1"/>
          </p:cNvPicPr>
          <p:nvPr/>
        </p:nvPicPr>
        <p:blipFill>
          <a:blip r:embed="rId2">
            <a:extLst/>
          </a:blip>
          <a:stretch>
            <a:fillRect/>
          </a:stretch>
        </p:blipFill>
        <p:spPr>
          <a:xfrm rot="16200000">
            <a:off x="7638143" y="2200000"/>
            <a:ext cx="5080003" cy="3213103"/>
          </a:xfrm>
          <a:prstGeom prst="rect">
            <a:avLst/>
          </a:prstGeom>
          <a:ln w="12700">
            <a:miter lim="400000"/>
          </a:ln>
        </p:spPr>
      </p:pic>
      <p:sp>
        <p:nvSpPr>
          <p:cNvPr id="377" name="Ellips 3"/>
          <p:cNvSpPr/>
          <p:nvPr/>
        </p:nvSpPr>
        <p:spPr>
          <a:xfrm>
            <a:off x="9974036" y="4760702"/>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378" name="Ellips 5"/>
          <p:cNvSpPr/>
          <p:nvPr/>
        </p:nvSpPr>
        <p:spPr>
          <a:xfrm>
            <a:off x="9974036" y="3766789"/>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379" name="Ellips 7"/>
          <p:cNvSpPr/>
          <p:nvPr/>
        </p:nvSpPr>
        <p:spPr>
          <a:xfrm>
            <a:off x="9299122" y="4163786"/>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380" name="Ellips 8"/>
          <p:cNvSpPr/>
          <p:nvPr/>
        </p:nvSpPr>
        <p:spPr>
          <a:xfrm>
            <a:off x="9989062" y="5754616"/>
            <a:ext cx="408219" cy="440875"/>
          </a:xfrm>
          <a:prstGeom prst="ellipse">
            <a:avLst/>
          </a:prstGeom>
          <a:solidFill>
            <a:srgbClr val="00B0F0"/>
          </a:solidFill>
          <a:ln w="15875" cap="rnd">
            <a:solidFill>
              <a:srgbClr val="435716"/>
            </a:solidFill>
          </a:ln>
        </p:spPr>
        <p:txBody>
          <a:bodyPr lIns="45718" tIns="45718" rIns="45718" bIns="45718" anchor="ctr"/>
          <a:lstStyle/>
          <a:p>
            <a:pPr algn="ctr">
              <a:defRPr>
                <a:solidFill>
                  <a:srgbClr val="FFFFFF"/>
                </a:solidFill>
              </a:defRPr>
            </a:pPr>
          </a:p>
        </p:txBody>
      </p:sp>
      <p:sp>
        <p:nvSpPr>
          <p:cNvPr id="381" name="Ellips 9"/>
          <p:cNvSpPr/>
          <p:nvPr/>
        </p:nvSpPr>
        <p:spPr>
          <a:xfrm>
            <a:off x="10636704" y="4207659"/>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382" name="textruta 10"/>
          <p:cNvSpPr/>
          <p:nvPr/>
        </p:nvSpPr>
        <p:spPr>
          <a:xfrm>
            <a:off x="384600" y="1582338"/>
            <a:ext cx="7574785" cy="3723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a:pPr>
            <a:r>
              <a:t>VAD ÄR VIKTIGAST I ANFALLSSPELET:</a:t>
            </a:r>
            <a:endParaRPr>
              <a:solidFill>
                <a:srgbClr val="FFFFFF"/>
              </a:solidFill>
            </a:endParaRPr>
          </a:p>
          <a:p>
            <a:pPr>
              <a:defRPr>
                <a:solidFill>
                  <a:srgbClr val="FFFFFF"/>
                </a:solidFill>
              </a:defRPr>
            </a:pPr>
          </a:p>
          <a:p>
            <a:pPr/>
            <a:r>
              <a:t>Ta sig till motståndarnas mål</a:t>
            </a:r>
          </a:p>
          <a:p>
            <a:pPr/>
            <a:r>
              <a:t>Spela bollen framåt (Driva – Passa)</a:t>
            </a:r>
          </a:p>
          <a:p>
            <a:pPr/>
            <a:r>
              <a:t>Komma till avslut och göra mål</a:t>
            </a:r>
          </a:p>
          <a:p>
            <a:pPr/>
            <a:r>
              <a:t>Spelbarhet</a:t>
            </a:r>
          </a:p>
          <a:p>
            <a:pPr>
              <a:defRPr b="1"/>
            </a:pPr>
          </a:p>
          <a:p>
            <a:pPr>
              <a:defRPr b="1"/>
            </a:pPr>
            <a:r>
              <a:t>VAD ÄR VIKTIGAST I FÖRSVARSSPELET:</a:t>
            </a:r>
            <a:endParaRPr>
              <a:solidFill>
                <a:srgbClr val="FFFFFF"/>
              </a:solidFill>
            </a:endParaRPr>
          </a:p>
          <a:p>
            <a:pPr>
              <a:defRPr>
                <a:solidFill>
                  <a:srgbClr val="FFFFFF"/>
                </a:solidFill>
              </a:defRPr>
            </a:pPr>
          </a:p>
          <a:p>
            <a:pPr/>
            <a:r>
              <a:t>Försvara eget mål</a:t>
            </a:r>
            <a:endParaRPr>
              <a:solidFill>
                <a:srgbClr val="FFFFFF"/>
              </a:solidFill>
            </a:endParaRPr>
          </a:p>
          <a:p>
            <a:pPr>
              <a:defRPr b="1">
                <a:solidFill>
                  <a:srgbClr val="FFFFFF"/>
                </a:solidFill>
              </a:defRPr>
            </a:pPr>
          </a:p>
          <a:p>
            <a:pPr>
              <a:defRPr b="1"/>
            </a:pPr>
            <a:r>
              <a:t>FORMATION:</a:t>
            </a:r>
            <a:endParaRPr>
              <a:solidFill>
                <a:srgbClr val="FFFFFF"/>
              </a:solidFill>
            </a:endParaRPr>
          </a:p>
          <a:p>
            <a:pPr/>
            <a:r>
              <a:t>1 – Diamant</a:t>
            </a:r>
          </a:p>
        </p:txBody>
      </p:sp>
      <p:pic>
        <p:nvPicPr>
          <p:cNvPr id="383" name="Picture 2" descr="Picture 2"/>
          <p:cNvPicPr>
            <a:picLocks noChangeAspect="1"/>
          </p:cNvPicPr>
          <p:nvPr/>
        </p:nvPicPr>
        <p:blipFill>
          <a:blip r:embed="rId3">
            <a:alphaModFix amt="5000"/>
            <a:extLst/>
          </a:blip>
          <a:srcRect l="0" t="36" r="2" b="5591"/>
          <a:stretch>
            <a:fillRect/>
          </a:stretch>
        </p:blipFill>
        <p:spPr>
          <a:xfrm>
            <a:off x="3504274" y="473170"/>
            <a:ext cx="5422580" cy="5544002"/>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5" name="textruta 1"/>
          <p:cNvSpPr/>
          <p:nvPr/>
        </p:nvSpPr>
        <p:spPr>
          <a:xfrm>
            <a:off x="1197386" y="843678"/>
            <a:ext cx="8760018" cy="52095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marL="342900" indent="-342900" defTabSz="914400">
              <a:buSzPct val="100000"/>
              <a:buFont typeface="Arial"/>
              <a:buChar char="•"/>
              <a:defRPr>
                <a:solidFill>
                  <a:srgbClr val="212121"/>
                </a:solidFill>
              </a:defRPr>
            </a:pPr>
            <a:r>
              <a:t>Barnens begränsade utveckling fysiskt och kognitivt styr träningsinnehållet. </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Utmaning att koncentrera sig.</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Lek och rörelseglädje. Hög aktivitet med egen boll och korta vilotider. </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800-1000 tillslag/träning. Träna när ni tränar!</a:t>
            </a:r>
            <a:endParaRPr>
              <a:latin typeface="+mn-lt"/>
              <a:ea typeface="+mn-ea"/>
              <a:cs typeface="+mn-cs"/>
              <a:sym typeface="Helvetica"/>
            </a:endParaRPr>
          </a:p>
          <a:p>
            <a:pPr defTabSz="914400">
              <a:defRPr>
                <a:solidFill>
                  <a:srgbClr val="212121"/>
                </a:solidFill>
              </a:defRPr>
            </a:pPr>
          </a:p>
          <a:p>
            <a:pPr marL="342900" indent="-342900" defTabSz="914400">
              <a:buSzPct val="100000"/>
              <a:buFont typeface="Arial"/>
              <a:buChar char="•"/>
              <a:defRPr>
                <a:solidFill>
                  <a:srgbClr val="212121"/>
                </a:solidFill>
              </a:defRPr>
            </a:pPr>
            <a:r>
              <a:t>Innebär fortsatt träning på bollbehandling som tidigare som ex driva, </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defTabSz="914400">
              <a:defRPr>
                <a:solidFill>
                  <a:srgbClr val="212121"/>
                </a:solidFill>
              </a:defRPr>
            </a:pPr>
            <a:r>
              <a:t>     finta, dribbla, stanna bollen, vända, skjuta.</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Kort passning och mottagning medtag läggs till.</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Nu även försvarsteknik som pressa, markering och försvarsställning.</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Mycket stort fokus på 1 mot 1 men även 2 mot 1.</a:t>
            </a:r>
            <a:endParaRPr>
              <a:latin typeface="+mn-lt"/>
              <a:ea typeface="+mn-ea"/>
              <a:cs typeface="+mn-cs"/>
              <a:sym typeface="Helvetica"/>
            </a:endParaR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7" name="textruta 1"/>
          <p:cNvSpPr/>
          <p:nvPr/>
        </p:nvSpPr>
        <p:spPr>
          <a:xfrm>
            <a:off x="341193" y="1506050"/>
            <a:ext cx="11057633" cy="45618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a:pPr>
            <a:r>
              <a:t>MÅLVAKT:</a:t>
            </a:r>
          </a:p>
          <a:p>
            <a:pPr>
              <a:defRPr b="1">
                <a:solidFill>
                  <a:srgbClr val="FFFFFF"/>
                </a:solidFill>
              </a:defRPr>
            </a:pPr>
          </a:p>
          <a:p>
            <a:pPr/>
            <a:r>
              <a:t>Rädda skott med händer och fötter</a:t>
            </a:r>
          </a:p>
          <a:p>
            <a:pPr/>
            <a:r>
              <a:t>Rulla igång / passa bollen till medspelare </a:t>
            </a:r>
          </a:p>
          <a:p>
            <a:pPr/>
          </a:p>
          <a:p>
            <a:pPr>
              <a:defRPr b="1"/>
            </a:pPr>
            <a:r>
              <a:t>BACKAR:</a:t>
            </a:r>
          </a:p>
          <a:p>
            <a:pPr>
              <a:defRPr b="1">
                <a:solidFill>
                  <a:srgbClr val="FFFFFF"/>
                </a:solidFill>
              </a:defRPr>
            </a:pPr>
          </a:p>
          <a:p>
            <a:pPr/>
            <a:r>
              <a:t>Förhindra motståndare från att komma till farliga avslut</a:t>
            </a:r>
          </a:p>
          <a:p>
            <a:pPr/>
            <a:r>
              <a:t>Vara spelbar för medspelare</a:t>
            </a:r>
          </a:p>
          <a:p>
            <a:pPr/>
            <a:r>
              <a:t>Spelbar bredd och djup</a:t>
            </a:r>
          </a:p>
          <a:p>
            <a:pPr/>
          </a:p>
          <a:p>
            <a:pPr>
              <a:defRPr b="1"/>
            </a:pPr>
            <a:r>
              <a:t>MITTFÄLT/FORWARD:</a:t>
            </a:r>
          </a:p>
          <a:p>
            <a:pPr>
              <a:defRPr b="1">
                <a:solidFill>
                  <a:srgbClr val="FFFFFF"/>
                </a:solidFill>
              </a:defRPr>
            </a:pPr>
          </a:p>
          <a:p>
            <a:pPr/>
            <a:r>
              <a:t>Komma till avslut och göra mål</a:t>
            </a:r>
          </a:p>
          <a:p>
            <a:pPr/>
            <a:r>
              <a:t>Springa i ytor bakom motståndare för att komma nära deras mål</a:t>
            </a:r>
          </a:p>
          <a:p>
            <a:pPr/>
            <a:r>
              <a:t>Göra sig spelbar</a:t>
            </a:r>
          </a:p>
        </p:txBody>
      </p:sp>
      <p:sp>
        <p:nvSpPr>
          <p:cNvPr id="388" name="textruta 2"/>
          <p:cNvSpPr/>
          <p:nvPr/>
        </p:nvSpPr>
        <p:spPr>
          <a:xfrm>
            <a:off x="2497283" y="415638"/>
            <a:ext cx="8375072" cy="5867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z="3200"/>
            </a:lvl1pPr>
          </a:lstStyle>
          <a:p>
            <a:pPr/>
            <a:r>
              <a:t>POSITIONSBESKRIVNING 5 MOT 5</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90" name="Picture 2" descr="Picture 2"/>
          <p:cNvPicPr>
            <a:picLocks noChangeAspect="1"/>
          </p:cNvPicPr>
          <p:nvPr/>
        </p:nvPicPr>
        <p:blipFill>
          <a:blip r:embed="rId2">
            <a:extLst/>
          </a:blip>
          <a:stretch>
            <a:fillRect/>
          </a:stretch>
        </p:blipFill>
        <p:spPr>
          <a:xfrm>
            <a:off x="122830" y="592137"/>
            <a:ext cx="11900849" cy="5673726"/>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2" name="textruta 1"/>
          <p:cNvSpPr/>
          <p:nvPr/>
        </p:nvSpPr>
        <p:spPr>
          <a:xfrm>
            <a:off x="546952" y="329142"/>
            <a:ext cx="11098095" cy="1082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3200">
                <a:solidFill>
                  <a:srgbClr val="212121"/>
                </a:solidFill>
              </a:defRPr>
            </a:pPr>
            <a:r>
              <a:t>Exempel på ramverk i träning 7 mot 7 </a:t>
            </a:r>
            <a:endParaRPr>
              <a:latin typeface="+mn-lt"/>
              <a:ea typeface="+mn-ea"/>
              <a:cs typeface="+mn-cs"/>
              <a:sym typeface="Helvetica"/>
            </a:endParaRPr>
          </a:p>
          <a:p>
            <a:pPr algn="ctr">
              <a:defRPr b="1" sz="3200">
                <a:solidFill>
                  <a:srgbClr val="212121"/>
                </a:solidFill>
              </a:defRPr>
            </a:pPr>
            <a:r>
              <a:t>90 min</a:t>
            </a:r>
          </a:p>
        </p:txBody>
      </p:sp>
      <p:grpSp>
        <p:nvGrpSpPr>
          <p:cNvPr id="395" name="Rektangel 2"/>
          <p:cNvGrpSpPr/>
          <p:nvPr/>
        </p:nvGrpSpPr>
        <p:grpSpPr>
          <a:xfrm>
            <a:off x="549624" y="2008416"/>
            <a:ext cx="1132113" cy="3722914"/>
            <a:chOff x="0" y="0"/>
            <a:chExt cx="1132112" cy="3722913"/>
          </a:xfrm>
        </p:grpSpPr>
        <p:sp>
          <p:nvSpPr>
            <p:cNvPr id="393" name="Rektangel"/>
            <p:cNvSpPr/>
            <p:nvPr/>
          </p:nvSpPr>
          <p:spPr>
            <a:xfrm>
              <a:off x="-1" y="-1"/>
              <a:ext cx="1132114" cy="3722915"/>
            </a:xfrm>
            <a:prstGeom prst="rect">
              <a:avLst/>
            </a:prstGeom>
            <a:solidFill>
              <a:srgbClr val="00B0F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394" name="Psykologi"/>
            <p:cNvSpPr/>
            <p:nvPr/>
          </p:nvSpPr>
          <p:spPr>
            <a:xfrm rot="5400000">
              <a:off x="-1295401" y="1568086"/>
              <a:ext cx="3722914"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398" name="Rektangel 3"/>
          <p:cNvGrpSpPr/>
          <p:nvPr/>
        </p:nvGrpSpPr>
        <p:grpSpPr>
          <a:xfrm>
            <a:off x="2080473" y="2008416"/>
            <a:ext cx="1458685" cy="3722914"/>
            <a:chOff x="0" y="0"/>
            <a:chExt cx="1458684" cy="3722913"/>
          </a:xfrm>
        </p:grpSpPr>
        <p:sp>
          <p:nvSpPr>
            <p:cNvPr id="396" name="Rektangel"/>
            <p:cNvSpPr/>
            <p:nvPr/>
          </p:nvSpPr>
          <p:spPr>
            <a:xfrm>
              <a:off x="-1" y="-1"/>
              <a:ext cx="1458686" cy="37229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397"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401" name="Rektangel 4"/>
          <p:cNvGrpSpPr/>
          <p:nvPr/>
        </p:nvGrpSpPr>
        <p:grpSpPr>
          <a:xfrm>
            <a:off x="2080473" y="5192484"/>
            <a:ext cx="1458685" cy="538847"/>
            <a:chOff x="0" y="0"/>
            <a:chExt cx="1458684" cy="538845"/>
          </a:xfrm>
        </p:grpSpPr>
        <p:sp>
          <p:nvSpPr>
            <p:cNvPr id="399" name="Rektangel"/>
            <p:cNvSpPr/>
            <p:nvPr/>
          </p:nvSpPr>
          <p:spPr>
            <a:xfrm>
              <a:off x="-1" y="-1"/>
              <a:ext cx="1458686" cy="538847"/>
            </a:xfrm>
            <a:prstGeom prst="rect">
              <a:avLst/>
            </a:prstGeom>
            <a:solidFill>
              <a:schemeClr val="accent1"/>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400"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404" name="Rektangel 5"/>
          <p:cNvGrpSpPr/>
          <p:nvPr/>
        </p:nvGrpSpPr>
        <p:grpSpPr>
          <a:xfrm>
            <a:off x="7691594" y="2008415"/>
            <a:ext cx="2471056" cy="3722915"/>
            <a:chOff x="0" y="0"/>
            <a:chExt cx="2471054" cy="3722913"/>
          </a:xfrm>
        </p:grpSpPr>
        <p:sp>
          <p:nvSpPr>
            <p:cNvPr id="402" name="Rektangel"/>
            <p:cNvSpPr/>
            <p:nvPr/>
          </p:nvSpPr>
          <p:spPr>
            <a:xfrm>
              <a:off x="0" y="-1"/>
              <a:ext cx="2471055" cy="3722915"/>
            </a:xfrm>
            <a:prstGeom prst="rect">
              <a:avLst/>
            </a:prstGeom>
            <a:solidFill>
              <a:srgbClr val="00B05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03" name="Teknik"/>
            <p:cNvSpPr/>
            <p:nvPr/>
          </p:nvSpPr>
          <p:spPr>
            <a:xfrm>
              <a:off x="0" y="1320436"/>
              <a:ext cx="2471055"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b="1" sz="3200">
                  <a:solidFill>
                    <a:srgbClr val="212121"/>
                  </a:solidFill>
                </a:defRPr>
              </a:pPr>
            </a:p>
            <a:p>
              <a:pPr algn="ctr">
                <a:defRPr b="1" sz="3200">
                  <a:solidFill>
                    <a:srgbClr val="212121"/>
                  </a:solidFill>
                </a:defRPr>
              </a:pPr>
              <a:r>
                <a:t>Teknik</a:t>
              </a:r>
            </a:p>
          </p:txBody>
        </p:sp>
      </p:grpSp>
      <p:grpSp>
        <p:nvGrpSpPr>
          <p:cNvPr id="407" name="Rektangel 6"/>
          <p:cNvGrpSpPr/>
          <p:nvPr/>
        </p:nvGrpSpPr>
        <p:grpSpPr>
          <a:xfrm>
            <a:off x="7691594" y="5192483"/>
            <a:ext cx="2471056" cy="538847"/>
            <a:chOff x="0" y="0"/>
            <a:chExt cx="2471054" cy="538845"/>
          </a:xfrm>
        </p:grpSpPr>
        <p:sp>
          <p:nvSpPr>
            <p:cNvPr id="405" name="Rektangel"/>
            <p:cNvSpPr/>
            <p:nvPr/>
          </p:nvSpPr>
          <p:spPr>
            <a:xfrm>
              <a:off x="0" y="0"/>
              <a:ext cx="2471055" cy="538846"/>
            </a:xfrm>
            <a:prstGeom prst="rect">
              <a:avLst/>
            </a:prstGeom>
            <a:solidFill>
              <a:schemeClr val="accent1"/>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406" name="Psykologi"/>
            <p:cNvSpPr/>
            <p:nvPr/>
          </p:nvSpPr>
          <p:spPr>
            <a:xfrm>
              <a:off x="0" y="84002"/>
              <a:ext cx="2471055"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410" name="Rektangel 7"/>
          <p:cNvGrpSpPr/>
          <p:nvPr/>
        </p:nvGrpSpPr>
        <p:grpSpPr>
          <a:xfrm>
            <a:off x="3976752" y="2008415"/>
            <a:ext cx="1458686" cy="3722915"/>
            <a:chOff x="0" y="0"/>
            <a:chExt cx="1458684" cy="3722913"/>
          </a:xfrm>
        </p:grpSpPr>
        <p:sp>
          <p:nvSpPr>
            <p:cNvPr id="408" name="Rektangel"/>
            <p:cNvSpPr/>
            <p:nvPr/>
          </p:nvSpPr>
          <p:spPr>
            <a:xfrm>
              <a:off x="-1" y="-1"/>
              <a:ext cx="1458686" cy="37229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409"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413" name="Rektangel 8"/>
          <p:cNvGrpSpPr/>
          <p:nvPr/>
        </p:nvGrpSpPr>
        <p:grpSpPr>
          <a:xfrm>
            <a:off x="3976752" y="5203578"/>
            <a:ext cx="1458686" cy="538847"/>
            <a:chOff x="0" y="0"/>
            <a:chExt cx="1458684" cy="538845"/>
          </a:xfrm>
        </p:grpSpPr>
        <p:sp>
          <p:nvSpPr>
            <p:cNvPr id="411" name="Rektangel"/>
            <p:cNvSpPr/>
            <p:nvPr/>
          </p:nvSpPr>
          <p:spPr>
            <a:xfrm>
              <a:off x="-1" y="0"/>
              <a:ext cx="1458686" cy="538846"/>
            </a:xfrm>
            <a:prstGeom prst="rect">
              <a:avLst/>
            </a:prstGeom>
            <a:solidFill>
              <a:schemeClr val="accent1"/>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412"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416" name="Rektangel 9"/>
          <p:cNvGrpSpPr/>
          <p:nvPr/>
        </p:nvGrpSpPr>
        <p:grpSpPr>
          <a:xfrm>
            <a:off x="5834174" y="2008415"/>
            <a:ext cx="1458685" cy="3722915"/>
            <a:chOff x="0" y="0"/>
            <a:chExt cx="1458684" cy="3722913"/>
          </a:xfrm>
        </p:grpSpPr>
        <p:sp>
          <p:nvSpPr>
            <p:cNvPr id="414" name="Rektangel"/>
            <p:cNvSpPr/>
            <p:nvPr/>
          </p:nvSpPr>
          <p:spPr>
            <a:xfrm>
              <a:off x="-1" y="-1"/>
              <a:ext cx="1458686" cy="37229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415"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419" name="Rektangel 10"/>
          <p:cNvGrpSpPr/>
          <p:nvPr/>
        </p:nvGrpSpPr>
        <p:grpSpPr>
          <a:xfrm>
            <a:off x="10510263" y="2035630"/>
            <a:ext cx="1132113" cy="3722915"/>
            <a:chOff x="0" y="0"/>
            <a:chExt cx="1132112" cy="3722913"/>
          </a:xfrm>
        </p:grpSpPr>
        <p:sp>
          <p:nvSpPr>
            <p:cNvPr id="417" name="Rektangel"/>
            <p:cNvSpPr/>
            <p:nvPr/>
          </p:nvSpPr>
          <p:spPr>
            <a:xfrm>
              <a:off x="-1" y="-1"/>
              <a:ext cx="1132114" cy="3722915"/>
            </a:xfrm>
            <a:prstGeom prst="rect">
              <a:avLst/>
            </a:prstGeom>
            <a:solidFill>
              <a:srgbClr val="00B0F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18" name="Psykologi"/>
            <p:cNvSpPr/>
            <p:nvPr/>
          </p:nvSpPr>
          <p:spPr>
            <a:xfrm rot="5400000">
              <a:off x="-1295401" y="1568086"/>
              <a:ext cx="3722914"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422" name="Rektangel 11"/>
          <p:cNvGrpSpPr/>
          <p:nvPr/>
        </p:nvGrpSpPr>
        <p:grpSpPr>
          <a:xfrm>
            <a:off x="5834174" y="5192483"/>
            <a:ext cx="1458685" cy="538847"/>
            <a:chOff x="0" y="0"/>
            <a:chExt cx="1458684" cy="538845"/>
          </a:xfrm>
        </p:grpSpPr>
        <p:sp>
          <p:nvSpPr>
            <p:cNvPr id="420" name="Rektangel"/>
            <p:cNvSpPr/>
            <p:nvPr/>
          </p:nvSpPr>
          <p:spPr>
            <a:xfrm>
              <a:off x="-1" y="0"/>
              <a:ext cx="1458686" cy="538846"/>
            </a:xfrm>
            <a:prstGeom prst="rect">
              <a:avLst/>
            </a:prstGeom>
            <a:solidFill>
              <a:schemeClr val="accent1"/>
            </a:solidFill>
            <a:ln w="25400" cap="flat">
              <a:solidFill>
                <a:srgbClr val="212121"/>
              </a:solidFill>
              <a:prstDash val="solid"/>
              <a:round/>
            </a:ln>
            <a:effectLst/>
          </p:spPr>
          <p:txBody>
            <a:bodyPr wrap="square" lIns="45718" tIns="45718" rIns="45718" bIns="45718" numCol="1" anchor="ctr">
              <a:noAutofit/>
            </a:bodyPr>
            <a:lstStyle/>
            <a:p>
              <a:pPr algn="ctr">
                <a:defRPr>
                  <a:solidFill>
                    <a:srgbClr val="212121"/>
                  </a:solidFill>
                </a:defRPr>
              </a:pPr>
            </a:p>
          </p:txBody>
        </p:sp>
        <p:sp>
          <p:nvSpPr>
            <p:cNvPr id="421"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425" name="Rektangel 12"/>
          <p:cNvGrpSpPr/>
          <p:nvPr/>
        </p:nvGrpSpPr>
        <p:grpSpPr>
          <a:xfrm>
            <a:off x="2080473" y="3233056"/>
            <a:ext cx="1458685" cy="1986644"/>
            <a:chOff x="0" y="0"/>
            <a:chExt cx="1458684" cy="1986643"/>
          </a:xfrm>
        </p:grpSpPr>
        <p:sp>
          <p:nvSpPr>
            <p:cNvPr id="423" name="Rektangel"/>
            <p:cNvSpPr/>
            <p:nvPr/>
          </p:nvSpPr>
          <p:spPr>
            <a:xfrm>
              <a:off x="-1" y="-1"/>
              <a:ext cx="1458686" cy="1986645"/>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24" name="Fysik"/>
            <p:cNvSpPr/>
            <p:nvPr/>
          </p:nvSpPr>
          <p:spPr>
            <a:xfrm>
              <a:off x="-1" y="699951"/>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428" name="Rektangel 13"/>
          <p:cNvGrpSpPr/>
          <p:nvPr/>
        </p:nvGrpSpPr>
        <p:grpSpPr>
          <a:xfrm>
            <a:off x="5834174" y="4313397"/>
            <a:ext cx="1458685" cy="879086"/>
            <a:chOff x="0" y="0"/>
            <a:chExt cx="1458684" cy="879085"/>
          </a:xfrm>
        </p:grpSpPr>
        <p:sp>
          <p:nvSpPr>
            <p:cNvPr id="426" name="Rektangel"/>
            <p:cNvSpPr/>
            <p:nvPr/>
          </p:nvSpPr>
          <p:spPr>
            <a:xfrm>
              <a:off x="-1" y="-1"/>
              <a:ext cx="1458686" cy="879087"/>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27" name="Fysik"/>
            <p:cNvSpPr/>
            <p:nvPr/>
          </p:nvSpPr>
          <p:spPr>
            <a:xfrm>
              <a:off x="-1" y="146172"/>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431" name="Rektangel 14"/>
          <p:cNvGrpSpPr/>
          <p:nvPr/>
        </p:nvGrpSpPr>
        <p:grpSpPr>
          <a:xfrm>
            <a:off x="7698602" y="2014993"/>
            <a:ext cx="2471056" cy="1784122"/>
            <a:chOff x="0" y="0"/>
            <a:chExt cx="2471054" cy="1784120"/>
          </a:xfrm>
        </p:grpSpPr>
        <p:sp>
          <p:nvSpPr>
            <p:cNvPr id="429" name="Rektangel"/>
            <p:cNvSpPr/>
            <p:nvPr/>
          </p:nvSpPr>
          <p:spPr>
            <a:xfrm>
              <a:off x="0" y="0"/>
              <a:ext cx="2471055" cy="1784121"/>
            </a:xfrm>
            <a:prstGeom prst="rect">
              <a:avLst/>
            </a:prstGeom>
            <a:solidFill>
              <a:srgbClr val="FFC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30" name="Ind./kollektiv Speluppfattning"/>
            <p:cNvSpPr/>
            <p:nvPr/>
          </p:nvSpPr>
          <p:spPr>
            <a:xfrm>
              <a:off x="0" y="541540"/>
              <a:ext cx="2471055" cy="701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2000">
                  <a:solidFill>
                    <a:srgbClr val="212121"/>
                  </a:solidFill>
                </a:defRPr>
              </a:lvl1pPr>
            </a:lstStyle>
            <a:p>
              <a:pPr/>
              <a:r>
                <a:t>Ind./kollektiv Speluppfattning</a:t>
              </a:r>
            </a:p>
          </p:txBody>
        </p:sp>
      </p:grpSp>
      <p:sp>
        <p:nvSpPr>
          <p:cNvPr id="432" name="textruta 15"/>
          <p:cNvSpPr/>
          <p:nvPr/>
        </p:nvSpPr>
        <p:spPr>
          <a:xfrm>
            <a:off x="544281" y="5758545"/>
            <a:ext cx="1132113" cy="583566"/>
          </a:xfrm>
          <a:prstGeom prst="rect">
            <a:avLst/>
          </a:prstGeom>
          <a:ln>
            <a:solidFill>
              <a:srgbClr val="212121"/>
            </a:solidFill>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433" name="textruta 16"/>
          <p:cNvSpPr/>
          <p:nvPr/>
        </p:nvSpPr>
        <p:spPr>
          <a:xfrm>
            <a:off x="2080473" y="5766063"/>
            <a:ext cx="1458685" cy="824866"/>
          </a:xfrm>
          <a:prstGeom prst="rect">
            <a:avLst/>
          </a:prstGeom>
          <a:ln>
            <a:solidFill>
              <a:srgbClr val="212121"/>
            </a:solidFill>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5-10 min </a:t>
            </a:r>
          </a:p>
          <a:p>
            <a:pPr algn="ctr">
              <a:defRPr b="1" sz="1600">
                <a:solidFill>
                  <a:srgbClr val="212121"/>
                </a:solidFill>
                <a:latin typeface="+mn-lt"/>
                <a:ea typeface="+mn-ea"/>
                <a:cs typeface="+mn-cs"/>
                <a:sym typeface="Helvetica"/>
              </a:defRPr>
            </a:pPr>
            <a:r>
              <a:t>Färdighet</a:t>
            </a:r>
          </a:p>
          <a:p>
            <a:pPr algn="ctr">
              <a:defRPr b="1" sz="1600">
                <a:solidFill>
                  <a:srgbClr val="212121"/>
                </a:solidFill>
                <a:latin typeface="+mn-lt"/>
                <a:ea typeface="+mn-ea"/>
                <a:cs typeface="+mn-cs"/>
                <a:sym typeface="Helvetica"/>
              </a:defRPr>
            </a:pPr>
            <a:r>
              <a:t>Tävling</a:t>
            </a:r>
          </a:p>
        </p:txBody>
      </p:sp>
      <p:sp>
        <p:nvSpPr>
          <p:cNvPr id="434" name="textruta 17"/>
          <p:cNvSpPr/>
          <p:nvPr/>
        </p:nvSpPr>
        <p:spPr>
          <a:xfrm>
            <a:off x="5834174" y="5787383"/>
            <a:ext cx="1458685" cy="989966"/>
          </a:xfrm>
          <a:prstGeom prst="rect">
            <a:avLst/>
          </a:prstGeom>
          <a:ln>
            <a:solidFill>
              <a:srgbClr val="212121"/>
            </a:solidFill>
          </a:ln>
          <a:extLst>
            <a:ext uri="{C572A759-6A51-4108-AA02-DFA0A04FC94B}">
              <ma14:wrappingTextBoxFlag xmlns:ma14="http://schemas.microsoft.com/office/mac/drawingml/2011/main" val="1"/>
            </a:ext>
          </a:extLst>
        </p:spPr>
        <p:txBody>
          <a:bodyPr lIns="45719" rIns="45719">
            <a:spAutoFit/>
          </a:bodyPr>
          <a:lstStyle/>
          <a:p>
            <a:pPr algn="ctr">
              <a:defRPr b="1" sz="1200">
                <a:solidFill>
                  <a:srgbClr val="212121"/>
                </a:solidFill>
                <a:latin typeface="+mn-lt"/>
                <a:ea typeface="+mn-ea"/>
                <a:cs typeface="+mn-cs"/>
                <a:sym typeface="Helvetica"/>
              </a:defRPr>
            </a:pPr>
            <a:r>
              <a:t>Skeden </a:t>
            </a:r>
          </a:p>
          <a:p>
            <a:pPr algn="ctr">
              <a:defRPr b="1" sz="1200">
                <a:solidFill>
                  <a:srgbClr val="212121"/>
                </a:solidFill>
                <a:latin typeface="+mn-lt"/>
                <a:ea typeface="+mn-ea"/>
                <a:cs typeface="+mn-cs"/>
                <a:sym typeface="Helvetica"/>
              </a:defRPr>
            </a:pPr>
            <a:r>
              <a:t>Smålagsspel</a:t>
            </a:r>
          </a:p>
          <a:p>
            <a:pPr algn="ctr">
              <a:defRPr b="1" sz="1200">
                <a:solidFill>
                  <a:srgbClr val="212121"/>
                </a:solidFill>
                <a:latin typeface="+mn-lt"/>
                <a:ea typeface="+mn-ea"/>
                <a:cs typeface="+mn-cs"/>
                <a:sym typeface="Helvetica"/>
              </a:defRPr>
            </a:pPr>
            <a:r>
              <a:t>15-20 min</a:t>
            </a:r>
          </a:p>
          <a:p>
            <a:pPr algn="ctr">
              <a:defRPr b="1" sz="1200">
                <a:solidFill>
                  <a:srgbClr val="212121"/>
                </a:solidFill>
                <a:latin typeface="+mn-lt"/>
                <a:ea typeface="+mn-ea"/>
                <a:cs typeface="+mn-cs"/>
                <a:sym typeface="Helvetica"/>
              </a:defRPr>
            </a:pPr>
            <a:r>
              <a:t>Ex 1 mot 1, 2 mot 1, 3 mot 2</a:t>
            </a:r>
          </a:p>
        </p:txBody>
      </p:sp>
      <p:sp>
        <p:nvSpPr>
          <p:cNvPr id="435" name="textruta 18"/>
          <p:cNvSpPr/>
          <p:nvPr/>
        </p:nvSpPr>
        <p:spPr>
          <a:xfrm>
            <a:off x="3976752" y="5742423"/>
            <a:ext cx="1458686" cy="583566"/>
          </a:xfrm>
          <a:prstGeom prst="rect">
            <a:avLst/>
          </a:prstGeom>
          <a:ln>
            <a:solidFill>
              <a:srgbClr val="212121"/>
            </a:solidFill>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15 min </a:t>
            </a:r>
          </a:p>
          <a:p>
            <a:pPr algn="ctr">
              <a:defRPr b="1" sz="1600">
                <a:solidFill>
                  <a:srgbClr val="212121"/>
                </a:solidFill>
                <a:latin typeface="+mn-lt"/>
                <a:ea typeface="+mn-ea"/>
                <a:cs typeface="+mn-cs"/>
                <a:sym typeface="Helvetica"/>
              </a:defRPr>
            </a:pPr>
            <a:r>
              <a:t>Färdighet</a:t>
            </a:r>
          </a:p>
        </p:txBody>
      </p:sp>
      <p:sp>
        <p:nvSpPr>
          <p:cNvPr id="436" name="textruta 19"/>
          <p:cNvSpPr/>
          <p:nvPr/>
        </p:nvSpPr>
        <p:spPr>
          <a:xfrm>
            <a:off x="10510263" y="5766063"/>
            <a:ext cx="1132113" cy="583566"/>
          </a:xfrm>
          <a:prstGeom prst="rect">
            <a:avLst/>
          </a:prstGeom>
          <a:ln>
            <a:solidFill>
              <a:srgbClr val="212121"/>
            </a:solidFill>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437" name="textruta 20"/>
          <p:cNvSpPr/>
          <p:nvPr/>
        </p:nvSpPr>
        <p:spPr>
          <a:xfrm>
            <a:off x="7698602" y="5787385"/>
            <a:ext cx="2412925" cy="342266"/>
          </a:xfrm>
          <a:prstGeom prst="rect">
            <a:avLst/>
          </a:prstGeom>
          <a:ln>
            <a:solidFill>
              <a:srgbClr val="212121"/>
            </a:solidFill>
          </a:ln>
          <a:extLst>
            <a:ext uri="{C572A759-6A51-4108-AA02-DFA0A04FC94B}">
              <ma14:wrappingTextBoxFlag xmlns:ma14="http://schemas.microsoft.com/office/mac/drawingml/2011/main" val="1"/>
            </a:ext>
          </a:extLst>
        </p:spPr>
        <p:txBody>
          <a:bodyPr lIns="45719" rIns="45719">
            <a:spAutoFit/>
          </a:bodyPr>
          <a:lstStyle>
            <a:lvl1pPr algn="ctr">
              <a:defRPr b="1" sz="1600">
                <a:solidFill>
                  <a:srgbClr val="212121"/>
                </a:solidFill>
                <a:latin typeface="+mn-lt"/>
                <a:ea typeface="+mn-ea"/>
                <a:cs typeface="+mn-cs"/>
                <a:sym typeface="Helvetica"/>
              </a:defRPr>
            </a:lvl1pPr>
          </a:lstStyle>
          <a:p>
            <a:pPr/>
            <a:r>
              <a:t>Spel 25-30 min </a:t>
            </a:r>
          </a:p>
        </p:txBody>
      </p:sp>
      <p:grpSp>
        <p:nvGrpSpPr>
          <p:cNvPr id="440" name="Rektangel 21"/>
          <p:cNvGrpSpPr/>
          <p:nvPr/>
        </p:nvGrpSpPr>
        <p:grpSpPr>
          <a:xfrm>
            <a:off x="3976752" y="4618802"/>
            <a:ext cx="1458686" cy="592667"/>
            <a:chOff x="0" y="0"/>
            <a:chExt cx="1458684" cy="592666"/>
          </a:xfrm>
        </p:grpSpPr>
        <p:sp>
          <p:nvSpPr>
            <p:cNvPr id="438" name="Rektangel"/>
            <p:cNvSpPr/>
            <p:nvPr/>
          </p:nvSpPr>
          <p:spPr>
            <a:xfrm>
              <a:off x="-1" y="-1"/>
              <a:ext cx="1458686" cy="592668"/>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39" name="Fysik"/>
            <p:cNvSpPr/>
            <p:nvPr/>
          </p:nvSpPr>
          <p:spPr>
            <a:xfrm>
              <a:off x="-1" y="2963"/>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443" name="Rektangel 22"/>
          <p:cNvGrpSpPr/>
          <p:nvPr/>
        </p:nvGrpSpPr>
        <p:grpSpPr>
          <a:xfrm>
            <a:off x="5834174" y="3124200"/>
            <a:ext cx="1458685" cy="1189198"/>
            <a:chOff x="0" y="0"/>
            <a:chExt cx="1458684" cy="1189197"/>
          </a:xfrm>
        </p:grpSpPr>
        <p:sp>
          <p:nvSpPr>
            <p:cNvPr id="441" name="Rektangel"/>
            <p:cNvSpPr/>
            <p:nvPr/>
          </p:nvSpPr>
          <p:spPr>
            <a:xfrm>
              <a:off x="-1" y="0"/>
              <a:ext cx="1458686" cy="1189198"/>
            </a:xfrm>
            <a:prstGeom prst="rect">
              <a:avLst/>
            </a:prstGeom>
            <a:solidFill>
              <a:srgbClr val="FFC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42" name="Ind./kollektiv speluppfattning"/>
            <p:cNvSpPr/>
            <p:nvPr/>
          </p:nvSpPr>
          <p:spPr>
            <a:xfrm>
              <a:off x="-1" y="332978"/>
              <a:ext cx="1458686"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212121"/>
                  </a:solidFill>
                </a:defRPr>
              </a:lvl1pPr>
            </a:lstStyle>
            <a:p>
              <a:pPr/>
              <a:r>
                <a:t>Ind./kollektiv speluppfattning</a:t>
              </a:r>
            </a:p>
          </p:txBody>
        </p:sp>
      </p:grpSp>
      <p:grpSp>
        <p:nvGrpSpPr>
          <p:cNvPr id="446" name="Rektangel 23"/>
          <p:cNvGrpSpPr/>
          <p:nvPr/>
        </p:nvGrpSpPr>
        <p:grpSpPr>
          <a:xfrm>
            <a:off x="7698602" y="4430486"/>
            <a:ext cx="2471055" cy="761998"/>
            <a:chOff x="0" y="0"/>
            <a:chExt cx="2471054" cy="761996"/>
          </a:xfrm>
        </p:grpSpPr>
        <p:sp>
          <p:nvSpPr>
            <p:cNvPr id="444" name="Rektangel"/>
            <p:cNvSpPr/>
            <p:nvPr/>
          </p:nvSpPr>
          <p:spPr>
            <a:xfrm>
              <a:off x="-1" y="0"/>
              <a:ext cx="2471056" cy="761997"/>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45" name="Fysik"/>
            <p:cNvSpPr/>
            <p:nvPr/>
          </p:nvSpPr>
          <p:spPr>
            <a:xfrm>
              <a:off x="-1" y="87628"/>
              <a:ext cx="247105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8" name="textruta 1"/>
          <p:cNvSpPr/>
          <p:nvPr/>
        </p:nvSpPr>
        <p:spPr>
          <a:xfrm>
            <a:off x="1306286" y="89094"/>
            <a:ext cx="9579428" cy="143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4400">
                <a:solidFill>
                  <a:srgbClr val="212121"/>
                </a:solidFill>
                <a:latin typeface="+mn-lt"/>
                <a:ea typeface="+mn-ea"/>
                <a:cs typeface="+mn-cs"/>
                <a:sym typeface="Helvetica"/>
              </a:defRPr>
            </a:pPr>
            <a:r>
              <a:t>Exempel fokus träningsinnehåll </a:t>
            </a:r>
          </a:p>
          <a:p>
            <a:pPr algn="ctr">
              <a:defRPr b="1" sz="4400">
                <a:solidFill>
                  <a:srgbClr val="212121"/>
                </a:solidFill>
                <a:latin typeface="+mn-lt"/>
                <a:ea typeface="+mn-ea"/>
                <a:cs typeface="+mn-cs"/>
                <a:sym typeface="Helvetica"/>
              </a:defRPr>
            </a:pPr>
            <a:r>
              <a:t>7 mot 7</a:t>
            </a:r>
          </a:p>
        </p:txBody>
      </p:sp>
      <p:grpSp>
        <p:nvGrpSpPr>
          <p:cNvPr id="451" name="Rektangel 2"/>
          <p:cNvGrpSpPr/>
          <p:nvPr/>
        </p:nvGrpSpPr>
        <p:grpSpPr>
          <a:xfrm>
            <a:off x="398739" y="1556366"/>
            <a:ext cx="2218944" cy="4827815"/>
            <a:chOff x="0" y="0"/>
            <a:chExt cx="2218942" cy="4827813"/>
          </a:xfrm>
        </p:grpSpPr>
        <p:sp>
          <p:nvSpPr>
            <p:cNvPr id="449" name="Rektangel"/>
            <p:cNvSpPr/>
            <p:nvPr/>
          </p:nvSpPr>
          <p:spPr>
            <a:xfrm>
              <a:off x="-1" y="-1"/>
              <a:ext cx="2218944" cy="48278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b="1" sz="3200">
                  <a:solidFill>
                    <a:srgbClr val="212121"/>
                  </a:solidFill>
                </a:defRPr>
              </a:pPr>
            </a:p>
          </p:txBody>
        </p:sp>
        <p:sp>
          <p:nvSpPr>
            <p:cNvPr id="450" name="Teknik…"/>
            <p:cNvSpPr/>
            <p:nvPr/>
          </p:nvSpPr>
          <p:spPr>
            <a:xfrm>
              <a:off x="-1" y="-1"/>
              <a:ext cx="2218944" cy="463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Teknik</a:t>
              </a:r>
            </a:p>
            <a:p>
              <a:pPr>
                <a:defRPr b="1" sz="2000">
                  <a:solidFill>
                    <a:srgbClr val="212121"/>
                  </a:solidFill>
                </a:defRPr>
              </a:pPr>
            </a:p>
            <a:p>
              <a:pPr>
                <a:defRPr b="1" sz="1600">
                  <a:solidFill>
                    <a:srgbClr val="212121"/>
                  </a:solidFill>
                </a:defRPr>
              </a:pPr>
              <a:r>
                <a:t>Samma som 5 mot 5</a:t>
              </a:r>
            </a:p>
            <a:p>
              <a:pPr>
                <a:defRPr b="1" sz="1600">
                  <a:solidFill>
                    <a:srgbClr val="212121"/>
                  </a:solidFill>
                </a:defRPr>
              </a:pPr>
              <a:r>
                <a:t>Huvudspel</a:t>
              </a:r>
            </a:p>
            <a:p>
              <a:pPr>
                <a:defRPr b="1" sz="1600">
                  <a:solidFill>
                    <a:srgbClr val="212121"/>
                  </a:solidFill>
                </a:defRPr>
              </a:pPr>
              <a:r>
                <a:t>Medellång passning</a:t>
              </a:r>
            </a:p>
            <a:p>
              <a:pPr>
                <a:defRPr b="1" sz="1600">
                  <a:solidFill>
                    <a:srgbClr val="212121"/>
                  </a:solidFill>
                </a:defRPr>
              </a:pPr>
              <a:r>
                <a:t>Tacklingar</a:t>
              </a:r>
            </a:p>
            <a:p>
              <a:pPr>
                <a:defRPr b="1" sz="1600">
                  <a:solidFill>
                    <a:srgbClr val="212121"/>
                  </a:solidFill>
                </a:defRPr>
              </a:pPr>
              <a:r>
                <a:t>Mottagning i luften</a:t>
              </a:r>
            </a:p>
            <a:p>
              <a:pPr>
                <a:defRPr b="1" sz="1600">
                  <a:solidFill>
                    <a:srgbClr val="212121"/>
                  </a:solidFill>
                </a:defRPr>
              </a:pPr>
              <a:r>
                <a:t>Skott på volley</a:t>
              </a:r>
            </a:p>
            <a:p>
              <a:pPr>
                <a:defRPr b="1" sz="1600">
                  <a:solidFill>
                    <a:srgbClr val="212121"/>
                  </a:solidFill>
                </a:defRPr>
              </a:pPr>
              <a:r>
                <a:t>Olika typer av passningar i fart och under press</a:t>
              </a:r>
            </a:p>
            <a:p>
              <a:pPr>
                <a:defRPr b="1" sz="1600">
                  <a:solidFill>
                    <a:srgbClr val="212121"/>
                  </a:solidFill>
                </a:defRPr>
              </a:pPr>
              <a:r>
                <a:t>Täcka/blocka skott</a:t>
              </a:r>
            </a:p>
            <a:p>
              <a:pPr>
                <a:defRPr b="1" sz="1600">
                  <a:solidFill>
                    <a:srgbClr val="212121"/>
                  </a:solidFill>
                </a:defRPr>
              </a:pPr>
              <a:r>
                <a:t>Avståndsmarkering</a:t>
              </a:r>
            </a:p>
            <a:p>
              <a:pPr>
                <a:defRPr b="1" sz="1600">
                  <a:solidFill>
                    <a:srgbClr val="212121"/>
                  </a:solidFill>
                </a:defRPr>
              </a:pPr>
            </a:p>
            <a:p>
              <a:pPr>
                <a:defRPr b="1" sz="1600">
                  <a:solidFill>
                    <a:srgbClr val="212121"/>
                  </a:solidFill>
                </a:defRPr>
              </a:pPr>
            </a:p>
            <a:p>
              <a:pPr>
                <a:defRPr b="1" sz="1600">
                  <a:solidFill>
                    <a:srgbClr val="212121"/>
                  </a:solidFill>
                </a:defRPr>
              </a:pPr>
            </a:p>
          </p:txBody>
        </p:sp>
      </p:grpSp>
      <p:grpSp>
        <p:nvGrpSpPr>
          <p:cNvPr id="454" name="Rektangel 3"/>
          <p:cNvGrpSpPr/>
          <p:nvPr/>
        </p:nvGrpSpPr>
        <p:grpSpPr>
          <a:xfrm>
            <a:off x="2708962" y="1556368"/>
            <a:ext cx="2218943" cy="4827814"/>
            <a:chOff x="0" y="0"/>
            <a:chExt cx="2218942" cy="4827813"/>
          </a:xfrm>
        </p:grpSpPr>
        <p:sp>
          <p:nvSpPr>
            <p:cNvPr id="452" name="Rektangel"/>
            <p:cNvSpPr/>
            <p:nvPr/>
          </p:nvSpPr>
          <p:spPr>
            <a:xfrm>
              <a:off x="-1" y="0"/>
              <a:ext cx="2218944" cy="4827814"/>
            </a:xfrm>
            <a:prstGeom prst="rect">
              <a:avLst/>
            </a:prstGeom>
            <a:solidFill>
              <a:srgbClr val="297FC3"/>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453" name="Psykologi…"/>
            <p:cNvSpPr/>
            <p:nvPr/>
          </p:nvSpPr>
          <p:spPr>
            <a:xfrm>
              <a:off x="-1" y="0"/>
              <a:ext cx="2218944" cy="4104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Psykologi</a:t>
              </a:r>
            </a:p>
            <a:p>
              <a:pPr>
                <a:defRPr b="1">
                  <a:solidFill>
                    <a:srgbClr val="212121"/>
                  </a:solidFill>
                </a:defRPr>
              </a:pPr>
            </a:p>
            <a:p>
              <a:pPr>
                <a:defRPr b="1" sz="1600">
                  <a:solidFill>
                    <a:srgbClr val="212121"/>
                  </a:solidFill>
                </a:defRPr>
              </a:pPr>
              <a:r>
                <a:t>Koncentrera sig</a:t>
              </a:r>
            </a:p>
            <a:p>
              <a:pPr>
                <a:defRPr b="1" sz="1600">
                  <a:solidFill>
                    <a:srgbClr val="212121"/>
                  </a:solidFill>
                </a:defRPr>
              </a:pPr>
              <a:r>
                <a:t>Våga</a:t>
              </a:r>
            </a:p>
            <a:p>
              <a:pPr>
                <a:defRPr b="1" sz="1600">
                  <a:solidFill>
                    <a:srgbClr val="212121"/>
                  </a:solidFill>
                </a:defRPr>
              </a:pPr>
              <a:r>
                <a:t>Försöka igen</a:t>
              </a:r>
            </a:p>
            <a:p>
              <a:pPr>
                <a:defRPr b="1" sz="1600">
                  <a:solidFill>
                    <a:srgbClr val="212121"/>
                  </a:solidFill>
                </a:defRPr>
              </a:pPr>
              <a:r>
                <a:t>Anstränga sig/bli trött</a:t>
              </a:r>
            </a:p>
            <a:p>
              <a:pPr>
                <a:defRPr b="1" sz="1600">
                  <a:solidFill>
                    <a:srgbClr val="212121"/>
                  </a:solidFill>
                </a:defRPr>
              </a:pPr>
              <a:r>
                <a:t>Uppmuntra andra</a:t>
              </a:r>
            </a:p>
            <a:p>
              <a:pPr>
                <a:defRPr b="1" sz="1600">
                  <a:solidFill>
                    <a:srgbClr val="212121"/>
                  </a:solidFill>
                </a:defRPr>
              </a:pPr>
              <a:r>
                <a:t>Trevligt språk</a:t>
              </a:r>
            </a:p>
            <a:p>
              <a:pPr>
                <a:defRPr b="1" sz="1600">
                  <a:solidFill>
                    <a:srgbClr val="212121"/>
                  </a:solidFill>
                </a:defRPr>
              </a:pPr>
              <a:r>
                <a:t>Vinna sin duell</a:t>
              </a:r>
            </a:p>
            <a:p>
              <a:pPr>
                <a:defRPr b="1" sz="1600">
                  <a:solidFill>
                    <a:srgbClr val="212121"/>
                  </a:solidFill>
                </a:defRPr>
              </a:pPr>
              <a:r>
                <a:t>Hantera motgång</a:t>
              </a:r>
            </a:p>
            <a:p>
              <a:pPr>
                <a:defRPr b="1" sz="1600">
                  <a:solidFill>
                    <a:srgbClr val="212121"/>
                  </a:solidFill>
                </a:defRPr>
              </a:pPr>
              <a:r>
                <a:t>Hantera medgång</a:t>
              </a:r>
            </a:p>
            <a:p>
              <a:pPr>
                <a:defRPr b="1" sz="1600">
                  <a:solidFill>
                    <a:srgbClr val="212121"/>
                  </a:solidFill>
                </a:defRPr>
              </a:pPr>
              <a:r>
                <a:t>Förstå vikten av alla spelets skeden</a:t>
              </a:r>
            </a:p>
            <a:p>
              <a:pPr>
                <a:defRPr b="1" sz="1600">
                  <a:solidFill>
                    <a:srgbClr val="212121"/>
                  </a:solidFill>
                </a:defRPr>
              </a:pPr>
              <a:r>
                <a:t>Göra nästa aktion</a:t>
              </a:r>
            </a:p>
          </p:txBody>
        </p:sp>
      </p:grpSp>
      <p:grpSp>
        <p:nvGrpSpPr>
          <p:cNvPr id="457" name="Rektangel 4"/>
          <p:cNvGrpSpPr/>
          <p:nvPr/>
        </p:nvGrpSpPr>
        <p:grpSpPr>
          <a:xfrm>
            <a:off x="7329409" y="1556369"/>
            <a:ext cx="2218943" cy="4827817"/>
            <a:chOff x="0" y="0"/>
            <a:chExt cx="2218942" cy="4827815"/>
          </a:xfrm>
        </p:grpSpPr>
        <p:sp>
          <p:nvSpPr>
            <p:cNvPr id="455" name="Rektangel"/>
            <p:cNvSpPr/>
            <p:nvPr/>
          </p:nvSpPr>
          <p:spPr>
            <a:xfrm>
              <a:off x="-1" y="-1"/>
              <a:ext cx="2218944" cy="4827817"/>
            </a:xfrm>
            <a:prstGeom prst="rect">
              <a:avLst/>
            </a:prstGeom>
            <a:solidFill>
              <a:srgbClr val="FFC000"/>
            </a:solidFill>
            <a:ln w="12700" cap="flat">
              <a:noFill/>
              <a:miter lim="400000"/>
            </a:ln>
            <a:effectLst/>
          </p:spPr>
          <p:txBody>
            <a:bodyPr wrap="square" lIns="45718" tIns="45718" rIns="45718" bIns="45718" numCol="1" anchor="t">
              <a:noAutofit/>
            </a:bodyPr>
            <a:lstStyle/>
            <a:p>
              <a:pPr>
                <a:defRPr>
                  <a:solidFill>
                    <a:srgbClr val="212121"/>
                  </a:solidFill>
                </a:defRPr>
              </a:pPr>
            </a:p>
          </p:txBody>
        </p:sp>
        <p:sp>
          <p:nvSpPr>
            <p:cNvPr id="456" name="Speluppfattning…"/>
            <p:cNvSpPr/>
            <p:nvPr/>
          </p:nvSpPr>
          <p:spPr>
            <a:xfrm>
              <a:off x="-1" y="-1"/>
              <a:ext cx="2218944" cy="4714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000">
                  <a:solidFill>
                    <a:srgbClr val="212121"/>
                  </a:solidFill>
                </a:defRPr>
              </a:pPr>
              <a:r>
                <a:t>Speluppfattning</a:t>
              </a:r>
            </a:p>
            <a:p>
              <a:pPr algn="ctr">
                <a:defRPr b="1" sz="1600">
                  <a:solidFill>
                    <a:srgbClr val="212121"/>
                  </a:solidFill>
                </a:defRPr>
              </a:pPr>
            </a:p>
            <a:p>
              <a:pPr>
                <a:defRPr b="1" sz="1600">
                  <a:solidFill>
                    <a:srgbClr val="212121"/>
                  </a:solidFill>
                </a:defRPr>
              </a:pPr>
              <a:r>
                <a:t>Samma som 5 mot 5</a:t>
              </a:r>
            </a:p>
            <a:p>
              <a:pPr>
                <a:defRPr b="1" sz="1600">
                  <a:solidFill>
                    <a:srgbClr val="212121"/>
                  </a:solidFill>
                </a:defRPr>
              </a:pPr>
              <a:r>
                <a:t>Kroppsställning</a:t>
              </a:r>
            </a:p>
            <a:p>
              <a:pPr>
                <a:defRPr b="1" sz="1600">
                  <a:solidFill>
                    <a:srgbClr val="212121"/>
                  </a:solidFill>
                </a:defRPr>
              </a:pPr>
              <a:r>
                <a:t>Spelavstånd</a:t>
              </a:r>
            </a:p>
            <a:p>
              <a:pPr>
                <a:defRPr b="1" sz="1600">
                  <a:solidFill>
                    <a:srgbClr val="212121"/>
                  </a:solidFill>
                </a:defRPr>
              </a:pPr>
              <a:r>
                <a:t>Speldjup</a:t>
              </a:r>
            </a:p>
            <a:p>
              <a:pPr>
                <a:defRPr b="1" sz="1600">
                  <a:solidFill>
                    <a:srgbClr val="212121"/>
                  </a:solidFill>
                </a:defRPr>
              </a:pPr>
              <a:r>
                <a:t>Spelbredd</a:t>
              </a:r>
            </a:p>
            <a:p>
              <a:pPr>
                <a:defRPr b="1" sz="1600">
                  <a:solidFill>
                    <a:srgbClr val="212121"/>
                  </a:solidFill>
                </a:defRPr>
              </a:pPr>
              <a:r>
                <a:t>Spelets skeden</a:t>
              </a:r>
            </a:p>
            <a:p>
              <a:pPr>
                <a:defRPr b="1" sz="1600">
                  <a:solidFill>
                    <a:srgbClr val="212121"/>
                  </a:solidFill>
                </a:defRPr>
              </a:pPr>
              <a:r>
                <a:t>Formation</a:t>
              </a:r>
            </a:p>
            <a:p>
              <a:pPr>
                <a:defRPr b="1" sz="1600">
                  <a:solidFill>
                    <a:srgbClr val="212121"/>
                  </a:solidFill>
                </a:defRPr>
              </a:pPr>
              <a:r>
                <a:t>Arbetssätt</a:t>
              </a:r>
            </a:p>
            <a:p>
              <a:pPr>
                <a:defRPr b="1" sz="1600">
                  <a:solidFill>
                    <a:srgbClr val="212121"/>
                  </a:solidFill>
                </a:defRPr>
              </a:pPr>
              <a:r>
                <a:t>Nedflyttning</a:t>
              </a:r>
            </a:p>
            <a:p>
              <a:pPr>
                <a:defRPr b="1" sz="1600">
                  <a:solidFill>
                    <a:srgbClr val="212121"/>
                  </a:solidFill>
                </a:defRPr>
              </a:pPr>
              <a:r>
                <a:t>Planens tredjedelar</a:t>
              </a:r>
            </a:p>
            <a:p>
              <a:pPr>
                <a:defRPr b="1" sz="1600">
                  <a:solidFill>
                    <a:srgbClr val="212121"/>
                  </a:solidFill>
                </a:defRPr>
              </a:pPr>
              <a:r>
                <a:t>Bollsida/Icke bollsida</a:t>
              </a:r>
            </a:p>
            <a:p>
              <a:pPr>
                <a:defRPr b="1" sz="1600">
                  <a:solidFill>
                    <a:srgbClr val="212121"/>
                  </a:solidFill>
                </a:defRPr>
              </a:pPr>
              <a:r>
                <a:t>Spelvändning</a:t>
              </a:r>
            </a:p>
            <a:p>
              <a:pPr>
                <a:defRPr b="1" sz="1600">
                  <a:solidFill>
                    <a:srgbClr val="212121"/>
                  </a:solidFill>
                </a:defRPr>
              </a:pPr>
              <a:r>
                <a:t>Centrering</a:t>
              </a:r>
            </a:p>
            <a:p>
              <a:pPr>
                <a:defRPr b="1" sz="1600">
                  <a:solidFill>
                    <a:srgbClr val="212121"/>
                  </a:solidFill>
                </a:defRPr>
              </a:pPr>
              <a:r>
                <a:t>Överflyttning</a:t>
              </a:r>
            </a:p>
            <a:p>
              <a:pPr>
                <a:defRPr b="1" sz="1600">
                  <a:solidFill>
                    <a:srgbClr val="212121"/>
                  </a:solidFill>
                </a:defRPr>
              </a:pPr>
              <a:r>
                <a:t>Uppflyttning</a:t>
              </a:r>
            </a:p>
            <a:p>
              <a:pPr>
                <a:defRPr b="1" sz="1600">
                  <a:solidFill>
                    <a:srgbClr val="212121"/>
                  </a:solidFill>
                </a:defRPr>
              </a:pPr>
              <a:r>
                <a:t>Tre lagdelar</a:t>
              </a:r>
            </a:p>
          </p:txBody>
        </p:sp>
      </p:grpSp>
      <p:grpSp>
        <p:nvGrpSpPr>
          <p:cNvPr id="460" name="Rektangel 5"/>
          <p:cNvGrpSpPr/>
          <p:nvPr/>
        </p:nvGrpSpPr>
        <p:grpSpPr>
          <a:xfrm>
            <a:off x="5019185" y="1556370"/>
            <a:ext cx="2218943" cy="4827814"/>
            <a:chOff x="0" y="0"/>
            <a:chExt cx="2218942" cy="4827813"/>
          </a:xfrm>
        </p:grpSpPr>
        <p:sp>
          <p:nvSpPr>
            <p:cNvPr id="458" name="Rektangel"/>
            <p:cNvSpPr/>
            <p:nvPr/>
          </p:nvSpPr>
          <p:spPr>
            <a:xfrm>
              <a:off x="-1" y="0"/>
              <a:ext cx="2218944" cy="4827814"/>
            </a:xfrm>
            <a:prstGeom prst="rect">
              <a:avLst/>
            </a:prstGeom>
            <a:solidFill>
              <a:srgbClr val="C00000"/>
            </a:solidFill>
            <a:ln w="12700" cap="flat">
              <a:noFill/>
              <a:miter lim="400000"/>
            </a:ln>
            <a:effectLst/>
          </p:spPr>
          <p:txBody>
            <a:bodyPr wrap="square" lIns="45718" tIns="45718" rIns="45718" bIns="45718" numCol="1" anchor="t">
              <a:noAutofit/>
            </a:bodyPr>
            <a:lstStyle/>
            <a:p>
              <a:pPr>
                <a:defRPr b="1" sz="3200">
                  <a:solidFill>
                    <a:srgbClr val="212121"/>
                  </a:solidFill>
                </a:defRPr>
              </a:pPr>
            </a:p>
          </p:txBody>
        </p:sp>
        <p:sp>
          <p:nvSpPr>
            <p:cNvPr id="459" name="Fysik…"/>
            <p:cNvSpPr/>
            <p:nvPr/>
          </p:nvSpPr>
          <p:spPr>
            <a:xfrm>
              <a:off x="-1" y="0"/>
              <a:ext cx="2218944" cy="306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Fysik</a:t>
              </a:r>
            </a:p>
            <a:p>
              <a:pPr>
                <a:defRPr b="1" sz="1600">
                  <a:solidFill>
                    <a:srgbClr val="212121"/>
                  </a:solidFill>
                </a:defRPr>
              </a:pPr>
            </a:p>
            <a:p>
              <a:pPr>
                <a:defRPr b="1" sz="1600">
                  <a:solidFill>
                    <a:srgbClr val="212121"/>
                  </a:solidFill>
                </a:defRPr>
              </a:pPr>
              <a:r>
                <a:t>Motorik</a:t>
              </a:r>
            </a:p>
            <a:p>
              <a:pPr>
                <a:defRPr b="1" sz="1600">
                  <a:solidFill>
                    <a:srgbClr val="212121"/>
                  </a:solidFill>
                </a:defRPr>
              </a:pPr>
              <a:r>
                <a:t>Balans</a:t>
              </a:r>
            </a:p>
            <a:p>
              <a:pPr>
                <a:defRPr b="1" sz="1600">
                  <a:solidFill>
                    <a:srgbClr val="212121"/>
                  </a:solidFill>
                </a:defRPr>
              </a:pPr>
              <a:r>
                <a:t>Styrka med egen kropp</a:t>
              </a:r>
            </a:p>
            <a:p>
              <a:pPr>
                <a:defRPr b="1" sz="1600">
                  <a:solidFill>
                    <a:srgbClr val="212121"/>
                  </a:solidFill>
                </a:defRPr>
              </a:pPr>
              <a:r>
                <a:t>Rörlighet</a:t>
              </a:r>
            </a:p>
            <a:p>
              <a:pPr>
                <a:defRPr b="1" sz="1600">
                  <a:solidFill>
                    <a:srgbClr val="212121"/>
                  </a:solidFill>
                </a:defRPr>
              </a:pPr>
              <a:r>
                <a:t>Knäkontroll</a:t>
              </a:r>
            </a:p>
            <a:p>
              <a:pPr>
                <a:defRPr b="1" sz="1600">
                  <a:solidFill>
                    <a:srgbClr val="212121"/>
                  </a:solidFill>
                </a:defRPr>
              </a:pPr>
              <a:r>
                <a:t>Löpskolning</a:t>
              </a:r>
            </a:p>
            <a:p>
              <a:pPr>
                <a:defRPr b="1" sz="1600">
                  <a:solidFill>
                    <a:srgbClr val="212121"/>
                  </a:solidFill>
                </a:defRPr>
              </a:pPr>
              <a:r>
                <a:t>Parövningar</a:t>
              </a:r>
            </a:p>
            <a:p>
              <a:pPr>
                <a:defRPr b="1" sz="1600">
                  <a:solidFill>
                    <a:srgbClr val="212121"/>
                  </a:solidFill>
                </a:defRPr>
              </a:pPr>
              <a:r>
                <a:t>Uthållighet i spelform</a:t>
              </a:r>
            </a:p>
          </p:txBody>
        </p:sp>
      </p:grpSp>
      <p:grpSp>
        <p:nvGrpSpPr>
          <p:cNvPr id="463" name="Rektangel 6"/>
          <p:cNvGrpSpPr/>
          <p:nvPr/>
        </p:nvGrpSpPr>
        <p:grpSpPr>
          <a:xfrm>
            <a:off x="9639631" y="1556368"/>
            <a:ext cx="2218943" cy="4827816"/>
            <a:chOff x="0" y="0"/>
            <a:chExt cx="2218942" cy="4827815"/>
          </a:xfrm>
        </p:grpSpPr>
        <p:sp>
          <p:nvSpPr>
            <p:cNvPr id="461" name="Rektangel"/>
            <p:cNvSpPr/>
            <p:nvPr/>
          </p:nvSpPr>
          <p:spPr>
            <a:xfrm>
              <a:off x="-1" y="-1"/>
              <a:ext cx="2218944" cy="4827817"/>
            </a:xfrm>
            <a:prstGeom prst="rect">
              <a:avLst/>
            </a:prstGeom>
            <a:solidFill>
              <a:srgbClr val="00B0F0"/>
            </a:solidFill>
            <a:ln w="12700" cap="flat">
              <a:noFill/>
              <a:miter lim="400000"/>
            </a:ln>
            <a:effectLst/>
          </p:spPr>
          <p:txBody>
            <a:bodyPr wrap="square" lIns="45718" tIns="45718" rIns="45718" bIns="45718" numCol="1" anchor="t">
              <a:noAutofit/>
            </a:bodyPr>
            <a:lstStyle/>
            <a:p>
              <a:pPr>
                <a:defRPr>
                  <a:solidFill>
                    <a:srgbClr val="212121"/>
                  </a:solidFill>
                </a:defRPr>
              </a:pPr>
            </a:p>
          </p:txBody>
        </p:sp>
        <p:sp>
          <p:nvSpPr>
            <p:cNvPr id="462" name="Målvakt…"/>
            <p:cNvSpPr/>
            <p:nvPr/>
          </p:nvSpPr>
          <p:spPr>
            <a:xfrm>
              <a:off x="-1" y="-1"/>
              <a:ext cx="2218944" cy="4015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400">
                  <a:solidFill>
                    <a:srgbClr val="212121"/>
                  </a:solidFill>
                </a:defRPr>
              </a:pPr>
              <a:r>
                <a:t>Målvakt</a:t>
              </a:r>
            </a:p>
            <a:p>
              <a:pPr algn="ctr">
                <a:defRPr b="1" sz="1600">
                  <a:solidFill>
                    <a:srgbClr val="212121"/>
                  </a:solidFill>
                </a:defRPr>
              </a:pPr>
            </a:p>
            <a:p>
              <a:pPr>
                <a:defRPr b="1" sz="1600">
                  <a:solidFill>
                    <a:srgbClr val="212121"/>
                  </a:solidFill>
                </a:defRPr>
              </a:pPr>
              <a:r>
                <a:t>Alla som vill träna som målvakt</a:t>
              </a:r>
            </a:p>
            <a:p>
              <a:pPr>
                <a:defRPr b="1" sz="1600">
                  <a:solidFill>
                    <a:srgbClr val="212121"/>
                  </a:solidFill>
                </a:defRPr>
              </a:pPr>
              <a:r>
                <a:t>Avlevereringar kort</a:t>
              </a:r>
            </a:p>
            <a:p>
              <a:pPr>
                <a:defRPr b="1" sz="1600">
                  <a:solidFill>
                    <a:srgbClr val="212121"/>
                  </a:solidFill>
                </a:defRPr>
              </a:pPr>
              <a:r>
                <a:t>Fallteknik</a:t>
              </a:r>
            </a:p>
            <a:p>
              <a:pPr>
                <a:defRPr b="1" sz="1600">
                  <a:solidFill>
                    <a:srgbClr val="212121"/>
                  </a:solidFill>
                </a:defRPr>
              </a:pPr>
              <a:r>
                <a:t>Greppteknik</a:t>
              </a:r>
            </a:p>
            <a:p>
              <a:pPr>
                <a:defRPr b="1" sz="1600">
                  <a:solidFill>
                    <a:srgbClr val="212121"/>
                  </a:solidFill>
                </a:defRPr>
              </a:pPr>
              <a:r>
                <a:t>Utgångsställning</a:t>
              </a:r>
            </a:p>
            <a:p>
              <a:pPr>
                <a:defRPr b="1" sz="1600">
                  <a:solidFill>
                    <a:srgbClr val="212121"/>
                  </a:solidFill>
                </a:defRPr>
              </a:pPr>
              <a:r>
                <a:t>Höga bollar </a:t>
              </a:r>
            </a:p>
            <a:p>
              <a:pPr>
                <a:defRPr b="1" sz="1600">
                  <a:solidFill>
                    <a:srgbClr val="212121"/>
                  </a:solidFill>
                </a:defRPr>
              </a:pPr>
              <a:r>
                <a:t>Sidledsförflyttning</a:t>
              </a:r>
            </a:p>
            <a:p>
              <a:pPr>
                <a:defRPr b="1" sz="1600">
                  <a:solidFill>
                    <a:srgbClr val="212121"/>
                  </a:solidFill>
                </a:defRPr>
              </a:pPr>
              <a:r>
                <a:t>Utrusning</a:t>
              </a:r>
            </a:p>
            <a:p>
              <a:pPr>
                <a:defRPr b="1" sz="1600">
                  <a:solidFill>
                    <a:srgbClr val="212121"/>
                  </a:solidFill>
                </a:defRPr>
              </a:pPr>
              <a:r>
                <a:t>Utgångsställning boll långt från mål</a:t>
              </a:r>
            </a:p>
            <a:p>
              <a:pPr>
                <a:defRPr b="1" sz="1600">
                  <a:solidFill>
                    <a:srgbClr val="212121"/>
                  </a:solidFill>
                </a:defRPr>
              </a:pPr>
              <a:r>
                <a:t>Utspark</a:t>
              </a:r>
            </a:p>
            <a:p>
              <a:pPr>
                <a:defRPr b="1" sz="1600">
                  <a:solidFill>
                    <a:srgbClr val="212121"/>
                  </a:solidFill>
                </a:defRPr>
              </a:pPr>
              <a:r>
                <a:t>Positionering</a:t>
              </a:r>
            </a:p>
          </p:txBody>
        </p:sp>
      </p:gr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pic>
        <p:nvPicPr>
          <p:cNvPr id="465" name="Picture 7" descr="Picture 7"/>
          <p:cNvPicPr>
            <a:picLocks noChangeAspect="1"/>
          </p:cNvPicPr>
          <p:nvPr/>
        </p:nvPicPr>
        <p:blipFill>
          <a:blip r:embed="rId2">
            <a:extLst/>
          </a:blip>
          <a:stretch>
            <a:fillRect/>
          </a:stretch>
        </p:blipFill>
        <p:spPr>
          <a:xfrm rot="16200000">
            <a:off x="7638143" y="2200000"/>
            <a:ext cx="5080003" cy="3213103"/>
          </a:xfrm>
          <a:prstGeom prst="rect">
            <a:avLst/>
          </a:prstGeom>
          <a:ln w="12700">
            <a:miter lim="400000"/>
          </a:ln>
        </p:spPr>
      </p:pic>
      <p:sp>
        <p:nvSpPr>
          <p:cNvPr id="466" name="Ellips 2"/>
          <p:cNvSpPr/>
          <p:nvPr/>
        </p:nvSpPr>
        <p:spPr>
          <a:xfrm>
            <a:off x="10622643" y="5048427"/>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467" name="Ellips 3"/>
          <p:cNvSpPr/>
          <p:nvPr/>
        </p:nvSpPr>
        <p:spPr>
          <a:xfrm>
            <a:off x="9321799" y="5048427"/>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468" name="Ellips 4"/>
          <p:cNvSpPr/>
          <p:nvPr/>
        </p:nvSpPr>
        <p:spPr>
          <a:xfrm>
            <a:off x="9974036" y="5691594"/>
            <a:ext cx="408219" cy="440875"/>
          </a:xfrm>
          <a:prstGeom prst="ellipse">
            <a:avLst/>
          </a:prstGeom>
          <a:solidFill>
            <a:srgbClr val="00B0F0"/>
          </a:solidFill>
          <a:ln w="15875" cap="rnd">
            <a:solidFill>
              <a:srgbClr val="435716"/>
            </a:solidFill>
          </a:ln>
        </p:spPr>
        <p:txBody>
          <a:bodyPr lIns="45718" tIns="45718" rIns="45718" bIns="45718" anchor="ctr"/>
          <a:lstStyle/>
          <a:p>
            <a:pPr algn="ctr">
              <a:defRPr>
                <a:solidFill>
                  <a:srgbClr val="FFFFFF"/>
                </a:solidFill>
              </a:defRPr>
            </a:pPr>
          </a:p>
        </p:txBody>
      </p:sp>
      <p:sp>
        <p:nvSpPr>
          <p:cNvPr id="469" name="Ellips 5"/>
          <p:cNvSpPr/>
          <p:nvPr/>
        </p:nvSpPr>
        <p:spPr>
          <a:xfrm>
            <a:off x="9993993" y="4425043"/>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470" name="Ellips 6"/>
          <p:cNvSpPr/>
          <p:nvPr/>
        </p:nvSpPr>
        <p:spPr>
          <a:xfrm>
            <a:off x="9299122" y="3992336"/>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471" name="Ellips 7"/>
          <p:cNvSpPr/>
          <p:nvPr/>
        </p:nvSpPr>
        <p:spPr>
          <a:xfrm>
            <a:off x="10622643" y="3984171"/>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472" name="Ellips 8"/>
          <p:cNvSpPr/>
          <p:nvPr/>
        </p:nvSpPr>
        <p:spPr>
          <a:xfrm>
            <a:off x="9974036" y="3479072"/>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473" name="textruta 9"/>
          <p:cNvSpPr/>
          <p:nvPr/>
        </p:nvSpPr>
        <p:spPr>
          <a:xfrm>
            <a:off x="0" y="340623"/>
            <a:ext cx="12192000" cy="5867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3200"/>
            </a:lvl1pPr>
          </a:lstStyle>
          <a:p>
            <a:pPr/>
            <a:r>
              <a:t>HUR VI SPELAR 7 MOT 7</a:t>
            </a:r>
          </a:p>
        </p:txBody>
      </p:sp>
      <p:sp>
        <p:nvSpPr>
          <p:cNvPr id="474" name="textruta 10"/>
          <p:cNvSpPr/>
          <p:nvPr/>
        </p:nvSpPr>
        <p:spPr>
          <a:xfrm>
            <a:off x="407303" y="411290"/>
            <a:ext cx="7675339" cy="5120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a:pPr>
          </a:p>
          <a:p>
            <a:pPr>
              <a:defRPr b="1"/>
            </a:pPr>
          </a:p>
          <a:p>
            <a:pPr>
              <a:defRPr b="1"/>
            </a:pPr>
          </a:p>
          <a:p>
            <a:pPr>
              <a:defRPr b="1"/>
            </a:pPr>
          </a:p>
          <a:p>
            <a:pPr>
              <a:defRPr b="1"/>
            </a:pPr>
            <a:r>
              <a:t>VAD ÄR VIKTIGAST I ANFALLSSPELET</a:t>
            </a:r>
            <a:r>
              <a:rPr b="0"/>
              <a:t>:</a:t>
            </a:r>
            <a:endParaRPr>
              <a:solidFill>
                <a:srgbClr val="FFFFFF"/>
              </a:solidFill>
            </a:endParaRPr>
          </a:p>
          <a:p>
            <a:pPr>
              <a:defRPr>
                <a:solidFill>
                  <a:srgbClr val="FFFFFF"/>
                </a:solidFill>
              </a:defRPr>
            </a:pPr>
          </a:p>
          <a:p>
            <a:pPr/>
            <a:r>
              <a:t>Ta sig till motståndarnas mål</a:t>
            </a:r>
          </a:p>
          <a:p>
            <a:pPr/>
            <a:r>
              <a:t>Spela bollen framåt (Driva – Passa)</a:t>
            </a:r>
          </a:p>
          <a:p>
            <a:pPr/>
            <a:r>
              <a:t>Komma till avslut och göra mål</a:t>
            </a:r>
          </a:p>
          <a:p>
            <a:pPr>
              <a:defRPr b="1"/>
            </a:pPr>
          </a:p>
          <a:p>
            <a:pPr>
              <a:defRPr b="1"/>
            </a:pPr>
            <a:r>
              <a:t>VAD ÄR VIKTIGAST I FÖRSVARSSPELET:</a:t>
            </a:r>
            <a:endParaRPr>
              <a:solidFill>
                <a:srgbClr val="FFFFFF"/>
              </a:solidFill>
            </a:endParaRPr>
          </a:p>
          <a:p>
            <a:pPr>
              <a:defRPr>
                <a:solidFill>
                  <a:srgbClr val="FFFFFF"/>
                </a:solidFill>
              </a:defRPr>
            </a:pPr>
          </a:p>
          <a:p>
            <a:pPr/>
            <a:r>
              <a:t>Försvara eget mål</a:t>
            </a:r>
          </a:p>
          <a:p>
            <a:pPr/>
            <a:r>
              <a:t>Förhindra motståndarna från att ta bollen framåt</a:t>
            </a:r>
          </a:p>
          <a:p>
            <a:pPr/>
            <a:r>
              <a:t>Sätta press på motståndarna</a:t>
            </a:r>
          </a:p>
          <a:p>
            <a:pPr>
              <a:defRPr b="1"/>
            </a:pPr>
          </a:p>
          <a:p>
            <a:pPr>
              <a:defRPr b="1"/>
            </a:pPr>
            <a:r>
              <a:t>FORMATION:</a:t>
            </a:r>
            <a:r>
              <a:rPr>
                <a:solidFill>
                  <a:srgbClr val="FFFFFF"/>
                </a:solidFill>
              </a:rPr>
              <a:t> </a:t>
            </a:r>
            <a:r>
              <a:rPr b="0"/>
              <a:t>1 – 2 – Diamant</a:t>
            </a:r>
          </a:p>
        </p:txBody>
      </p:sp>
      <p:pic>
        <p:nvPicPr>
          <p:cNvPr id="475" name="Picture 2" descr="Picture 2"/>
          <p:cNvPicPr>
            <a:picLocks noChangeAspect="1"/>
          </p:cNvPicPr>
          <p:nvPr/>
        </p:nvPicPr>
        <p:blipFill>
          <a:blip r:embed="rId3">
            <a:alphaModFix amt="5000"/>
            <a:extLst/>
          </a:blip>
          <a:srcRect l="0" t="36" r="2" b="5591"/>
          <a:stretch>
            <a:fillRect/>
          </a:stretch>
        </p:blipFill>
        <p:spPr>
          <a:xfrm>
            <a:off x="3384710" y="688322"/>
            <a:ext cx="5422580" cy="5003273"/>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7" name="textruta 2"/>
          <p:cNvSpPr/>
          <p:nvPr/>
        </p:nvSpPr>
        <p:spPr>
          <a:xfrm>
            <a:off x="371713" y="1168836"/>
            <a:ext cx="11720947" cy="4841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defTabSz="914400">
              <a:buSzPct val="100000"/>
              <a:buFont typeface="Arial"/>
              <a:buChar char="•"/>
              <a:defRPr>
                <a:solidFill>
                  <a:srgbClr val="212121"/>
                </a:solidFill>
              </a:defRPr>
            </a:pPr>
            <a:r>
              <a:t>Fysiska förmågor som motorik m.m. ökar markant vilket gör att möjlighet till att behandla bollen ökar. </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Det kognitiva utvecklas snabbt så möjligheten till samverkan mellan spelare blir mycket större. Begrepp och övningar för spelförståelse får större plats. Väldigt viktigt under dessa tre år. </a:t>
            </a:r>
            <a:endParaRPr>
              <a:latin typeface="+mn-lt"/>
              <a:ea typeface="+mn-ea"/>
              <a:cs typeface="+mn-cs"/>
              <a:sym typeface="Helvetica"/>
            </a:endParaRPr>
          </a:p>
          <a:p>
            <a:pPr defTabSz="914400">
              <a:defRPr>
                <a:solidFill>
                  <a:srgbClr val="212121"/>
                </a:solidFill>
              </a:defRPr>
            </a:pPr>
          </a:p>
          <a:p>
            <a:pPr marL="342900" indent="-342900" defTabSz="914400">
              <a:buSzPct val="100000"/>
              <a:buFont typeface="Arial"/>
              <a:buChar char="•"/>
              <a:defRPr>
                <a:solidFill>
                  <a:srgbClr val="212121"/>
                </a:solidFill>
              </a:defRPr>
            </a:pPr>
            <a:r>
              <a:t>Arbeta med principer i alla spelets skeden om än i enkel form. Möjlighet under tre år att långsamt addera nya saker. </a:t>
            </a:r>
            <a:endParaRPr>
              <a:latin typeface="+mn-lt"/>
              <a:ea typeface="+mn-ea"/>
              <a:cs typeface="+mn-cs"/>
              <a:sym typeface="Helvetica"/>
            </a:endParaRPr>
          </a:p>
          <a:p>
            <a:pPr defTabSz="914400">
              <a:defRPr>
                <a:solidFill>
                  <a:srgbClr val="212121"/>
                </a:solidFill>
              </a:defRPr>
            </a:pPr>
          </a:p>
          <a:p>
            <a:pPr marL="342900" indent="-342900" defTabSz="914400">
              <a:buSzPct val="100000"/>
              <a:buFont typeface="Arial"/>
              <a:buChar char="•"/>
              <a:defRPr>
                <a:solidFill>
                  <a:srgbClr val="212121"/>
                </a:solidFill>
              </a:defRPr>
            </a:pPr>
            <a:r>
              <a:t>Fortsatt träning på bollbehandling som tidigare som ex driva, finta, dribbla, stanna bollen, vända, skjuta. 800-1000 tillslag fortsatt. </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Passning kort/medellång och mottagning/medtag har hög prioritet både isolerat men också under press i smålagsspel. </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Försvarstekniker som pressa, markering och försvarsställning. </a:t>
            </a:r>
            <a:endParaRPr>
              <a:latin typeface="+mn-lt"/>
              <a:ea typeface="+mn-ea"/>
              <a:cs typeface="+mn-cs"/>
              <a:sym typeface="Helvetica"/>
            </a:endParaRPr>
          </a:p>
          <a:p>
            <a:pPr marL="342900" indent="-342900" defTabSz="914400">
              <a:buSzPct val="100000"/>
              <a:buFont typeface="Arial"/>
              <a:buChar char="•"/>
              <a:defRPr>
                <a:solidFill>
                  <a:srgbClr val="212121"/>
                </a:solidFill>
              </a:defRPr>
            </a:pPr>
          </a:p>
          <a:p>
            <a:pPr marL="342900" indent="-342900" defTabSz="914400">
              <a:buSzPct val="100000"/>
              <a:buFont typeface="Arial"/>
              <a:buChar char="•"/>
              <a:defRPr>
                <a:solidFill>
                  <a:srgbClr val="212121"/>
                </a:solidFill>
              </a:defRPr>
            </a:pPr>
            <a:r>
              <a:t>Fortsatt mycket stort fokus på 1 mot 1 men även 2 mot 1 och 3 mot 2</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9" name="textruta 1"/>
          <p:cNvSpPr/>
          <p:nvPr/>
        </p:nvSpPr>
        <p:spPr>
          <a:xfrm>
            <a:off x="368489" y="366622"/>
            <a:ext cx="9461312" cy="61747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3200"/>
            </a:pPr>
            <a:r>
              <a:t>                       POSITIONSBESKRIVNING 7 MOT 7</a:t>
            </a:r>
            <a:endParaRPr>
              <a:solidFill>
                <a:srgbClr val="FFFFFF"/>
              </a:solidFill>
            </a:endParaRPr>
          </a:p>
          <a:p>
            <a:pPr algn="ctr">
              <a:defRPr b="1">
                <a:solidFill>
                  <a:srgbClr val="FFFFFF"/>
                </a:solidFill>
              </a:defRPr>
            </a:pPr>
          </a:p>
          <a:p>
            <a:pPr>
              <a:defRPr b="1"/>
            </a:pPr>
            <a:r>
              <a:t>MÅLVAKT:</a:t>
            </a:r>
          </a:p>
          <a:p>
            <a:pPr>
              <a:defRPr b="1">
                <a:solidFill>
                  <a:srgbClr val="FFFFFF"/>
                </a:solidFill>
              </a:defRPr>
            </a:pPr>
          </a:p>
          <a:p>
            <a:pPr/>
            <a:r>
              <a:t>Rädda skott med händer och fötter</a:t>
            </a:r>
          </a:p>
          <a:p>
            <a:pPr/>
            <a:r>
              <a:t>Snabbt rulla igång / passa bollen till medspelare</a:t>
            </a:r>
          </a:p>
          <a:p>
            <a:pPr/>
            <a:r>
              <a:t>Vara delaktig i speluppbyggnaden</a:t>
            </a:r>
          </a:p>
          <a:p>
            <a:pPr/>
          </a:p>
          <a:p>
            <a:pPr>
              <a:defRPr b="1"/>
            </a:pPr>
            <a:r>
              <a:t>BACKAR:</a:t>
            </a:r>
          </a:p>
          <a:p>
            <a:pPr>
              <a:defRPr b="1">
                <a:solidFill>
                  <a:srgbClr val="FFFFFF"/>
                </a:solidFill>
              </a:defRPr>
            </a:pPr>
          </a:p>
          <a:p>
            <a:pPr/>
            <a:r>
              <a:t>Förhindra motståndare från att komma till farliga avslut</a:t>
            </a:r>
          </a:p>
          <a:p>
            <a:pPr/>
            <a:r>
              <a:t>Vara spelbar för medspelare</a:t>
            </a:r>
          </a:p>
          <a:p>
            <a:pPr/>
            <a:r>
              <a:t>Spelbar bredd och djup</a:t>
            </a:r>
          </a:p>
          <a:p>
            <a:pPr/>
          </a:p>
          <a:p>
            <a:pPr>
              <a:defRPr b="1"/>
            </a:pPr>
            <a:r>
              <a:t>MITTFÄLTARE:</a:t>
            </a:r>
          </a:p>
          <a:p>
            <a:pPr>
              <a:defRPr b="1">
                <a:solidFill>
                  <a:srgbClr val="FFFFFF"/>
                </a:solidFill>
              </a:defRPr>
            </a:pPr>
          </a:p>
          <a:p>
            <a:pPr/>
            <a:r>
              <a:t>Vara spelbar för medspelare bredd och djup</a:t>
            </a:r>
          </a:p>
          <a:p>
            <a:pPr/>
          </a:p>
          <a:p>
            <a:pPr>
              <a:defRPr b="1"/>
            </a:pPr>
            <a:r>
              <a:t>FORWARD:</a:t>
            </a:r>
          </a:p>
          <a:p>
            <a:pPr>
              <a:defRPr b="1">
                <a:solidFill>
                  <a:srgbClr val="FFFFFF"/>
                </a:solidFill>
              </a:defRPr>
            </a:pPr>
          </a:p>
          <a:p>
            <a:pPr/>
            <a:r>
              <a:t>Komma till avslut och göra mål</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81" name="Picture 2" descr="Picture 2"/>
          <p:cNvPicPr>
            <a:picLocks noChangeAspect="1"/>
          </p:cNvPicPr>
          <p:nvPr/>
        </p:nvPicPr>
        <p:blipFill>
          <a:blip r:embed="rId2">
            <a:extLst/>
          </a:blip>
          <a:stretch>
            <a:fillRect/>
          </a:stretch>
        </p:blipFill>
        <p:spPr>
          <a:xfrm>
            <a:off x="204715" y="592137"/>
            <a:ext cx="11987285" cy="5673726"/>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3" name="textruta 1"/>
          <p:cNvSpPr/>
          <p:nvPr/>
        </p:nvSpPr>
        <p:spPr>
          <a:xfrm>
            <a:off x="736811" y="490731"/>
            <a:ext cx="11098095" cy="1082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3200">
                <a:solidFill>
                  <a:srgbClr val="212121"/>
                </a:solidFill>
              </a:defRPr>
            </a:pPr>
            <a:r>
              <a:t>Exempel på ramverk i träning </a:t>
            </a:r>
            <a:endParaRPr>
              <a:latin typeface="+mn-lt"/>
              <a:ea typeface="+mn-ea"/>
              <a:cs typeface="+mn-cs"/>
              <a:sym typeface="Helvetica"/>
            </a:endParaRPr>
          </a:p>
          <a:p>
            <a:pPr algn="ctr">
              <a:defRPr b="1" sz="3200">
                <a:solidFill>
                  <a:srgbClr val="212121"/>
                </a:solidFill>
              </a:defRPr>
            </a:pPr>
            <a:r>
              <a:t>9 mot 9  - 90 min</a:t>
            </a:r>
          </a:p>
        </p:txBody>
      </p:sp>
      <p:grpSp>
        <p:nvGrpSpPr>
          <p:cNvPr id="486" name="Rektangel 2"/>
          <p:cNvGrpSpPr/>
          <p:nvPr/>
        </p:nvGrpSpPr>
        <p:grpSpPr>
          <a:xfrm>
            <a:off x="549624" y="2032055"/>
            <a:ext cx="832862" cy="3722915"/>
            <a:chOff x="0" y="0"/>
            <a:chExt cx="832860" cy="3722913"/>
          </a:xfrm>
        </p:grpSpPr>
        <p:sp>
          <p:nvSpPr>
            <p:cNvPr id="484" name="Rektangel"/>
            <p:cNvSpPr/>
            <p:nvPr/>
          </p:nvSpPr>
          <p:spPr>
            <a:xfrm>
              <a:off x="0" y="-1"/>
              <a:ext cx="832861" cy="3722915"/>
            </a:xfrm>
            <a:prstGeom prst="rect">
              <a:avLst/>
            </a:prstGeom>
            <a:solidFill>
              <a:srgbClr val="00B0F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85" name="Psykologi"/>
            <p:cNvSpPr/>
            <p:nvPr/>
          </p:nvSpPr>
          <p:spPr>
            <a:xfrm rot="5400000">
              <a:off x="-1445027" y="1568086"/>
              <a:ext cx="3722915"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489" name="Rektangel 3"/>
          <p:cNvGrpSpPr/>
          <p:nvPr/>
        </p:nvGrpSpPr>
        <p:grpSpPr>
          <a:xfrm>
            <a:off x="1676393" y="5235564"/>
            <a:ext cx="1262750" cy="538846"/>
            <a:chOff x="0" y="0"/>
            <a:chExt cx="1262748" cy="538845"/>
          </a:xfrm>
        </p:grpSpPr>
        <p:sp>
          <p:nvSpPr>
            <p:cNvPr id="487" name="Rektangel"/>
            <p:cNvSpPr/>
            <p:nvPr/>
          </p:nvSpPr>
          <p:spPr>
            <a:xfrm>
              <a:off x="0" y="-1"/>
              <a:ext cx="1262749" cy="538847"/>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88" name="Psykologi"/>
            <p:cNvSpPr/>
            <p:nvPr/>
          </p:nvSpPr>
          <p:spPr>
            <a:xfrm>
              <a:off x="0" y="84002"/>
              <a:ext cx="1262749"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492" name="Rektangel 4"/>
          <p:cNvGrpSpPr/>
          <p:nvPr/>
        </p:nvGrpSpPr>
        <p:grpSpPr>
          <a:xfrm>
            <a:off x="6832495" y="5248540"/>
            <a:ext cx="2471056" cy="538847"/>
            <a:chOff x="0" y="0"/>
            <a:chExt cx="2471054" cy="538845"/>
          </a:xfrm>
        </p:grpSpPr>
        <p:sp>
          <p:nvSpPr>
            <p:cNvPr id="490" name="Rektangel"/>
            <p:cNvSpPr/>
            <p:nvPr/>
          </p:nvSpPr>
          <p:spPr>
            <a:xfrm>
              <a:off x="0" y="0"/>
              <a:ext cx="2471055" cy="538846"/>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91" name="Psykologi"/>
            <p:cNvSpPr/>
            <p:nvPr/>
          </p:nvSpPr>
          <p:spPr>
            <a:xfrm>
              <a:off x="0" y="84002"/>
              <a:ext cx="2471055"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495" name="Rektangel 5"/>
          <p:cNvGrpSpPr/>
          <p:nvPr/>
        </p:nvGrpSpPr>
        <p:grpSpPr>
          <a:xfrm>
            <a:off x="3233048" y="2032055"/>
            <a:ext cx="1458685" cy="3722915"/>
            <a:chOff x="0" y="0"/>
            <a:chExt cx="1458684" cy="3722913"/>
          </a:xfrm>
        </p:grpSpPr>
        <p:sp>
          <p:nvSpPr>
            <p:cNvPr id="493" name="Rektangel"/>
            <p:cNvSpPr/>
            <p:nvPr/>
          </p:nvSpPr>
          <p:spPr>
            <a:xfrm>
              <a:off x="-1" y="-1"/>
              <a:ext cx="1458686" cy="37229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494"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498" name="Rektangel 6"/>
          <p:cNvGrpSpPr/>
          <p:nvPr/>
        </p:nvGrpSpPr>
        <p:grpSpPr>
          <a:xfrm>
            <a:off x="3233048" y="5227218"/>
            <a:ext cx="1458685" cy="538847"/>
            <a:chOff x="0" y="0"/>
            <a:chExt cx="1458684" cy="538845"/>
          </a:xfrm>
        </p:grpSpPr>
        <p:sp>
          <p:nvSpPr>
            <p:cNvPr id="496" name="Rektangel"/>
            <p:cNvSpPr/>
            <p:nvPr/>
          </p:nvSpPr>
          <p:spPr>
            <a:xfrm>
              <a:off x="-1" y="0"/>
              <a:ext cx="1458686" cy="538846"/>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497"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501" name="Rektangel 7"/>
          <p:cNvGrpSpPr/>
          <p:nvPr/>
        </p:nvGrpSpPr>
        <p:grpSpPr>
          <a:xfrm>
            <a:off x="5029996" y="2032055"/>
            <a:ext cx="1458685" cy="3722915"/>
            <a:chOff x="0" y="0"/>
            <a:chExt cx="1458684" cy="3722913"/>
          </a:xfrm>
        </p:grpSpPr>
        <p:sp>
          <p:nvSpPr>
            <p:cNvPr id="499" name="Rektangel"/>
            <p:cNvSpPr/>
            <p:nvPr/>
          </p:nvSpPr>
          <p:spPr>
            <a:xfrm>
              <a:off x="-1" y="-1"/>
              <a:ext cx="1458686" cy="37229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500"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504" name="Rektangel 8"/>
          <p:cNvGrpSpPr/>
          <p:nvPr/>
        </p:nvGrpSpPr>
        <p:grpSpPr>
          <a:xfrm>
            <a:off x="5029996" y="5216123"/>
            <a:ext cx="1458685" cy="538847"/>
            <a:chOff x="0" y="0"/>
            <a:chExt cx="1458684" cy="538845"/>
          </a:xfrm>
        </p:grpSpPr>
        <p:sp>
          <p:nvSpPr>
            <p:cNvPr id="502" name="Rektangel"/>
            <p:cNvSpPr/>
            <p:nvPr/>
          </p:nvSpPr>
          <p:spPr>
            <a:xfrm>
              <a:off x="-1" y="0"/>
              <a:ext cx="1458686" cy="538846"/>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03"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507" name="Rektangel 9"/>
          <p:cNvGrpSpPr/>
          <p:nvPr/>
        </p:nvGrpSpPr>
        <p:grpSpPr>
          <a:xfrm>
            <a:off x="1676393" y="2032056"/>
            <a:ext cx="1262750" cy="3230723"/>
            <a:chOff x="0" y="0"/>
            <a:chExt cx="1262748" cy="3230722"/>
          </a:xfrm>
        </p:grpSpPr>
        <p:sp>
          <p:nvSpPr>
            <p:cNvPr id="505" name="Rektangel"/>
            <p:cNvSpPr/>
            <p:nvPr/>
          </p:nvSpPr>
          <p:spPr>
            <a:xfrm>
              <a:off x="0" y="0"/>
              <a:ext cx="1262749" cy="3230723"/>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06" name="Fysik"/>
            <p:cNvSpPr/>
            <p:nvPr/>
          </p:nvSpPr>
          <p:spPr>
            <a:xfrm>
              <a:off x="0" y="1321991"/>
              <a:ext cx="1262749"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510" name="Rektangel 10"/>
          <p:cNvGrpSpPr/>
          <p:nvPr/>
        </p:nvGrpSpPr>
        <p:grpSpPr>
          <a:xfrm>
            <a:off x="5029996" y="4623456"/>
            <a:ext cx="1458685" cy="592668"/>
            <a:chOff x="0" y="0"/>
            <a:chExt cx="1458684" cy="592667"/>
          </a:xfrm>
        </p:grpSpPr>
        <p:sp>
          <p:nvSpPr>
            <p:cNvPr id="508" name="Rektangel"/>
            <p:cNvSpPr/>
            <p:nvPr/>
          </p:nvSpPr>
          <p:spPr>
            <a:xfrm>
              <a:off x="-1" y="-1"/>
              <a:ext cx="1458686" cy="592669"/>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09" name="Fysik"/>
            <p:cNvSpPr/>
            <p:nvPr/>
          </p:nvSpPr>
          <p:spPr>
            <a:xfrm>
              <a:off x="-1" y="2963"/>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513" name="Rektangel 11"/>
          <p:cNvGrpSpPr/>
          <p:nvPr/>
        </p:nvGrpSpPr>
        <p:grpSpPr>
          <a:xfrm>
            <a:off x="6839501" y="2071050"/>
            <a:ext cx="2471056" cy="2584823"/>
            <a:chOff x="0" y="0"/>
            <a:chExt cx="2471054" cy="2584822"/>
          </a:xfrm>
        </p:grpSpPr>
        <p:sp>
          <p:nvSpPr>
            <p:cNvPr id="511" name="Rektangel"/>
            <p:cNvSpPr/>
            <p:nvPr/>
          </p:nvSpPr>
          <p:spPr>
            <a:xfrm>
              <a:off x="0" y="-1"/>
              <a:ext cx="2471055" cy="2584824"/>
            </a:xfrm>
            <a:prstGeom prst="rect">
              <a:avLst/>
            </a:prstGeom>
            <a:solidFill>
              <a:srgbClr val="FFC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12" name="Ind./kollektiv Speluppfattning"/>
            <p:cNvSpPr/>
            <p:nvPr/>
          </p:nvSpPr>
          <p:spPr>
            <a:xfrm>
              <a:off x="0" y="941890"/>
              <a:ext cx="2471055" cy="701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2000">
                  <a:solidFill>
                    <a:srgbClr val="212121"/>
                  </a:solidFill>
                </a:defRPr>
              </a:lvl1pPr>
            </a:lstStyle>
            <a:p>
              <a:pPr/>
              <a:r>
                <a:t>Ind./kollektiv Speluppfattning</a:t>
              </a:r>
            </a:p>
          </p:txBody>
        </p:sp>
      </p:grpSp>
      <p:sp>
        <p:nvSpPr>
          <p:cNvPr id="514" name="textruta 12"/>
          <p:cNvSpPr/>
          <p:nvPr/>
        </p:nvSpPr>
        <p:spPr>
          <a:xfrm>
            <a:off x="399999" y="5831897"/>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515" name="textruta 13"/>
          <p:cNvSpPr/>
          <p:nvPr/>
        </p:nvSpPr>
        <p:spPr>
          <a:xfrm>
            <a:off x="1463267" y="5618107"/>
            <a:ext cx="1795130" cy="1056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10 min </a:t>
            </a:r>
          </a:p>
          <a:p>
            <a:pPr algn="ctr">
              <a:defRPr b="1" sz="1600">
                <a:solidFill>
                  <a:srgbClr val="212121"/>
                </a:solidFill>
                <a:latin typeface="+mn-lt"/>
                <a:ea typeface="+mn-ea"/>
                <a:cs typeface="+mn-cs"/>
                <a:sym typeface="Helvetica"/>
              </a:defRPr>
            </a:pPr>
            <a:r>
              <a:t>Aktivering</a:t>
            </a:r>
          </a:p>
          <a:p>
            <a:pPr algn="ctr">
              <a:defRPr b="1" sz="1600">
                <a:solidFill>
                  <a:srgbClr val="212121"/>
                </a:solidFill>
                <a:latin typeface="+mn-lt"/>
                <a:ea typeface="+mn-ea"/>
                <a:cs typeface="+mn-cs"/>
                <a:sym typeface="Helvetica"/>
              </a:defRPr>
            </a:pPr>
            <a:r>
              <a:t>Färdighet</a:t>
            </a:r>
          </a:p>
          <a:p>
            <a:pPr algn="ctr">
              <a:defRPr b="1" sz="1600">
                <a:solidFill>
                  <a:srgbClr val="212121"/>
                </a:solidFill>
                <a:latin typeface="+mn-lt"/>
                <a:ea typeface="+mn-ea"/>
                <a:cs typeface="+mn-cs"/>
                <a:sym typeface="Helvetica"/>
              </a:defRPr>
            </a:pPr>
            <a:r>
              <a:t>Snabbhet/styrka</a:t>
            </a:r>
          </a:p>
        </p:txBody>
      </p:sp>
      <p:sp>
        <p:nvSpPr>
          <p:cNvPr id="516" name="textruta 14"/>
          <p:cNvSpPr/>
          <p:nvPr/>
        </p:nvSpPr>
        <p:spPr>
          <a:xfrm>
            <a:off x="4910840" y="5787385"/>
            <a:ext cx="1732218" cy="739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400">
                <a:solidFill>
                  <a:srgbClr val="212121"/>
                </a:solidFill>
                <a:latin typeface="+mn-lt"/>
                <a:ea typeface="+mn-ea"/>
                <a:cs typeface="+mn-cs"/>
                <a:sym typeface="Helvetica"/>
              </a:defRPr>
            </a:pPr>
            <a:r>
              <a:t>15-20 min</a:t>
            </a:r>
          </a:p>
          <a:p>
            <a:pPr algn="ctr">
              <a:defRPr b="1" sz="1400">
                <a:solidFill>
                  <a:srgbClr val="212121"/>
                </a:solidFill>
                <a:latin typeface="+mn-lt"/>
                <a:ea typeface="+mn-ea"/>
                <a:cs typeface="+mn-cs"/>
                <a:sym typeface="Helvetica"/>
              </a:defRPr>
            </a:pPr>
            <a:r>
              <a:t>Smålagsspel </a:t>
            </a:r>
          </a:p>
          <a:p>
            <a:pPr algn="ctr">
              <a:defRPr b="1" sz="1400">
                <a:solidFill>
                  <a:srgbClr val="212121"/>
                </a:solidFill>
                <a:latin typeface="+mn-lt"/>
                <a:ea typeface="+mn-ea"/>
                <a:cs typeface="+mn-cs"/>
                <a:sym typeface="Helvetica"/>
              </a:defRPr>
            </a:pPr>
            <a:r>
              <a:t>eller skeden</a:t>
            </a:r>
          </a:p>
        </p:txBody>
      </p:sp>
      <p:sp>
        <p:nvSpPr>
          <p:cNvPr id="517" name="textruta 15"/>
          <p:cNvSpPr/>
          <p:nvPr/>
        </p:nvSpPr>
        <p:spPr>
          <a:xfrm>
            <a:off x="3408022" y="5829403"/>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15 min </a:t>
            </a:r>
          </a:p>
          <a:p>
            <a:pPr algn="ctr">
              <a:defRPr b="1" sz="1600">
                <a:solidFill>
                  <a:srgbClr val="212121"/>
                </a:solidFill>
                <a:latin typeface="+mn-lt"/>
                <a:ea typeface="+mn-ea"/>
                <a:cs typeface="+mn-cs"/>
                <a:sym typeface="Helvetica"/>
              </a:defRPr>
            </a:pPr>
            <a:r>
              <a:t>Färdighet</a:t>
            </a:r>
          </a:p>
        </p:txBody>
      </p:sp>
      <p:sp>
        <p:nvSpPr>
          <p:cNvPr id="518" name="textruta 16"/>
          <p:cNvSpPr/>
          <p:nvPr/>
        </p:nvSpPr>
        <p:spPr>
          <a:xfrm>
            <a:off x="10852418" y="5794699"/>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519" name="textruta 17"/>
          <p:cNvSpPr/>
          <p:nvPr/>
        </p:nvSpPr>
        <p:spPr>
          <a:xfrm>
            <a:off x="7241267" y="5864330"/>
            <a:ext cx="1732218"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25-30 min</a:t>
            </a:r>
          </a:p>
          <a:p>
            <a:pPr algn="ctr">
              <a:defRPr b="1" sz="1600">
                <a:solidFill>
                  <a:srgbClr val="212121"/>
                </a:solidFill>
                <a:latin typeface="+mn-lt"/>
                <a:ea typeface="+mn-ea"/>
                <a:cs typeface="+mn-cs"/>
                <a:sym typeface="Helvetica"/>
              </a:defRPr>
            </a:pPr>
            <a:r>
              <a:t>Spel </a:t>
            </a:r>
          </a:p>
        </p:txBody>
      </p:sp>
      <p:grpSp>
        <p:nvGrpSpPr>
          <p:cNvPr id="522" name="Rektangel 18"/>
          <p:cNvGrpSpPr/>
          <p:nvPr/>
        </p:nvGrpSpPr>
        <p:grpSpPr>
          <a:xfrm>
            <a:off x="3233048" y="4642442"/>
            <a:ext cx="1458685" cy="592667"/>
            <a:chOff x="0" y="0"/>
            <a:chExt cx="1458684" cy="592666"/>
          </a:xfrm>
        </p:grpSpPr>
        <p:sp>
          <p:nvSpPr>
            <p:cNvPr id="520" name="Rektangel"/>
            <p:cNvSpPr/>
            <p:nvPr/>
          </p:nvSpPr>
          <p:spPr>
            <a:xfrm>
              <a:off x="-1" y="-1"/>
              <a:ext cx="1458686" cy="592668"/>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21" name="Fysik"/>
            <p:cNvSpPr/>
            <p:nvPr/>
          </p:nvSpPr>
          <p:spPr>
            <a:xfrm>
              <a:off x="-1" y="2963"/>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525" name="Rektangel 19"/>
          <p:cNvGrpSpPr/>
          <p:nvPr/>
        </p:nvGrpSpPr>
        <p:grpSpPr>
          <a:xfrm>
            <a:off x="5029996" y="3429001"/>
            <a:ext cx="1458685" cy="1194455"/>
            <a:chOff x="0" y="0"/>
            <a:chExt cx="1458684" cy="1194454"/>
          </a:xfrm>
        </p:grpSpPr>
        <p:sp>
          <p:nvSpPr>
            <p:cNvPr id="523" name="Rektangel"/>
            <p:cNvSpPr/>
            <p:nvPr/>
          </p:nvSpPr>
          <p:spPr>
            <a:xfrm>
              <a:off x="-1" y="-1"/>
              <a:ext cx="1458686" cy="1194456"/>
            </a:xfrm>
            <a:prstGeom prst="rect">
              <a:avLst/>
            </a:prstGeom>
            <a:solidFill>
              <a:srgbClr val="FFC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24" name="Ind./kollektiv speluppfattning"/>
            <p:cNvSpPr/>
            <p:nvPr/>
          </p:nvSpPr>
          <p:spPr>
            <a:xfrm>
              <a:off x="-1" y="335607"/>
              <a:ext cx="1458686"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212121"/>
                  </a:solidFill>
                </a:defRPr>
              </a:lvl1pPr>
            </a:lstStyle>
            <a:p>
              <a:pPr/>
              <a:r>
                <a:t>Ind./kollektiv speluppfattning</a:t>
              </a:r>
            </a:p>
          </p:txBody>
        </p:sp>
      </p:grpSp>
      <p:grpSp>
        <p:nvGrpSpPr>
          <p:cNvPr id="528" name="Rektangel 20"/>
          <p:cNvGrpSpPr/>
          <p:nvPr/>
        </p:nvGrpSpPr>
        <p:grpSpPr>
          <a:xfrm>
            <a:off x="6839501" y="4288969"/>
            <a:ext cx="2471055" cy="959571"/>
            <a:chOff x="0" y="0"/>
            <a:chExt cx="2471054" cy="959569"/>
          </a:xfrm>
        </p:grpSpPr>
        <p:sp>
          <p:nvSpPr>
            <p:cNvPr id="526" name="Rektangel"/>
            <p:cNvSpPr/>
            <p:nvPr/>
          </p:nvSpPr>
          <p:spPr>
            <a:xfrm>
              <a:off x="-1" y="-1"/>
              <a:ext cx="2471056" cy="959571"/>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27" name="Fysik"/>
            <p:cNvSpPr/>
            <p:nvPr/>
          </p:nvSpPr>
          <p:spPr>
            <a:xfrm>
              <a:off x="-1" y="186414"/>
              <a:ext cx="247105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531" name="Rektangel 21"/>
          <p:cNvGrpSpPr/>
          <p:nvPr/>
        </p:nvGrpSpPr>
        <p:grpSpPr>
          <a:xfrm>
            <a:off x="11002043" y="2051496"/>
            <a:ext cx="832862" cy="3722914"/>
            <a:chOff x="0" y="0"/>
            <a:chExt cx="832860" cy="3722913"/>
          </a:xfrm>
        </p:grpSpPr>
        <p:sp>
          <p:nvSpPr>
            <p:cNvPr id="529" name="Rektangel"/>
            <p:cNvSpPr/>
            <p:nvPr/>
          </p:nvSpPr>
          <p:spPr>
            <a:xfrm>
              <a:off x="0" y="-1"/>
              <a:ext cx="832861" cy="3722915"/>
            </a:xfrm>
            <a:prstGeom prst="rect">
              <a:avLst/>
            </a:prstGeom>
            <a:solidFill>
              <a:srgbClr val="00B0F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30" name="Psykologi"/>
            <p:cNvSpPr/>
            <p:nvPr/>
          </p:nvSpPr>
          <p:spPr>
            <a:xfrm rot="5400000">
              <a:off x="-1445027" y="1568086"/>
              <a:ext cx="3722915"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534" name="Rektangel 22"/>
          <p:cNvGrpSpPr/>
          <p:nvPr/>
        </p:nvGrpSpPr>
        <p:grpSpPr>
          <a:xfrm>
            <a:off x="9548566" y="2051496"/>
            <a:ext cx="1262749" cy="3183614"/>
            <a:chOff x="0" y="0"/>
            <a:chExt cx="1262748" cy="3183613"/>
          </a:xfrm>
        </p:grpSpPr>
        <p:sp>
          <p:nvSpPr>
            <p:cNvPr id="532" name="Rektangel"/>
            <p:cNvSpPr/>
            <p:nvPr/>
          </p:nvSpPr>
          <p:spPr>
            <a:xfrm>
              <a:off x="0" y="-1"/>
              <a:ext cx="1262749" cy="3183615"/>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33" name="Fysik"/>
            <p:cNvSpPr/>
            <p:nvPr/>
          </p:nvSpPr>
          <p:spPr>
            <a:xfrm>
              <a:off x="0" y="1298436"/>
              <a:ext cx="1262749"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sp>
        <p:nvSpPr>
          <p:cNvPr id="535" name="textruta 23"/>
          <p:cNvSpPr/>
          <p:nvPr/>
        </p:nvSpPr>
        <p:spPr>
          <a:xfrm>
            <a:off x="9599251" y="5418430"/>
            <a:ext cx="1212064" cy="81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10 min </a:t>
            </a:r>
          </a:p>
          <a:p>
            <a:pPr algn="ctr">
              <a:defRPr b="1" sz="1600">
                <a:solidFill>
                  <a:srgbClr val="212121"/>
                </a:solidFill>
                <a:latin typeface="+mn-lt"/>
                <a:ea typeface="+mn-ea"/>
                <a:cs typeface="+mn-cs"/>
                <a:sym typeface="Helvetica"/>
              </a:defRPr>
            </a:pPr>
            <a:r>
              <a:t>Färdighet uthållighet</a:t>
            </a:r>
          </a:p>
        </p:txBody>
      </p:sp>
      <p:grpSp>
        <p:nvGrpSpPr>
          <p:cNvPr id="538" name="Rektangel 24"/>
          <p:cNvGrpSpPr/>
          <p:nvPr/>
        </p:nvGrpSpPr>
        <p:grpSpPr>
          <a:xfrm>
            <a:off x="9541560" y="4419601"/>
            <a:ext cx="1262750" cy="843179"/>
            <a:chOff x="0" y="0"/>
            <a:chExt cx="1262748" cy="843177"/>
          </a:xfrm>
        </p:grpSpPr>
        <p:sp>
          <p:nvSpPr>
            <p:cNvPr id="536" name="Rektangel"/>
            <p:cNvSpPr/>
            <p:nvPr/>
          </p:nvSpPr>
          <p:spPr>
            <a:xfrm>
              <a:off x="0" y="0"/>
              <a:ext cx="1262749" cy="843178"/>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37" name="Psykologi"/>
            <p:cNvSpPr/>
            <p:nvPr/>
          </p:nvSpPr>
          <p:spPr>
            <a:xfrm>
              <a:off x="0" y="236168"/>
              <a:ext cx="1262749"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0" name="textruta 1"/>
          <p:cNvSpPr/>
          <p:nvPr/>
        </p:nvSpPr>
        <p:spPr>
          <a:xfrm>
            <a:off x="1306286" y="170671"/>
            <a:ext cx="9579428" cy="143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4400">
                <a:solidFill>
                  <a:srgbClr val="212121"/>
                </a:solidFill>
                <a:latin typeface="+mn-lt"/>
                <a:ea typeface="+mn-ea"/>
                <a:cs typeface="+mn-cs"/>
                <a:sym typeface="Helvetica"/>
              </a:defRPr>
            </a:pPr>
            <a:r>
              <a:t>Exempel fokus träningsinnehåll </a:t>
            </a:r>
          </a:p>
          <a:p>
            <a:pPr algn="ctr">
              <a:defRPr b="1" sz="4400">
                <a:solidFill>
                  <a:srgbClr val="212121"/>
                </a:solidFill>
                <a:latin typeface="+mn-lt"/>
                <a:ea typeface="+mn-ea"/>
                <a:cs typeface="+mn-cs"/>
                <a:sym typeface="Helvetica"/>
              </a:defRPr>
            </a:pPr>
            <a:r>
              <a:t>9 mot 9</a:t>
            </a:r>
          </a:p>
        </p:txBody>
      </p:sp>
      <p:grpSp>
        <p:nvGrpSpPr>
          <p:cNvPr id="543" name="Rektangel 2"/>
          <p:cNvGrpSpPr/>
          <p:nvPr/>
        </p:nvGrpSpPr>
        <p:grpSpPr>
          <a:xfrm>
            <a:off x="398739" y="1484177"/>
            <a:ext cx="2218944" cy="5024903"/>
            <a:chOff x="0" y="0"/>
            <a:chExt cx="2218942" cy="5024901"/>
          </a:xfrm>
        </p:grpSpPr>
        <p:sp>
          <p:nvSpPr>
            <p:cNvPr id="541" name="Rektangel"/>
            <p:cNvSpPr/>
            <p:nvPr/>
          </p:nvSpPr>
          <p:spPr>
            <a:xfrm>
              <a:off x="-1" y="-1"/>
              <a:ext cx="2218944" cy="5024903"/>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b="1" sz="3200">
                  <a:solidFill>
                    <a:srgbClr val="212121"/>
                  </a:solidFill>
                </a:defRPr>
              </a:pPr>
            </a:p>
          </p:txBody>
        </p:sp>
        <p:sp>
          <p:nvSpPr>
            <p:cNvPr id="542" name="Teknik…"/>
            <p:cNvSpPr/>
            <p:nvPr/>
          </p:nvSpPr>
          <p:spPr>
            <a:xfrm>
              <a:off x="-1" y="-1"/>
              <a:ext cx="2218944" cy="336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Teknik</a:t>
              </a:r>
            </a:p>
            <a:p>
              <a:pPr>
                <a:defRPr b="1" sz="2000">
                  <a:solidFill>
                    <a:srgbClr val="212121"/>
                  </a:solidFill>
                </a:defRPr>
              </a:pPr>
            </a:p>
            <a:p>
              <a:pPr>
                <a:defRPr b="1" sz="1600">
                  <a:solidFill>
                    <a:srgbClr val="212121"/>
                  </a:solidFill>
                </a:defRPr>
              </a:pPr>
              <a:r>
                <a:t>Samma som 7 mot 7</a:t>
              </a:r>
            </a:p>
            <a:p>
              <a:pPr>
                <a:defRPr b="1" sz="1600">
                  <a:solidFill>
                    <a:srgbClr val="212121"/>
                  </a:solidFill>
                </a:defRPr>
              </a:pPr>
              <a:r>
                <a:t>Lång passning</a:t>
              </a:r>
            </a:p>
            <a:p>
              <a:pPr>
                <a:defRPr b="1" sz="1600">
                  <a:solidFill>
                    <a:srgbClr val="212121"/>
                  </a:solidFill>
                </a:defRPr>
              </a:pPr>
              <a:r>
                <a:t>Inlägg</a:t>
              </a:r>
            </a:p>
            <a:p>
              <a:pPr>
                <a:defRPr b="1" sz="1600">
                  <a:solidFill>
                    <a:srgbClr val="212121"/>
                  </a:solidFill>
                </a:defRPr>
              </a:pPr>
              <a:r>
                <a:t>Förhindra inlägg</a:t>
              </a:r>
            </a:p>
            <a:p>
              <a:pPr>
                <a:defRPr b="1" sz="1600">
                  <a:solidFill>
                    <a:srgbClr val="212121"/>
                  </a:solidFill>
                </a:defRPr>
              </a:pPr>
              <a:r>
                <a:t>Brytpass</a:t>
              </a:r>
            </a:p>
            <a:p>
              <a:pPr>
                <a:defRPr b="1" sz="1600">
                  <a:solidFill>
                    <a:srgbClr val="212121"/>
                  </a:solidFill>
                </a:defRPr>
              </a:pPr>
              <a:r>
                <a:t>Försvarsnick</a:t>
              </a:r>
            </a:p>
            <a:p>
              <a:pPr>
                <a:defRPr b="1" sz="1600">
                  <a:solidFill>
                    <a:srgbClr val="212121"/>
                  </a:solidFill>
                </a:defRPr>
              </a:pPr>
            </a:p>
            <a:p>
              <a:pPr>
                <a:defRPr b="1" sz="1600">
                  <a:solidFill>
                    <a:srgbClr val="212121"/>
                  </a:solidFill>
                </a:defRPr>
              </a:pPr>
            </a:p>
            <a:p>
              <a:pPr>
                <a:defRPr b="1" sz="1600">
                  <a:solidFill>
                    <a:srgbClr val="212121"/>
                  </a:solidFill>
                </a:defRPr>
              </a:pPr>
            </a:p>
          </p:txBody>
        </p:sp>
      </p:grpSp>
      <p:grpSp>
        <p:nvGrpSpPr>
          <p:cNvPr id="546" name="Rektangel 3"/>
          <p:cNvGrpSpPr/>
          <p:nvPr/>
        </p:nvGrpSpPr>
        <p:grpSpPr>
          <a:xfrm>
            <a:off x="2708962" y="1484179"/>
            <a:ext cx="2218943" cy="5024902"/>
            <a:chOff x="0" y="0"/>
            <a:chExt cx="2218942" cy="5024901"/>
          </a:xfrm>
        </p:grpSpPr>
        <p:sp>
          <p:nvSpPr>
            <p:cNvPr id="544" name="Rektangel"/>
            <p:cNvSpPr/>
            <p:nvPr/>
          </p:nvSpPr>
          <p:spPr>
            <a:xfrm>
              <a:off x="-1" y="0"/>
              <a:ext cx="2218944" cy="5024902"/>
            </a:xfrm>
            <a:prstGeom prst="rect">
              <a:avLst/>
            </a:prstGeom>
            <a:solidFill>
              <a:srgbClr val="297FC3"/>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545" name="Psykologi…"/>
            <p:cNvSpPr/>
            <p:nvPr/>
          </p:nvSpPr>
          <p:spPr>
            <a:xfrm>
              <a:off x="-1" y="0"/>
              <a:ext cx="2218944" cy="4866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Psykologi</a:t>
              </a:r>
            </a:p>
            <a:p>
              <a:pPr>
                <a:defRPr b="1">
                  <a:solidFill>
                    <a:srgbClr val="212121"/>
                  </a:solidFill>
                </a:defRPr>
              </a:pPr>
            </a:p>
            <a:p>
              <a:pPr>
                <a:defRPr b="1" sz="1600">
                  <a:solidFill>
                    <a:srgbClr val="212121"/>
                  </a:solidFill>
                </a:defRPr>
              </a:pPr>
              <a:r>
                <a:t>Sätta mål</a:t>
              </a:r>
            </a:p>
            <a:p>
              <a:pPr>
                <a:defRPr b="1" sz="1600">
                  <a:solidFill>
                    <a:srgbClr val="212121"/>
                  </a:solidFill>
                </a:defRPr>
              </a:pPr>
              <a:r>
                <a:t>Koncentrera sig</a:t>
              </a:r>
            </a:p>
            <a:p>
              <a:pPr>
                <a:defRPr b="1" sz="1600">
                  <a:solidFill>
                    <a:srgbClr val="212121"/>
                  </a:solidFill>
                </a:defRPr>
              </a:pPr>
              <a:r>
                <a:t>Göra medspelare bättre</a:t>
              </a:r>
            </a:p>
            <a:p>
              <a:pPr>
                <a:defRPr b="1" sz="1600">
                  <a:solidFill>
                    <a:srgbClr val="212121"/>
                  </a:solidFill>
                </a:defRPr>
              </a:pPr>
              <a:r>
                <a:t>Våga</a:t>
              </a:r>
            </a:p>
            <a:p>
              <a:pPr>
                <a:defRPr b="1" sz="1600">
                  <a:solidFill>
                    <a:srgbClr val="212121"/>
                  </a:solidFill>
                </a:defRPr>
              </a:pPr>
              <a:r>
                <a:t>Försöka igen</a:t>
              </a:r>
            </a:p>
            <a:p>
              <a:pPr>
                <a:defRPr b="1" sz="1600">
                  <a:solidFill>
                    <a:srgbClr val="212121"/>
                  </a:solidFill>
                </a:defRPr>
              </a:pPr>
              <a:r>
                <a:t>Anstränga sig/bli trött</a:t>
              </a:r>
            </a:p>
            <a:p>
              <a:pPr>
                <a:defRPr b="1" sz="1600">
                  <a:solidFill>
                    <a:srgbClr val="212121"/>
                  </a:solidFill>
                </a:defRPr>
              </a:pPr>
              <a:r>
                <a:t>Trevligt språk</a:t>
              </a:r>
            </a:p>
            <a:p>
              <a:pPr>
                <a:defRPr b="1" sz="1600">
                  <a:solidFill>
                    <a:srgbClr val="212121"/>
                  </a:solidFill>
                </a:defRPr>
              </a:pPr>
              <a:r>
                <a:t>Vinna sin duell</a:t>
              </a:r>
            </a:p>
            <a:p>
              <a:pPr>
                <a:defRPr b="1" sz="1600">
                  <a:solidFill>
                    <a:srgbClr val="212121"/>
                  </a:solidFill>
                </a:defRPr>
              </a:pPr>
              <a:r>
                <a:t>Hantera motgång</a:t>
              </a:r>
            </a:p>
            <a:p>
              <a:pPr>
                <a:defRPr b="1" sz="1600">
                  <a:solidFill>
                    <a:srgbClr val="212121"/>
                  </a:solidFill>
                </a:defRPr>
              </a:pPr>
              <a:r>
                <a:t>Hantera medgång</a:t>
              </a:r>
            </a:p>
            <a:p>
              <a:pPr>
                <a:defRPr b="1" sz="1600">
                  <a:solidFill>
                    <a:srgbClr val="212121"/>
                  </a:solidFill>
                </a:defRPr>
              </a:pPr>
              <a:r>
                <a:t>Förstå vikten av alla spelets skeden</a:t>
              </a:r>
            </a:p>
            <a:p>
              <a:pPr>
                <a:defRPr b="1" sz="1600">
                  <a:solidFill>
                    <a:srgbClr val="212121"/>
                  </a:solidFill>
                </a:defRPr>
              </a:pPr>
              <a:r>
                <a:t>Göra nästa aktion</a:t>
              </a:r>
            </a:p>
            <a:p>
              <a:pPr>
                <a:defRPr b="1" sz="1600">
                  <a:solidFill>
                    <a:srgbClr val="212121"/>
                  </a:solidFill>
                </a:defRPr>
              </a:pPr>
            </a:p>
          </p:txBody>
        </p:sp>
      </p:grpSp>
      <p:grpSp>
        <p:nvGrpSpPr>
          <p:cNvPr id="549" name="Rektangel 4"/>
          <p:cNvGrpSpPr/>
          <p:nvPr/>
        </p:nvGrpSpPr>
        <p:grpSpPr>
          <a:xfrm>
            <a:off x="7329409" y="1484180"/>
            <a:ext cx="2218943" cy="5196842"/>
            <a:chOff x="0" y="0"/>
            <a:chExt cx="2218942" cy="5196840"/>
          </a:xfrm>
        </p:grpSpPr>
        <p:sp>
          <p:nvSpPr>
            <p:cNvPr id="547" name="Rektangel"/>
            <p:cNvSpPr/>
            <p:nvPr/>
          </p:nvSpPr>
          <p:spPr>
            <a:xfrm>
              <a:off x="0" y="0"/>
              <a:ext cx="2218943" cy="5024903"/>
            </a:xfrm>
            <a:prstGeom prst="rect">
              <a:avLst/>
            </a:prstGeom>
            <a:solidFill>
              <a:srgbClr val="FFC000"/>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548" name="Speluppfattning…"/>
            <p:cNvSpPr/>
            <p:nvPr/>
          </p:nvSpPr>
          <p:spPr>
            <a:xfrm>
              <a:off x="0" y="0"/>
              <a:ext cx="2218943" cy="5196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a:solidFill>
                    <a:srgbClr val="212121"/>
                  </a:solidFill>
                </a:defRPr>
              </a:pPr>
              <a:r>
                <a:t>Speluppfattning</a:t>
              </a:r>
            </a:p>
            <a:p>
              <a:pPr algn="ctr">
                <a:defRPr b="1" sz="1600">
                  <a:solidFill>
                    <a:srgbClr val="212121"/>
                  </a:solidFill>
                </a:defRPr>
              </a:pPr>
            </a:p>
            <a:p>
              <a:pPr>
                <a:defRPr b="1" sz="1600">
                  <a:solidFill>
                    <a:srgbClr val="212121"/>
                  </a:solidFill>
                </a:defRPr>
              </a:pPr>
              <a:r>
                <a:t>Spelytor</a:t>
              </a:r>
            </a:p>
            <a:p>
              <a:pPr>
                <a:defRPr b="1" sz="1600">
                  <a:solidFill>
                    <a:srgbClr val="212121"/>
                  </a:solidFill>
                </a:defRPr>
              </a:pPr>
              <a:r>
                <a:t>Roller</a:t>
              </a:r>
            </a:p>
            <a:p>
              <a:pPr>
                <a:defRPr b="1" sz="1600">
                  <a:solidFill>
                    <a:srgbClr val="212121"/>
                  </a:solidFill>
                </a:defRPr>
              </a:pPr>
              <a:r>
                <a:t>Kroppsställning</a:t>
              </a:r>
            </a:p>
            <a:p>
              <a:pPr>
                <a:defRPr b="1" sz="1600">
                  <a:solidFill>
                    <a:srgbClr val="212121"/>
                  </a:solidFill>
                </a:defRPr>
              </a:pPr>
              <a:r>
                <a:t>Spelavstånd</a:t>
              </a:r>
            </a:p>
            <a:p>
              <a:pPr>
                <a:defRPr b="1" sz="1600">
                  <a:solidFill>
                    <a:srgbClr val="212121"/>
                  </a:solidFill>
                </a:defRPr>
              </a:pPr>
              <a:r>
                <a:t>Speldjup</a:t>
              </a:r>
            </a:p>
            <a:p>
              <a:pPr>
                <a:defRPr b="1" sz="1600">
                  <a:solidFill>
                    <a:srgbClr val="212121"/>
                  </a:solidFill>
                </a:defRPr>
              </a:pPr>
              <a:r>
                <a:t>Spelbredd</a:t>
              </a:r>
            </a:p>
            <a:p>
              <a:pPr>
                <a:defRPr b="1" sz="1600">
                  <a:solidFill>
                    <a:srgbClr val="212121"/>
                  </a:solidFill>
                </a:defRPr>
              </a:pPr>
              <a:r>
                <a:t>Spelets skeden</a:t>
              </a:r>
            </a:p>
            <a:p>
              <a:pPr>
                <a:defRPr b="1" sz="1600">
                  <a:solidFill>
                    <a:srgbClr val="212121"/>
                  </a:solidFill>
                </a:defRPr>
              </a:pPr>
              <a:r>
                <a:t>Formation</a:t>
              </a:r>
            </a:p>
            <a:p>
              <a:pPr>
                <a:defRPr b="1" sz="1600">
                  <a:solidFill>
                    <a:srgbClr val="212121"/>
                  </a:solidFill>
                </a:defRPr>
              </a:pPr>
              <a:r>
                <a:t>Arbetssätt</a:t>
              </a:r>
            </a:p>
            <a:p>
              <a:pPr>
                <a:defRPr b="1" sz="1600">
                  <a:solidFill>
                    <a:srgbClr val="212121"/>
                  </a:solidFill>
                </a:defRPr>
              </a:pPr>
              <a:r>
                <a:t>Nedflyttning</a:t>
              </a:r>
            </a:p>
            <a:p>
              <a:pPr>
                <a:defRPr b="1" sz="1600">
                  <a:solidFill>
                    <a:srgbClr val="212121"/>
                  </a:solidFill>
                </a:defRPr>
              </a:pPr>
              <a:r>
                <a:t>Planens tredjedelar</a:t>
              </a:r>
            </a:p>
            <a:p>
              <a:pPr>
                <a:defRPr b="1" sz="1600">
                  <a:solidFill>
                    <a:srgbClr val="212121"/>
                  </a:solidFill>
                </a:defRPr>
              </a:pPr>
              <a:r>
                <a:t>Bollsida/Icke bollsida</a:t>
              </a:r>
            </a:p>
            <a:p>
              <a:pPr>
                <a:defRPr b="1" sz="1600">
                  <a:solidFill>
                    <a:srgbClr val="212121"/>
                  </a:solidFill>
                </a:defRPr>
              </a:pPr>
              <a:r>
                <a:t>Spelvändning</a:t>
              </a:r>
            </a:p>
            <a:p>
              <a:pPr>
                <a:defRPr b="1" sz="1600">
                  <a:solidFill>
                    <a:srgbClr val="212121"/>
                  </a:solidFill>
                </a:defRPr>
              </a:pPr>
              <a:r>
                <a:t>Centrering</a:t>
              </a:r>
            </a:p>
            <a:p>
              <a:pPr>
                <a:defRPr b="1" sz="1600">
                  <a:solidFill>
                    <a:srgbClr val="212121"/>
                  </a:solidFill>
                </a:defRPr>
              </a:pPr>
              <a:r>
                <a:t>Överflyttning</a:t>
              </a:r>
            </a:p>
            <a:p>
              <a:pPr>
                <a:defRPr b="1" sz="1600">
                  <a:solidFill>
                    <a:srgbClr val="212121"/>
                  </a:solidFill>
                </a:defRPr>
              </a:pPr>
              <a:r>
                <a:t>Uppflyttning</a:t>
              </a:r>
            </a:p>
            <a:p>
              <a:pPr>
                <a:defRPr b="1" sz="1600">
                  <a:solidFill>
                    <a:srgbClr val="212121"/>
                  </a:solidFill>
                </a:defRPr>
              </a:pPr>
              <a:r>
                <a:t>Avledande rörelser</a:t>
              </a:r>
            </a:p>
          </p:txBody>
        </p:sp>
      </p:grpSp>
      <p:grpSp>
        <p:nvGrpSpPr>
          <p:cNvPr id="552" name="Rektangel 5"/>
          <p:cNvGrpSpPr/>
          <p:nvPr/>
        </p:nvGrpSpPr>
        <p:grpSpPr>
          <a:xfrm>
            <a:off x="5019185" y="1484181"/>
            <a:ext cx="2218943" cy="5024902"/>
            <a:chOff x="0" y="0"/>
            <a:chExt cx="2218942" cy="5024901"/>
          </a:xfrm>
        </p:grpSpPr>
        <p:sp>
          <p:nvSpPr>
            <p:cNvPr id="550" name="Rektangel"/>
            <p:cNvSpPr/>
            <p:nvPr/>
          </p:nvSpPr>
          <p:spPr>
            <a:xfrm>
              <a:off x="-1" y="0"/>
              <a:ext cx="2218944" cy="5024902"/>
            </a:xfrm>
            <a:prstGeom prst="rect">
              <a:avLst/>
            </a:prstGeom>
            <a:solidFill>
              <a:srgbClr val="C00000"/>
            </a:solidFill>
            <a:ln w="12700" cap="flat">
              <a:noFill/>
              <a:miter lim="400000"/>
            </a:ln>
            <a:effectLst/>
          </p:spPr>
          <p:txBody>
            <a:bodyPr wrap="square" lIns="45718" tIns="45718" rIns="45718" bIns="45718" numCol="1" anchor="t">
              <a:noAutofit/>
            </a:bodyPr>
            <a:lstStyle/>
            <a:p>
              <a:pPr>
                <a:defRPr b="1" sz="3200">
                  <a:solidFill>
                    <a:srgbClr val="212121"/>
                  </a:solidFill>
                </a:defRPr>
              </a:pPr>
            </a:p>
          </p:txBody>
        </p:sp>
        <p:sp>
          <p:nvSpPr>
            <p:cNvPr id="551" name="Fysik…"/>
            <p:cNvSpPr/>
            <p:nvPr/>
          </p:nvSpPr>
          <p:spPr>
            <a:xfrm>
              <a:off x="-1" y="0"/>
              <a:ext cx="2218944" cy="3571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Fysik</a:t>
              </a:r>
            </a:p>
            <a:p>
              <a:pPr>
                <a:defRPr b="1" sz="1600">
                  <a:solidFill>
                    <a:srgbClr val="212121"/>
                  </a:solidFill>
                </a:defRPr>
              </a:pPr>
            </a:p>
            <a:p>
              <a:pPr>
                <a:defRPr b="1" sz="1600">
                  <a:solidFill>
                    <a:srgbClr val="212121"/>
                  </a:solidFill>
                </a:defRPr>
              </a:pPr>
              <a:r>
                <a:t>Motorik</a:t>
              </a:r>
            </a:p>
            <a:p>
              <a:pPr>
                <a:defRPr b="1" sz="1600">
                  <a:solidFill>
                    <a:srgbClr val="212121"/>
                  </a:solidFill>
                </a:defRPr>
              </a:pPr>
              <a:r>
                <a:t>Balans</a:t>
              </a:r>
            </a:p>
            <a:p>
              <a:pPr>
                <a:defRPr b="1" sz="1600">
                  <a:solidFill>
                    <a:srgbClr val="212121"/>
                  </a:solidFill>
                </a:defRPr>
              </a:pPr>
              <a:r>
                <a:t>Styrka med egen kropp</a:t>
              </a:r>
            </a:p>
            <a:p>
              <a:pPr>
                <a:defRPr b="1" sz="1600">
                  <a:solidFill>
                    <a:srgbClr val="212121"/>
                  </a:solidFill>
                </a:defRPr>
              </a:pPr>
              <a:r>
                <a:t>Rörlighet</a:t>
              </a:r>
            </a:p>
            <a:p>
              <a:pPr>
                <a:defRPr b="1" sz="1600">
                  <a:solidFill>
                    <a:srgbClr val="212121"/>
                  </a:solidFill>
                </a:defRPr>
              </a:pPr>
              <a:r>
                <a:t>Knäkontroll</a:t>
              </a:r>
            </a:p>
            <a:p>
              <a:pPr>
                <a:defRPr b="1" sz="1600">
                  <a:solidFill>
                    <a:srgbClr val="212121"/>
                  </a:solidFill>
                </a:defRPr>
              </a:pPr>
              <a:r>
                <a:t>Löpskolning</a:t>
              </a:r>
            </a:p>
            <a:p>
              <a:pPr>
                <a:defRPr b="1" sz="1600">
                  <a:solidFill>
                    <a:srgbClr val="212121"/>
                  </a:solidFill>
                </a:defRPr>
              </a:pPr>
              <a:r>
                <a:t>Parövningar</a:t>
              </a:r>
            </a:p>
            <a:p>
              <a:pPr>
                <a:defRPr b="1" sz="1600">
                  <a:solidFill>
                    <a:srgbClr val="212121"/>
                  </a:solidFill>
                </a:defRPr>
              </a:pPr>
              <a:r>
                <a:t>Uthållighet i spelform</a:t>
              </a:r>
            </a:p>
            <a:p>
              <a:pPr>
                <a:defRPr b="1" sz="1600">
                  <a:solidFill>
                    <a:srgbClr val="212121"/>
                  </a:solidFill>
                </a:defRPr>
              </a:pPr>
              <a:r>
                <a:t>Uthållighet som färdighetsövning</a:t>
              </a:r>
            </a:p>
          </p:txBody>
        </p:sp>
      </p:grpSp>
      <p:grpSp>
        <p:nvGrpSpPr>
          <p:cNvPr id="555" name="Rektangel 6"/>
          <p:cNvGrpSpPr/>
          <p:nvPr/>
        </p:nvGrpSpPr>
        <p:grpSpPr>
          <a:xfrm>
            <a:off x="9639631" y="1484179"/>
            <a:ext cx="2218943" cy="5031742"/>
            <a:chOff x="0" y="0"/>
            <a:chExt cx="2218942" cy="5031740"/>
          </a:xfrm>
        </p:grpSpPr>
        <p:sp>
          <p:nvSpPr>
            <p:cNvPr id="553" name="Rektangel"/>
            <p:cNvSpPr/>
            <p:nvPr/>
          </p:nvSpPr>
          <p:spPr>
            <a:xfrm>
              <a:off x="0" y="0"/>
              <a:ext cx="2218943" cy="5024903"/>
            </a:xfrm>
            <a:prstGeom prst="rect">
              <a:avLst/>
            </a:prstGeom>
            <a:solidFill>
              <a:srgbClr val="00B0F0"/>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554" name="Målvakt…"/>
            <p:cNvSpPr/>
            <p:nvPr/>
          </p:nvSpPr>
          <p:spPr>
            <a:xfrm>
              <a:off x="0" y="0"/>
              <a:ext cx="2218943" cy="50317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400">
                  <a:solidFill>
                    <a:srgbClr val="212121"/>
                  </a:solidFill>
                </a:defRPr>
              </a:pPr>
              <a:r>
                <a:t>Målvakt</a:t>
              </a:r>
            </a:p>
            <a:p>
              <a:pPr algn="ctr">
                <a:defRPr b="1" sz="1600">
                  <a:solidFill>
                    <a:srgbClr val="212121"/>
                  </a:solidFill>
                </a:defRPr>
              </a:pPr>
            </a:p>
            <a:p>
              <a:pPr>
                <a:defRPr b="1" sz="1600">
                  <a:solidFill>
                    <a:srgbClr val="212121"/>
                  </a:solidFill>
                </a:defRPr>
              </a:pPr>
              <a:r>
                <a:t>Specialisering Avlevereringar kort</a:t>
              </a:r>
            </a:p>
            <a:p>
              <a:pPr>
                <a:defRPr b="1" sz="1600">
                  <a:solidFill>
                    <a:srgbClr val="212121"/>
                  </a:solidFill>
                </a:defRPr>
              </a:pPr>
              <a:r>
                <a:t>Fallteknik</a:t>
              </a:r>
            </a:p>
            <a:p>
              <a:pPr>
                <a:defRPr b="1" sz="1600">
                  <a:solidFill>
                    <a:srgbClr val="212121"/>
                  </a:solidFill>
                </a:defRPr>
              </a:pPr>
              <a:r>
                <a:t>Greppteknik</a:t>
              </a:r>
            </a:p>
            <a:p>
              <a:pPr>
                <a:defRPr b="1" sz="1600">
                  <a:solidFill>
                    <a:srgbClr val="212121"/>
                  </a:solidFill>
                </a:defRPr>
              </a:pPr>
              <a:r>
                <a:t>Utgångsställning</a:t>
              </a:r>
            </a:p>
            <a:p>
              <a:pPr>
                <a:defRPr b="1" sz="1600">
                  <a:solidFill>
                    <a:srgbClr val="212121"/>
                  </a:solidFill>
                </a:defRPr>
              </a:pPr>
              <a:r>
                <a:t>Höga bollar </a:t>
              </a:r>
            </a:p>
            <a:p>
              <a:pPr>
                <a:defRPr b="1" sz="1600">
                  <a:solidFill>
                    <a:srgbClr val="212121"/>
                  </a:solidFill>
                </a:defRPr>
              </a:pPr>
              <a:r>
                <a:t>Sidledsförflyttning</a:t>
              </a:r>
            </a:p>
            <a:p>
              <a:pPr>
                <a:defRPr b="1" sz="1600">
                  <a:solidFill>
                    <a:srgbClr val="212121"/>
                  </a:solidFill>
                </a:defRPr>
              </a:pPr>
              <a:r>
                <a:t>Utrusning</a:t>
              </a:r>
            </a:p>
            <a:p>
              <a:pPr>
                <a:defRPr b="1" sz="1600">
                  <a:solidFill>
                    <a:srgbClr val="212121"/>
                  </a:solidFill>
                </a:defRPr>
              </a:pPr>
              <a:r>
                <a:t>Utgångsställning boll långt från mål</a:t>
              </a:r>
            </a:p>
            <a:p>
              <a:pPr>
                <a:defRPr b="1" sz="1600">
                  <a:solidFill>
                    <a:srgbClr val="212121"/>
                  </a:solidFill>
                </a:defRPr>
              </a:pPr>
              <a:r>
                <a:t>Utspark</a:t>
              </a:r>
            </a:p>
            <a:p>
              <a:pPr>
                <a:defRPr b="1" sz="1600">
                  <a:solidFill>
                    <a:srgbClr val="212121"/>
                  </a:solidFill>
                </a:defRPr>
              </a:pPr>
              <a:r>
                <a:t>Fallteknik luften</a:t>
              </a:r>
            </a:p>
            <a:p>
              <a:pPr>
                <a:defRPr b="1" sz="1600">
                  <a:solidFill>
                    <a:srgbClr val="212121"/>
                  </a:solidFill>
                </a:defRPr>
              </a:pPr>
              <a:r>
                <a:t>Boxa bollen</a:t>
              </a:r>
            </a:p>
            <a:p>
              <a:pPr>
                <a:defRPr b="1" sz="1600">
                  <a:solidFill>
                    <a:srgbClr val="212121"/>
                  </a:solidFill>
                </a:defRPr>
              </a:pPr>
              <a:r>
                <a:t>Palming</a:t>
              </a:r>
            </a:p>
            <a:p>
              <a:pPr>
                <a:defRPr b="1" sz="1600">
                  <a:solidFill>
                    <a:srgbClr val="212121"/>
                  </a:solidFill>
                </a:defRPr>
              </a:pPr>
              <a:r>
                <a:t>Positionering</a:t>
              </a:r>
            </a:p>
            <a:p>
              <a:pPr>
                <a:defRPr b="1" sz="1600">
                  <a:solidFill>
                    <a:srgbClr val="212121"/>
                  </a:solidFill>
                </a:defRPr>
              </a:pPr>
            </a:p>
          </p:txBody>
        </p:sp>
      </p:gr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pic>
        <p:nvPicPr>
          <p:cNvPr id="557" name="Picture 7" descr="Picture 7"/>
          <p:cNvPicPr>
            <a:picLocks noChangeAspect="1"/>
          </p:cNvPicPr>
          <p:nvPr/>
        </p:nvPicPr>
        <p:blipFill>
          <a:blip r:embed="rId2">
            <a:extLst/>
          </a:blip>
          <a:stretch>
            <a:fillRect/>
          </a:stretch>
        </p:blipFill>
        <p:spPr>
          <a:xfrm rot="16200000">
            <a:off x="7638143" y="2200000"/>
            <a:ext cx="5080003" cy="3213103"/>
          </a:xfrm>
          <a:prstGeom prst="rect">
            <a:avLst/>
          </a:prstGeom>
          <a:ln w="12700">
            <a:miter lim="400000"/>
          </a:ln>
        </p:spPr>
      </p:pic>
      <p:sp>
        <p:nvSpPr>
          <p:cNvPr id="558" name="Ellips 2"/>
          <p:cNvSpPr/>
          <p:nvPr/>
        </p:nvSpPr>
        <p:spPr>
          <a:xfrm>
            <a:off x="9986001" y="5746165"/>
            <a:ext cx="408219" cy="440875"/>
          </a:xfrm>
          <a:prstGeom prst="ellipse">
            <a:avLst/>
          </a:prstGeom>
          <a:solidFill>
            <a:srgbClr val="00B0F0"/>
          </a:solidFill>
          <a:ln w="15875" cap="rnd">
            <a:solidFill>
              <a:srgbClr val="435716"/>
            </a:solidFill>
          </a:ln>
        </p:spPr>
        <p:txBody>
          <a:bodyPr lIns="45718" tIns="45718" rIns="45718" bIns="45718" anchor="ctr"/>
          <a:lstStyle/>
          <a:p>
            <a:pPr algn="ctr">
              <a:defRPr>
                <a:solidFill>
                  <a:srgbClr val="FFFFFF"/>
                </a:solidFill>
              </a:defRPr>
            </a:pPr>
          </a:p>
        </p:txBody>
      </p:sp>
      <p:sp>
        <p:nvSpPr>
          <p:cNvPr id="559" name="Ellips 3"/>
          <p:cNvSpPr/>
          <p:nvPr/>
        </p:nvSpPr>
        <p:spPr>
          <a:xfrm>
            <a:off x="8730119" y="4722207"/>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560" name="Ellips 4"/>
          <p:cNvSpPr/>
          <p:nvPr/>
        </p:nvSpPr>
        <p:spPr>
          <a:xfrm>
            <a:off x="11198683" y="4709702"/>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561" name="Ellips 5"/>
          <p:cNvSpPr/>
          <p:nvPr/>
        </p:nvSpPr>
        <p:spPr>
          <a:xfrm>
            <a:off x="9476923" y="4930140"/>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562" name="Ellips 6"/>
          <p:cNvSpPr/>
          <p:nvPr/>
        </p:nvSpPr>
        <p:spPr>
          <a:xfrm>
            <a:off x="10451879" y="4942642"/>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563" name="Ellips 7"/>
          <p:cNvSpPr/>
          <p:nvPr/>
        </p:nvSpPr>
        <p:spPr>
          <a:xfrm>
            <a:off x="9980616" y="4311825"/>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564" name="Ellips 8"/>
          <p:cNvSpPr/>
          <p:nvPr/>
        </p:nvSpPr>
        <p:spPr>
          <a:xfrm>
            <a:off x="10582054" y="3806552"/>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565" name="Ellips 9"/>
          <p:cNvSpPr/>
          <p:nvPr/>
        </p:nvSpPr>
        <p:spPr>
          <a:xfrm>
            <a:off x="9352084" y="3806549"/>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566" name="Ellips 10"/>
          <p:cNvSpPr/>
          <p:nvPr/>
        </p:nvSpPr>
        <p:spPr>
          <a:xfrm>
            <a:off x="9953403" y="3365679"/>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567" name="textruta 11"/>
          <p:cNvSpPr/>
          <p:nvPr/>
        </p:nvSpPr>
        <p:spPr>
          <a:xfrm>
            <a:off x="-3" y="142032"/>
            <a:ext cx="12192005" cy="5867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3200"/>
            </a:lvl1pPr>
          </a:lstStyle>
          <a:p>
            <a:pPr/>
            <a:r>
              <a:t>HUR VI SPELAR 9 MOT 9</a:t>
            </a:r>
          </a:p>
        </p:txBody>
      </p:sp>
      <p:sp>
        <p:nvSpPr>
          <p:cNvPr id="568" name="textruta 12"/>
          <p:cNvSpPr/>
          <p:nvPr/>
        </p:nvSpPr>
        <p:spPr>
          <a:xfrm>
            <a:off x="407303" y="888288"/>
            <a:ext cx="8188219" cy="5120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a:pPr>
          </a:p>
          <a:p>
            <a:pPr>
              <a:defRPr b="1"/>
            </a:pPr>
            <a:r>
              <a:t>VAD ÄR VIKTIGAST I ANFALLSSPELET:</a:t>
            </a:r>
            <a:endParaRPr>
              <a:solidFill>
                <a:srgbClr val="FFFFFF"/>
              </a:solidFill>
            </a:endParaRPr>
          </a:p>
          <a:p>
            <a:pPr>
              <a:defRPr>
                <a:solidFill>
                  <a:srgbClr val="FFFFFF"/>
                </a:solidFill>
              </a:defRPr>
            </a:pPr>
          </a:p>
          <a:p>
            <a:pPr/>
            <a:r>
              <a:t>Passera motståndare med bollen</a:t>
            </a:r>
          </a:p>
          <a:p>
            <a:pPr/>
            <a:r>
              <a:t>Uppfylla grundförutsättningar i anfallsspel (spelbredd, speldjup, </a:t>
            </a:r>
          </a:p>
          <a:p>
            <a:pPr/>
            <a:r>
              <a:t>spelavstånd  och spelbarhet) </a:t>
            </a:r>
          </a:p>
          <a:p>
            <a:pPr/>
            <a:r>
              <a:t>Hitta avslut i straffområdet på 1-2 tillslag</a:t>
            </a:r>
          </a:p>
          <a:p>
            <a:pPr>
              <a:defRPr>
                <a:solidFill>
                  <a:srgbClr val="FFFFFF"/>
                </a:solidFill>
              </a:defRPr>
            </a:pPr>
          </a:p>
          <a:p>
            <a:pPr>
              <a:defRPr b="1"/>
            </a:pPr>
            <a:r>
              <a:t>VAD ÄR VIKTIGAST I FÖRSVARSSPELET:</a:t>
            </a:r>
            <a:endParaRPr>
              <a:solidFill>
                <a:srgbClr val="FFFFFF"/>
              </a:solidFill>
            </a:endParaRPr>
          </a:p>
          <a:p>
            <a:pPr>
              <a:defRPr>
                <a:solidFill>
                  <a:srgbClr val="FFFFFF"/>
                </a:solidFill>
              </a:defRPr>
            </a:pPr>
          </a:p>
          <a:p>
            <a:pPr/>
            <a:r>
              <a:t>Ta bollen från motståndare</a:t>
            </a:r>
          </a:p>
          <a:p>
            <a:pPr/>
            <a:r>
              <a:t>Samla laget i lagdelar och förhindra spel genom lagdelar</a:t>
            </a:r>
          </a:p>
          <a:p>
            <a:pPr/>
            <a:r>
              <a:t>Återerövra bollen snabbt</a:t>
            </a:r>
          </a:p>
          <a:p>
            <a:pPr/>
            <a:r>
              <a:t>Förhindra motståndare från att spela centralkorridorer nära våra mål</a:t>
            </a:r>
          </a:p>
          <a:p>
            <a:pPr>
              <a:defRPr>
                <a:solidFill>
                  <a:srgbClr val="FFFFFF"/>
                </a:solidFill>
              </a:defRPr>
            </a:pPr>
          </a:p>
          <a:p>
            <a:pPr>
              <a:defRPr b="1"/>
            </a:pPr>
            <a:r>
              <a:t>FORMATION:</a:t>
            </a:r>
            <a:endParaRPr>
              <a:solidFill>
                <a:srgbClr val="FFFFFF"/>
              </a:solidFill>
            </a:endParaRPr>
          </a:p>
          <a:p>
            <a:pPr>
              <a:defRPr>
                <a:solidFill>
                  <a:srgbClr val="FFFFFF"/>
                </a:solidFill>
              </a:defRPr>
            </a:pPr>
          </a:p>
          <a:p>
            <a:pPr/>
            <a:r>
              <a:t>1 – 4 – D </a:t>
            </a:r>
          </a:p>
        </p:txBody>
      </p:sp>
      <p:pic>
        <p:nvPicPr>
          <p:cNvPr id="569" name="Picture 2" descr="Picture 2"/>
          <p:cNvPicPr>
            <a:picLocks noChangeAspect="1"/>
          </p:cNvPicPr>
          <p:nvPr/>
        </p:nvPicPr>
        <p:blipFill>
          <a:blip r:embed="rId3">
            <a:alphaModFix amt="5000"/>
            <a:extLst/>
          </a:blip>
          <a:srcRect l="0" t="36" r="2" b="5591"/>
          <a:stretch>
            <a:fillRect/>
          </a:stretch>
        </p:blipFill>
        <p:spPr>
          <a:xfrm>
            <a:off x="3487613" y="386635"/>
            <a:ext cx="5422579" cy="5544002"/>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1" name="textruta 2"/>
          <p:cNvSpPr/>
          <p:nvPr/>
        </p:nvSpPr>
        <p:spPr>
          <a:xfrm>
            <a:off x="356259" y="347529"/>
            <a:ext cx="11542815" cy="6250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defTabSz="914400">
              <a:buSzPct val="100000"/>
              <a:buFont typeface="Arial"/>
              <a:buChar char="•"/>
              <a:defRPr sz="2400">
                <a:solidFill>
                  <a:srgbClr val="212121"/>
                </a:solidFill>
                <a:latin typeface="Calibri"/>
                <a:ea typeface="Calibri"/>
                <a:cs typeface="Calibri"/>
                <a:sym typeface="Calibri"/>
              </a:defRPr>
            </a:pPr>
            <a:r>
              <a:t>I åldern 13-14 år ökar spelarnas förmåga att samarbeta på planen tack vare förbättrad kognitiv förmåga och fotbollserfarenhet.</a:t>
            </a:r>
            <a:endParaRPr>
              <a:latin typeface="+mn-lt"/>
              <a:ea typeface="+mn-ea"/>
              <a:cs typeface="+mn-cs"/>
              <a:sym typeface="Helvetica"/>
            </a:endParaRPr>
          </a:p>
          <a:p>
            <a:pPr marL="342900" indent="-342900" defTabSz="914400">
              <a:buSzPct val="100000"/>
              <a:buFont typeface="Arial"/>
              <a:buChar char="•"/>
              <a:defRPr sz="2400">
                <a:solidFill>
                  <a:srgbClr val="212121"/>
                </a:solidFill>
                <a:latin typeface="Calibri"/>
                <a:ea typeface="Calibri"/>
                <a:cs typeface="Calibri"/>
                <a:sym typeface="Calibri"/>
              </a:defRPr>
            </a:pPr>
          </a:p>
          <a:p>
            <a:pPr marL="342900" indent="-342900" defTabSz="914400">
              <a:buSzPct val="100000"/>
              <a:buFont typeface="Arial"/>
              <a:buChar char="•"/>
              <a:defRPr sz="2400">
                <a:solidFill>
                  <a:srgbClr val="212121"/>
                </a:solidFill>
                <a:latin typeface="Calibri"/>
                <a:ea typeface="Calibri"/>
                <a:cs typeface="Calibri"/>
                <a:sym typeface="Calibri"/>
              </a:defRPr>
            </a:pPr>
            <a:r>
              <a:t>Spelarna kan se större ytor och helheter, vilket leder till att lagdelar kan agera tillsammans och nya moment införs i träningen som spelarnas roller i spelystem.</a:t>
            </a:r>
            <a:endParaRPr>
              <a:latin typeface="+mn-lt"/>
              <a:ea typeface="+mn-ea"/>
              <a:cs typeface="+mn-cs"/>
              <a:sym typeface="Helvetica"/>
            </a:endParaRPr>
          </a:p>
          <a:p>
            <a:pPr marL="342900" indent="-342900" defTabSz="914400">
              <a:buSzPct val="100000"/>
              <a:buFont typeface="Arial"/>
              <a:buChar char="•"/>
              <a:defRPr sz="2400">
                <a:solidFill>
                  <a:srgbClr val="212121"/>
                </a:solidFill>
                <a:latin typeface="Calibri"/>
                <a:ea typeface="Calibri"/>
                <a:cs typeface="Calibri"/>
                <a:sym typeface="Calibri"/>
              </a:defRPr>
            </a:pPr>
          </a:p>
          <a:p>
            <a:pPr marL="342900" indent="-342900" defTabSz="914400">
              <a:buSzPct val="100000"/>
              <a:buFont typeface="Arial"/>
              <a:buChar char="•"/>
              <a:defRPr sz="2400">
                <a:solidFill>
                  <a:srgbClr val="212121"/>
                </a:solidFill>
                <a:latin typeface="Calibri"/>
                <a:ea typeface="Calibri"/>
                <a:cs typeface="Calibri"/>
                <a:sym typeface="Calibri"/>
              </a:defRPr>
            </a:pPr>
            <a:r>
              <a:t>Regeländringar sker, där retreatlinjer tas bort och offside-regeln införs vilket gör att det passar att arbeta mer med lagets ”spelytor”.</a:t>
            </a:r>
            <a:endParaRPr>
              <a:latin typeface="+mn-lt"/>
              <a:ea typeface="+mn-ea"/>
              <a:cs typeface="+mn-cs"/>
              <a:sym typeface="Helvetica"/>
            </a:endParaRPr>
          </a:p>
          <a:p>
            <a:pPr marL="342900" indent="-342900" defTabSz="914400">
              <a:buSzPct val="100000"/>
              <a:buFont typeface="Arial"/>
              <a:buChar char="•"/>
              <a:defRPr sz="2400">
                <a:solidFill>
                  <a:srgbClr val="212121"/>
                </a:solidFill>
                <a:latin typeface="Calibri"/>
                <a:ea typeface="Calibri"/>
                <a:cs typeface="Calibri"/>
                <a:sym typeface="Calibri"/>
              </a:defRPr>
            </a:pPr>
          </a:p>
          <a:p>
            <a:pPr marL="342900" indent="-342900" defTabSz="914400">
              <a:buSzPct val="100000"/>
              <a:buFont typeface="Arial"/>
              <a:buChar char="•"/>
              <a:defRPr sz="2400">
                <a:solidFill>
                  <a:srgbClr val="212121"/>
                </a:solidFill>
                <a:latin typeface="Calibri"/>
                <a:ea typeface="Calibri"/>
                <a:cs typeface="Calibri"/>
                <a:sym typeface="Calibri"/>
              </a:defRPr>
            </a:pPr>
            <a:r>
              <a:t>Majoriteten av spelarna går in i puberteten, vilket kan ge både fysiska fördelar (styrka, snabbhet) och tillfälliga nackdelar (försämrad koordination).</a:t>
            </a:r>
            <a:endParaRPr>
              <a:latin typeface="+mn-lt"/>
              <a:ea typeface="+mn-ea"/>
              <a:cs typeface="+mn-cs"/>
              <a:sym typeface="Helvetica"/>
            </a:endParaRPr>
          </a:p>
          <a:p>
            <a:pPr marL="342900" indent="-342900" defTabSz="914400">
              <a:buSzPct val="100000"/>
              <a:buFont typeface="Arial"/>
              <a:buChar char="•"/>
              <a:defRPr sz="2400">
                <a:solidFill>
                  <a:srgbClr val="212121"/>
                </a:solidFill>
                <a:latin typeface="Calibri"/>
                <a:ea typeface="Calibri"/>
                <a:cs typeface="Calibri"/>
                <a:sym typeface="Calibri"/>
              </a:defRPr>
            </a:pPr>
          </a:p>
          <a:p>
            <a:pPr marL="342900" indent="-342900" defTabSz="914400">
              <a:buSzPct val="100000"/>
              <a:buFont typeface="Arial"/>
              <a:buChar char="•"/>
              <a:defRPr sz="2400">
                <a:solidFill>
                  <a:srgbClr val="212121"/>
                </a:solidFill>
                <a:latin typeface="Calibri"/>
                <a:ea typeface="Calibri"/>
                <a:cs typeface="Calibri"/>
                <a:sym typeface="Calibri"/>
              </a:defRPr>
            </a:pPr>
            <a:r>
              <a:t>Viktigt för tränare att förstå att dessa fysiska skillnader är tillfälliga och fortsatt fokusera på teknik och spelförståelse för alla spelare.</a:t>
            </a:r>
            <a:endParaRPr sz="3200"/>
          </a:p>
          <a:p>
            <a:pPr marL="342900" indent="-342900" defTabSz="914400">
              <a:buSzPct val="100000"/>
              <a:buFont typeface="Arial"/>
              <a:buChar char="•"/>
              <a:defRPr sz="3200">
                <a:solidFill>
                  <a:srgbClr val="212121"/>
                </a:solidFill>
                <a:latin typeface="Calibri"/>
                <a:ea typeface="Calibri"/>
                <a:cs typeface="Calibri"/>
                <a:sym typeface="Calibri"/>
              </a:defRPr>
            </a:pPr>
          </a:p>
          <a:p>
            <a:pPr marL="342900" indent="-342900" defTabSz="914400">
              <a:buSzPct val="100000"/>
              <a:buFont typeface="Arial"/>
              <a:buChar char="•"/>
              <a:defRPr sz="2400">
                <a:solidFill>
                  <a:srgbClr val="212121"/>
                </a:solidFill>
                <a:latin typeface="Calibri"/>
                <a:ea typeface="Calibri"/>
                <a:cs typeface="Calibri"/>
                <a:sym typeface="Calibri"/>
              </a:defRPr>
            </a:pPr>
            <a:r>
              <a:t>Fortsatt fokus på numerära överlägen/underlägen</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573" name="textruta 2"/>
          <p:cNvSpPr/>
          <p:nvPr/>
        </p:nvSpPr>
        <p:spPr>
          <a:xfrm>
            <a:off x="368489" y="0"/>
            <a:ext cx="11823512" cy="66700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3200"/>
            </a:pPr>
          </a:p>
          <a:p>
            <a:pPr algn="ctr">
              <a:defRPr b="1" sz="3200"/>
            </a:pPr>
            <a:r>
              <a:t>POSITIONSBESKRIVNING – 9 MOT 9</a:t>
            </a:r>
            <a:endParaRPr>
              <a:solidFill>
                <a:srgbClr val="FFFFFF"/>
              </a:solidFill>
            </a:endParaRPr>
          </a:p>
          <a:p>
            <a:pPr>
              <a:defRPr b="1"/>
            </a:pPr>
            <a:r>
              <a:t>MÅLVAKT:</a:t>
            </a:r>
            <a:endParaRPr>
              <a:solidFill>
                <a:srgbClr val="FFFFFF"/>
              </a:solidFill>
            </a:endParaRPr>
          </a:p>
          <a:p>
            <a:pPr>
              <a:defRPr>
                <a:solidFill>
                  <a:srgbClr val="FFFFFF"/>
                </a:solidFill>
              </a:defRPr>
            </a:pPr>
          </a:p>
          <a:p>
            <a:pPr/>
            <a:r>
              <a:t>Rädda skott med händer och fötter</a:t>
            </a:r>
          </a:p>
          <a:p>
            <a:pPr/>
            <a:r>
              <a:t>Spelbar bredd och djup</a:t>
            </a:r>
          </a:p>
          <a:p>
            <a:pPr/>
            <a:r>
              <a:t>Snabbt rulla igång / passa bollen till medspelare</a:t>
            </a:r>
          </a:p>
          <a:p>
            <a:pPr/>
            <a:r>
              <a:t>Vara delaktig i speluppbyggnaden</a:t>
            </a:r>
          </a:p>
          <a:p>
            <a:pPr>
              <a:defRPr>
                <a:solidFill>
                  <a:srgbClr val="FFFFFF"/>
                </a:solidFill>
              </a:defRPr>
            </a:pPr>
          </a:p>
          <a:p>
            <a:pPr>
              <a:defRPr b="1"/>
            </a:pPr>
            <a:r>
              <a:t>BACKAR:</a:t>
            </a:r>
            <a:endParaRPr>
              <a:solidFill>
                <a:srgbClr val="FFFFFF"/>
              </a:solidFill>
            </a:endParaRPr>
          </a:p>
          <a:p>
            <a:pPr>
              <a:defRPr>
                <a:solidFill>
                  <a:srgbClr val="FFFFFF"/>
                </a:solidFill>
              </a:defRPr>
            </a:pPr>
          </a:p>
          <a:p>
            <a:pPr/>
            <a:r>
              <a:t>Förhindra motståndare från att komma till farliga avslut</a:t>
            </a:r>
          </a:p>
          <a:p>
            <a:pPr/>
            <a:r>
              <a:t>Vara spelbar för medspelare</a:t>
            </a:r>
          </a:p>
          <a:p>
            <a:pPr/>
            <a:r>
              <a:t>Spelbar bredd djup</a:t>
            </a:r>
          </a:p>
          <a:p>
            <a:pPr>
              <a:defRPr>
                <a:solidFill>
                  <a:srgbClr val="FFFFFF"/>
                </a:solidFill>
              </a:defRPr>
            </a:pPr>
          </a:p>
          <a:p>
            <a:pPr>
              <a:defRPr b="1"/>
            </a:pPr>
            <a:r>
              <a:t>MITTFÄLTARE:</a:t>
            </a:r>
            <a:endParaRPr>
              <a:solidFill>
                <a:srgbClr val="FFFFFF"/>
              </a:solidFill>
            </a:endParaRPr>
          </a:p>
          <a:p>
            <a:pPr>
              <a:defRPr>
                <a:solidFill>
                  <a:srgbClr val="FFFFFF"/>
                </a:solidFill>
              </a:defRPr>
            </a:pPr>
          </a:p>
          <a:p>
            <a:pPr/>
            <a:r>
              <a:t>Vara spelbar för medspelare </a:t>
            </a:r>
            <a:endParaRPr>
              <a:solidFill>
                <a:srgbClr val="FFFFFF"/>
              </a:solidFill>
            </a:endParaRPr>
          </a:p>
          <a:p>
            <a:pPr>
              <a:defRPr b="1">
                <a:solidFill>
                  <a:srgbClr val="FFFFFF"/>
                </a:solidFill>
              </a:defRPr>
            </a:pPr>
          </a:p>
          <a:p>
            <a:pPr>
              <a:defRPr b="1">
                <a:solidFill>
                  <a:srgbClr val="212121"/>
                </a:solidFill>
              </a:defRPr>
            </a:pPr>
            <a:r>
              <a:t>FORWARD</a:t>
            </a:r>
            <a:r>
              <a:rPr>
                <a:solidFill>
                  <a:srgbClr val="000000"/>
                </a:solidFill>
              </a:rPr>
              <a:t>:</a:t>
            </a:r>
            <a:endParaRPr>
              <a:solidFill>
                <a:srgbClr val="FFFFFF"/>
              </a:solidFill>
            </a:endParaRPr>
          </a:p>
          <a:p>
            <a:pPr>
              <a:defRPr>
                <a:solidFill>
                  <a:srgbClr val="FFFFFF"/>
                </a:solidFill>
              </a:defRPr>
            </a:pPr>
          </a:p>
          <a:p>
            <a:pPr/>
            <a:r>
              <a:t>Komma till avslut och göra mål </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75" name="Picture 2" descr="Picture 2"/>
          <p:cNvPicPr>
            <a:picLocks noChangeAspect="1"/>
          </p:cNvPicPr>
          <p:nvPr/>
        </p:nvPicPr>
        <p:blipFill>
          <a:blip r:embed="rId2">
            <a:extLst/>
          </a:blip>
          <a:stretch>
            <a:fillRect/>
          </a:stretch>
        </p:blipFill>
        <p:spPr>
          <a:xfrm>
            <a:off x="122830" y="592137"/>
            <a:ext cx="11969086" cy="5673726"/>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7" name="textruta 1"/>
          <p:cNvSpPr/>
          <p:nvPr/>
        </p:nvSpPr>
        <p:spPr>
          <a:xfrm>
            <a:off x="736811" y="117125"/>
            <a:ext cx="11098095" cy="118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3600">
                <a:solidFill>
                  <a:srgbClr val="212121"/>
                </a:solidFill>
                <a:latin typeface="+mn-lt"/>
                <a:ea typeface="+mn-ea"/>
                <a:cs typeface="+mn-cs"/>
                <a:sym typeface="Helvetica"/>
              </a:defRPr>
            </a:pPr>
            <a:r>
              <a:t>Exempel på ramverk i träning </a:t>
            </a:r>
          </a:p>
          <a:p>
            <a:pPr algn="ctr">
              <a:defRPr b="1" sz="3600">
                <a:solidFill>
                  <a:srgbClr val="212121"/>
                </a:solidFill>
                <a:latin typeface="+mn-lt"/>
                <a:ea typeface="+mn-ea"/>
                <a:cs typeface="+mn-cs"/>
                <a:sym typeface="Helvetica"/>
              </a:defRPr>
            </a:pPr>
            <a:r>
              <a:t>11 mot 11 - 90 min</a:t>
            </a:r>
          </a:p>
        </p:txBody>
      </p:sp>
      <p:grpSp>
        <p:nvGrpSpPr>
          <p:cNvPr id="580" name="Rektangel 2"/>
          <p:cNvGrpSpPr/>
          <p:nvPr/>
        </p:nvGrpSpPr>
        <p:grpSpPr>
          <a:xfrm>
            <a:off x="549624" y="2032055"/>
            <a:ext cx="832862" cy="3722915"/>
            <a:chOff x="0" y="0"/>
            <a:chExt cx="832860" cy="3722913"/>
          </a:xfrm>
        </p:grpSpPr>
        <p:sp>
          <p:nvSpPr>
            <p:cNvPr id="578" name="Rektangel"/>
            <p:cNvSpPr/>
            <p:nvPr/>
          </p:nvSpPr>
          <p:spPr>
            <a:xfrm>
              <a:off x="0" y="-1"/>
              <a:ext cx="832861" cy="3722915"/>
            </a:xfrm>
            <a:prstGeom prst="rect">
              <a:avLst/>
            </a:prstGeom>
            <a:solidFill>
              <a:srgbClr val="00B0F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79" name="Psykologi"/>
            <p:cNvSpPr/>
            <p:nvPr/>
          </p:nvSpPr>
          <p:spPr>
            <a:xfrm rot="5400000">
              <a:off x="-1445027" y="1568086"/>
              <a:ext cx="3722915"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583" name="Rektangel 3"/>
          <p:cNvGrpSpPr/>
          <p:nvPr/>
        </p:nvGrpSpPr>
        <p:grpSpPr>
          <a:xfrm>
            <a:off x="1676393" y="5235564"/>
            <a:ext cx="1262750" cy="538846"/>
            <a:chOff x="0" y="0"/>
            <a:chExt cx="1262748" cy="538845"/>
          </a:xfrm>
        </p:grpSpPr>
        <p:sp>
          <p:nvSpPr>
            <p:cNvPr id="581" name="Rektangel"/>
            <p:cNvSpPr/>
            <p:nvPr/>
          </p:nvSpPr>
          <p:spPr>
            <a:xfrm>
              <a:off x="0" y="-1"/>
              <a:ext cx="1262749" cy="538847"/>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82" name="Psykologi"/>
            <p:cNvSpPr/>
            <p:nvPr/>
          </p:nvSpPr>
          <p:spPr>
            <a:xfrm>
              <a:off x="0" y="84002"/>
              <a:ext cx="1262749"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586" name="Rektangel 4"/>
          <p:cNvGrpSpPr/>
          <p:nvPr/>
        </p:nvGrpSpPr>
        <p:grpSpPr>
          <a:xfrm>
            <a:off x="6832495" y="5248540"/>
            <a:ext cx="2471056" cy="538847"/>
            <a:chOff x="0" y="0"/>
            <a:chExt cx="2471054" cy="538845"/>
          </a:xfrm>
        </p:grpSpPr>
        <p:sp>
          <p:nvSpPr>
            <p:cNvPr id="584" name="Rektangel"/>
            <p:cNvSpPr/>
            <p:nvPr/>
          </p:nvSpPr>
          <p:spPr>
            <a:xfrm>
              <a:off x="0" y="0"/>
              <a:ext cx="2471055" cy="538846"/>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85" name="Psykologi"/>
            <p:cNvSpPr/>
            <p:nvPr/>
          </p:nvSpPr>
          <p:spPr>
            <a:xfrm>
              <a:off x="0" y="84002"/>
              <a:ext cx="2471055"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589" name="Rektangel 5"/>
          <p:cNvGrpSpPr/>
          <p:nvPr/>
        </p:nvGrpSpPr>
        <p:grpSpPr>
          <a:xfrm>
            <a:off x="3233048" y="2032055"/>
            <a:ext cx="1458685" cy="3722915"/>
            <a:chOff x="0" y="0"/>
            <a:chExt cx="1458684" cy="3722913"/>
          </a:xfrm>
        </p:grpSpPr>
        <p:sp>
          <p:nvSpPr>
            <p:cNvPr id="587" name="Rektangel"/>
            <p:cNvSpPr/>
            <p:nvPr/>
          </p:nvSpPr>
          <p:spPr>
            <a:xfrm>
              <a:off x="-1" y="-1"/>
              <a:ext cx="1458686" cy="37229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588" name="Teknik"/>
            <p:cNvSpPr/>
            <p:nvPr/>
          </p:nvSpPr>
          <p:spPr>
            <a:xfrm>
              <a:off x="-1" y="-1"/>
              <a:ext cx="1458686"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592" name="Rektangel 6"/>
          <p:cNvGrpSpPr/>
          <p:nvPr/>
        </p:nvGrpSpPr>
        <p:grpSpPr>
          <a:xfrm>
            <a:off x="3233048" y="5227218"/>
            <a:ext cx="1458685" cy="538847"/>
            <a:chOff x="0" y="0"/>
            <a:chExt cx="1458684" cy="538845"/>
          </a:xfrm>
        </p:grpSpPr>
        <p:sp>
          <p:nvSpPr>
            <p:cNvPr id="590" name="Rektangel"/>
            <p:cNvSpPr/>
            <p:nvPr/>
          </p:nvSpPr>
          <p:spPr>
            <a:xfrm>
              <a:off x="-1" y="0"/>
              <a:ext cx="1458686" cy="538846"/>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91" name="Psykologi"/>
            <p:cNvSpPr/>
            <p:nvPr/>
          </p:nvSpPr>
          <p:spPr>
            <a:xfrm>
              <a:off x="-1" y="84002"/>
              <a:ext cx="14586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595" name="Rektangel 7"/>
          <p:cNvGrpSpPr/>
          <p:nvPr/>
        </p:nvGrpSpPr>
        <p:grpSpPr>
          <a:xfrm>
            <a:off x="5029996" y="2032055"/>
            <a:ext cx="1564489" cy="3722915"/>
            <a:chOff x="0" y="0"/>
            <a:chExt cx="1564488" cy="3722913"/>
          </a:xfrm>
        </p:grpSpPr>
        <p:sp>
          <p:nvSpPr>
            <p:cNvPr id="593" name="Rektangel"/>
            <p:cNvSpPr/>
            <p:nvPr/>
          </p:nvSpPr>
          <p:spPr>
            <a:xfrm>
              <a:off x="-1" y="-1"/>
              <a:ext cx="1564490" cy="3722915"/>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a:solidFill>
                    <a:srgbClr val="212121"/>
                  </a:solidFill>
                </a:defRPr>
              </a:pPr>
            </a:p>
          </p:txBody>
        </p:sp>
        <p:sp>
          <p:nvSpPr>
            <p:cNvPr id="594" name="Teknik"/>
            <p:cNvSpPr/>
            <p:nvPr/>
          </p:nvSpPr>
          <p:spPr>
            <a:xfrm>
              <a:off x="-1" y="-1"/>
              <a:ext cx="1564490" cy="1082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3200">
                  <a:solidFill>
                    <a:srgbClr val="212121"/>
                  </a:solidFill>
                </a:defRPr>
              </a:pPr>
            </a:p>
            <a:p>
              <a:pPr algn="ctr">
                <a:defRPr b="1" sz="3200">
                  <a:solidFill>
                    <a:srgbClr val="212121"/>
                  </a:solidFill>
                </a:defRPr>
              </a:pPr>
              <a:r>
                <a:t>Teknik</a:t>
              </a:r>
            </a:p>
          </p:txBody>
        </p:sp>
      </p:grpSp>
      <p:grpSp>
        <p:nvGrpSpPr>
          <p:cNvPr id="598" name="Rektangel 8"/>
          <p:cNvGrpSpPr/>
          <p:nvPr/>
        </p:nvGrpSpPr>
        <p:grpSpPr>
          <a:xfrm>
            <a:off x="5029996" y="5216123"/>
            <a:ext cx="1564488" cy="538847"/>
            <a:chOff x="0" y="0"/>
            <a:chExt cx="1564487" cy="538845"/>
          </a:xfrm>
        </p:grpSpPr>
        <p:sp>
          <p:nvSpPr>
            <p:cNvPr id="596" name="Rektangel"/>
            <p:cNvSpPr/>
            <p:nvPr/>
          </p:nvSpPr>
          <p:spPr>
            <a:xfrm>
              <a:off x="-1" y="0"/>
              <a:ext cx="1564489" cy="538846"/>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597" name="Psykologi"/>
            <p:cNvSpPr/>
            <p:nvPr/>
          </p:nvSpPr>
          <p:spPr>
            <a:xfrm>
              <a:off x="-1" y="84002"/>
              <a:ext cx="1564489"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grpSp>
        <p:nvGrpSpPr>
          <p:cNvPr id="601" name="Rektangel 9"/>
          <p:cNvGrpSpPr/>
          <p:nvPr/>
        </p:nvGrpSpPr>
        <p:grpSpPr>
          <a:xfrm>
            <a:off x="1676393" y="2032056"/>
            <a:ext cx="1262750" cy="3230723"/>
            <a:chOff x="0" y="0"/>
            <a:chExt cx="1262748" cy="3230722"/>
          </a:xfrm>
        </p:grpSpPr>
        <p:sp>
          <p:nvSpPr>
            <p:cNvPr id="599" name="Rektangel"/>
            <p:cNvSpPr/>
            <p:nvPr/>
          </p:nvSpPr>
          <p:spPr>
            <a:xfrm>
              <a:off x="0" y="0"/>
              <a:ext cx="1262749" cy="3230723"/>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600" name="Fysik"/>
            <p:cNvSpPr/>
            <p:nvPr/>
          </p:nvSpPr>
          <p:spPr>
            <a:xfrm>
              <a:off x="0" y="1321991"/>
              <a:ext cx="1262749"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604" name="Rektangel 10"/>
          <p:cNvGrpSpPr/>
          <p:nvPr/>
        </p:nvGrpSpPr>
        <p:grpSpPr>
          <a:xfrm>
            <a:off x="5029996" y="4623456"/>
            <a:ext cx="1564489" cy="592668"/>
            <a:chOff x="0" y="0"/>
            <a:chExt cx="1564488" cy="592667"/>
          </a:xfrm>
        </p:grpSpPr>
        <p:sp>
          <p:nvSpPr>
            <p:cNvPr id="602" name="Rektangel"/>
            <p:cNvSpPr/>
            <p:nvPr/>
          </p:nvSpPr>
          <p:spPr>
            <a:xfrm>
              <a:off x="-1" y="-1"/>
              <a:ext cx="1564490" cy="592669"/>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603" name="Fysik"/>
            <p:cNvSpPr/>
            <p:nvPr/>
          </p:nvSpPr>
          <p:spPr>
            <a:xfrm>
              <a:off x="-1" y="2963"/>
              <a:ext cx="1564490"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607" name="Rektangel 11"/>
          <p:cNvGrpSpPr/>
          <p:nvPr/>
        </p:nvGrpSpPr>
        <p:grpSpPr>
          <a:xfrm>
            <a:off x="6839501" y="2071050"/>
            <a:ext cx="2471056" cy="2584823"/>
            <a:chOff x="0" y="0"/>
            <a:chExt cx="2471054" cy="2584822"/>
          </a:xfrm>
        </p:grpSpPr>
        <p:sp>
          <p:nvSpPr>
            <p:cNvPr id="605" name="Rektangel"/>
            <p:cNvSpPr/>
            <p:nvPr/>
          </p:nvSpPr>
          <p:spPr>
            <a:xfrm>
              <a:off x="0" y="-1"/>
              <a:ext cx="2471055" cy="2584824"/>
            </a:xfrm>
            <a:prstGeom prst="rect">
              <a:avLst/>
            </a:prstGeom>
            <a:solidFill>
              <a:srgbClr val="FFC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606" name="Ind./kollektiv Speluppfattning"/>
            <p:cNvSpPr/>
            <p:nvPr/>
          </p:nvSpPr>
          <p:spPr>
            <a:xfrm>
              <a:off x="0" y="941890"/>
              <a:ext cx="2471055" cy="701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2000">
                  <a:solidFill>
                    <a:srgbClr val="212121"/>
                  </a:solidFill>
                </a:defRPr>
              </a:lvl1pPr>
            </a:lstStyle>
            <a:p>
              <a:pPr/>
              <a:r>
                <a:t>Ind./kollektiv Speluppfattning</a:t>
              </a:r>
            </a:p>
          </p:txBody>
        </p:sp>
      </p:grpSp>
      <p:sp>
        <p:nvSpPr>
          <p:cNvPr id="608" name="textruta 12"/>
          <p:cNvSpPr/>
          <p:nvPr/>
        </p:nvSpPr>
        <p:spPr>
          <a:xfrm>
            <a:off x="399999" y="5831897"/>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609" name="textruta 13"/>
          <p:cNvSpPr/>
          <p:nvPr/>
        </p:nvSpPr>
        <p:spPr>
          <a:xfrm>
            <a:off x="1463266" y="5618107"/>
            <a:ext cx="1769784" cy="1056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10 min </a:t>
            </a:r>
          </a:p>
          <a:p>
            <a:pPr algn="ctr">
              <a:defRPr b="1" sz="1600">
                <a:solidFill>
                  <a:srgbClr val="212121"/>
                </a:solidFill>
                <a:latin typeface="+mn-lt"/>
                <a:ea typeface="+mn-ea"/>
                <a:cs typeface="+mn-cs"/>
                <a:sym typeface="Helvetica"/>
              </a:defRPr>
            </a:pPr>
            <a:r>
              <a:t>Aktivering</a:t>
            </a:r>
          </a:p>
          <a:p>
            <a:pPr algn="ctr">
              <a:defRPr b="1" sz="1600">
                <a:solidFill>
                  <a:srgbClr val="212121"/>
                </a:solidFill>
                <a:latin typeface="+mn-lt"/>
                <a:ea typeface="+mn-ea"/>
                <a:cs typeface="+mn-cs"/>
                <a:sym typeface="Helvetica"/>
              </a:defRPr>
            </a:pPr>
            <a:r>
              <a:t>Färdighet</a:t>
            </a:r>
          </a:p>
          <a:p>
            <a:pPr algn="ctr">
              <a:defRPr b="1" sz="1600">
                <a:solidFill>
                  <a:srgbClr val="212121"/>
                </a:solidFill>
                <a:latin typeface="+mn-lt"/>
                <a:ea typeface="+mn-ea"/>
                <a:cs typeface="+mn-cs"/>
                <a:sym typeface="Helvetica"/>
              </a:defRPr>
            </a:pPr>
            <a:r>
              <a:t>Snabbhet/styrka</a:t>
            </a:r>
          </a:p>
        </p:txBody>
      </p:sp>
      <p:sp>
        <p:nvSpPr>
          <p:cNvPr id="610" name="textruta 14"/>
          <p:cNvSpPr/>
          <p:nvPr/>
        </p:nvSpPr>
        <p:spPr>
          <a:xfrm>
            <a:off x="4910840" y="5787385"/>
            <a:ext cx="1732218" cy="739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400">
                <a:solidFill>
                  <a:srgbClr val="212121"/>
                </a:solidFill>
                <a:latin typeface="+mn-lt"/>
                <a:ea typeface="+mn-ea"/>
                <a:cs typeface="+mn-cs"/>
                <a:sym typeface="Helvetica"/>
              </a:defRPr>
            </a:pPr>
            <a:r>
              <a:t>15-20 min</a:t>
            </a:r>
          </a:p>
          <a:p>
            <a:pPr algn="ctr">
              <a:defRPr b="1" sz="1400">
                <a:solidFill>
                  <a:srgbClr val="212121"/>
                </a:solidFill>
                <a:latin typeface="+mn-lt"/>
                <a:ea typeface="+mn-ea"/>
                <a:cs typeface="+mn-cs"/>
                <a:sym typeface="Helvetica"/>
              </a:defRPr>
            </a:pPr>
            <a:r>
              <a:t>Smålagsspel </a:t>
            </a:r>
          </a:p>
          <a:p>
            <a:pPr algn="ctr">
              <a:defRPr b="1" sz="1400">
                <a:solidFill>
                  <a:srgbClr val="212121"/>
                </a:solidFill>
                <a:latin typeface="+mn-lt"/>
                <a:ea typeface="+mn-ea"/>
                <a:cs typeface="+mn-cs"/>
                <a:sym typeface="Helvetica"/>
              </a:defRPr>
            </a:pPr>
            <a:r>
              <a:t>eller skeden</a:t>
            </a:r>
          </a:p>
        </p:txBody>
      </p:sp>
      <p:sp>
        <p:nvSpPr>
          <p:cNvPr id="611" name="textruta 15"/>
          <p:cNvSpPr/>
          <p:nvPr/>
        </p:nvSpPr>
        <p:spPr>
          <a:xfrm>
            <a:off x="3408022" y="5829403"/>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15 min </a:t>
            </a:r>
          </a:p>
          <a:p>
            <a:pPr algn="ctr">
              <a:defRPr b="1" sz="1600">
                <a:solidFill>
                  <a:srgbClr val="212121"/>
                </a:solidFill>
                <a:latin typeface="+mn-lt"/>
                <a:ea typeface="+mn-ea"/>
                <a:cs typeface="+mn-cs"/>
                <a:sym typeface="Helvetica"/>
              </a:defRPr>
            </a:pPr>
            <a:r>
              <a:t>Färdighet</a:t>
            </a:r>
          </a:p>
        </p:txBody>
      </p:sp>
      <p:sp>
        <p:nvSpPr>
          <p:cNvPr id="612" name="textruta 16"/>
          <p:cNvSpPr/>
          <p:nvPr/>
        </p:nvSpPr>
        <p:spPr>
          <a:xfrm>
            <a:off x="10852418" y="5794699"/>
            <a:ext cx="1132113"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5 min </a:t>
            </a:r>
          </a:p>
          <a:p>
            <a:pPr algn="ctr">
              <a:defRPr b="1" sz="1600">
                <a:solidFill>
                  <a:srgbClr val="212121"/>
                </a:solidFill>
                <a:latin typeface="+mn-lt"/>
                <a:ea typeface="+mn-ea"/>
                <a:cs typeface="+mn-cs"/>
                <a:sym typeface="Helvetica"/>
              </a:defRPr>
            </a:pPr>
            <a:r>
              <a:t>Samling</a:t>
            </a:r>
          </a:p>
        </p:txBody>
      </p:sp>
      <p:sp>
        <p:nvSpPr>
          <p:cNvPr id="613" name="textruta 17"/>
          <p:cNvSpPr/>
          <p:nvPr/>
        </p:nvSpPr>
        <p:spPr>
          <a:xfrm>
            <a:off x="7241267" y="5864330"/>
            <a:ext cx="1732218"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25-30 min</a:t>
            </a:r>
          </a:p>
          <a:p>
            <a:pPr algn="ctr">
              <a:defRPr b="1" sz="1600">
                <a:solidFill>
                  <a:srgbClr val="212121"/>
                </a:solidFill>
                <a:latin typeface="+mn-lt"/>
                <a:ea typeface="+mn-ea"/>
                <a:cs typeface="+mn-cs"/>
                <a:sym typeface="Helvetica"/>
              </a:defRPr>
            </a:pPr>
            <a:r>
              <a:t>Spel </a:t>
            </a:r>
          </a:p>
        </p:txBody>
      </p:sp>
      <p:grpSp>
        <p:nvGrpSpPr>
          <p:cNvPr id="616" name="Rektangel 18"/>
          <p:cNvGrpSpPr/>
          <p:nvPr/>
        </p:nvGrpSpPr>
        <p:grpSpPr>
          <a:xfrm>
            <a:off x="3233048" y="4642442"/>
            <a:ext cx="1458685" cy="592667"/>
            <a:chOff x="0" y="0"/>
            <a:chExt cx="1458684" cy="592666"/>
          </a:xfrm>
        </p:grpSpPr>
        <p:sp>
          <p:nvSpPr>
            <p:cNvPr id="614" name="Rektangel"/>
            <p:cNvSpPr/>
            <p:nvPr/>
          </p:nvSpPr>
          <p:spPr>
            <a:xfrm>
              <a:off x="-1" y="-1"/>
              <a:ext cx="1458686" cy="592668"/>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615" name="Fysik"/>
            <p:cNvSpPr/>
            <p:nvPr/>
          </p:nvSpPr>
          <p:spPr>
            <a:xfrm>
              <a:off x="-1" y="2963"/>
              <a:ext cx="145868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619" name="Rektangel 19"/>
          <p:cNvGrpSpPr/>
          <p:nvPr/>
        </p:nvGrpSpPr>
        <p:grpSpPr>
          <a:xfrm>
            <a:off x="5029996" y="3429001"/>
            <a:ext cx="1578502" cy="1194455"/>
            <a:chOff x="0" y="0"/>
            <a:chExt cx="1578501" cy="1194454"/>
          </a:xfrm>
        </p:grpSpPr>
        <p:sp>
          <p:nvSpPr>
            <p:cNvPr id="617" name="Rektangel"/>
            <p:cNvSpPr/>
            <p:nvPr/>
          </p:nvSpPr>
          <p:spPr>
            <a:xfrm>
              <a:off x="-1" y="-1"/>
              <a:ext cx="1578503" cy="1194456"/>
            </a:xfrm>
            <a:prstGeom prst="rect">
              <a:avLst/>
            </a:prstGeom>
            <a:solidFill>
              <a:srgbClr val="FFC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618" name="Ind./kollektiv speluppfattning"/>
            <p:cNvSpPr/>
            <p:nvPr/>
          </p:nvSpPr>
          <p:spPr>
            <a:xfrm>
              <a:off x="-1" y="335607"/>
              <a:ext cx="1578503"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1400">
                  <a:solidFill>
                    <a:srgbClr val="212121"/>
                  </a:solidFill>
                </a:defRPr>
              </a:lvl1pPr>
            </a:lstStyle>
            <a:p>
              <a:pPr/>
              <a:r>
                <a:t>Ind./kollektiv speluppfattning</a:t>
              </a:r>
            </a:p>
          </p:txBody>
        </p:sp>
      </p:grpSp>
      <p:grpSp>
        <p:nvGrpSpPr>
          <p:cNvPr id="622" name="Rektangel 20"/>
          <p:cNvGrpSpPr/>
          <p:nvPr/>
        </p:nvGrpSpPr>
        <p:grpSpPr>
          <a:xfrm>
            <a:off x="6839501" y="4288969"/>
            <a:ext cx="2471055" cy="959571"/>
            <a:chOff x="0" y="0"/>
            <a:chExt cx="2471054" cy="959569"/>
          </a:xfrm>
        </p:grpSpPr>
        <p:sp>
          <p:nvSpPr>
            <p:cNvPr id="620" name="Rektangel"/>
            <p:cNvSpPr/>
            <p:nvPr/>
          </p:nvSpPr>
          <p:spPr>
            <a:xfrm>
              <a:off x="-1" y="-1"/>
              <a:ext cx="2471056" cy="959571"/>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621" name="Fysik"/>
            <p:cNvSpPr/>
            <p:nvPr/>
          </p:nvSpPr>
          <p:spPr>
            <a:xfrm>
              <a:off x="-1" y="186414"/>
              <a:ext cx="2471056"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grpSp>
        <p:nvGrpSpPr>
          <p:cNvPr id="625" name="Rektangel 21"/>
          <p:cNvGrpSpPr/>
          <p:nvPr/>
        </p:nvGrpSpPr>
        <p:grpSpPr>
          <a:xfrm>
            <a:off x="11002043" y="2051496"/>
            <a:ext cx="832862" cy="3722914"/>
            <a:chOff x="0" y="0"/>
            <a:chExt cx="832860" cy="3722913"/>
          </a:xfrm>
        </p:grpSpPr>
        <p:sp>
          <p:nvSpPr>
            <p:cNvPr id="623" name="Rektangel"/>
            <p:cNvSpPr/>
            <p:nvPr/>
          </p:nvSpPr>
          <p:spPr>
            <a:xfrm>
              <a:off x="0" y="-1"/>
              <a:ext cx="832861" cy="3722915"/>
            </a:xfrm>
            <a:prstGeom prst="rect">
              <a:avLst/>
            </a:prstGeom>
            <a:solidFill>
              <a:srgbClr val="00B0F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624" name="Psykologi"/>
            <p:cNvSpPr/>
            <p:nvPr/>
          </p:nvSpPr>
          <p:spPr>
            <a:xfrm rot="5400000">
              <a:off x="-1445027" y="1568086"/>
              <a:ext cx="3722915"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Psykologi</a:t>
              </a:r>
            </a:p>
          </p:txBody>
        </p:sp>
      </p:grpSp>
      <p:grpSp>
        <p:nvGrpSpPr>
          <p:cNvPr id="628" name="Rektangel 22"/>
          <p:cNvGrpSpPr/>
          <p:nvPr/>
        </p:nvGrpSpPr>
        <p:grpSpPr>
          <a:xfrm>
            <a:off x="9548566" y="2051496"/>
            <a:ext cx="1262749" cy="3183614"/>
            <a:chOff x="0" y="0"/>
            <a:chExt cx="1262748" cy="3183613"/>
          </a:xfrm>
        </p:grpSpPr>
        <p:sp>
          <p:nvSpPr>
            <p:cNvPr id="626" name="Rektangel"/>
            <p:cNvSpPr/>
            <p:nvPr/>
          </p:nvSpPr>
          <p:spPr>
            <a:xfrm>
              <a:off x="0" y="-1"/>
              <a:ext cx="1262749" cy="3183615"/>
            </a:xfrm>
            <a:prstGeom prst="rect">
              <a:avLst/>
            </a:prstGeom>
            <a:solidFill>
              <a:srgbClr val="C00000"/>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627" name="Fysik"/>
            <p:cNvSpPr/>
            <p:nvPr/>
          </p:nvSpPr>
          <p:spPr>
            <a:xfrm>
              <a:off x="0" y="1298436"/>
              <a:ext cx="1262749" cy="586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200">
                  <a:solidFill>
                    <a:srgbClr val="212121"/>
                  </a:solidFill>
                </a:defRPr>
              </a:lvl1pPr>
            </a:lstStyle>
            <a:p>
              <a:pPr/>
              <a:r>
                <a:t>Fysik</a:t>
              </a:r>
            </a:p>
          </p:txBody>
        </p:sp>
      </p:grpSp>
      <p:sp>
        <p:nvSpPr>
          <p:cNvPr id="629" name="textruta 23"/>
          <p:cNvSpPr/>
          <p:nvPr/>
        </p:nvSpPr>
        <p:spPr>
          <a:xfrm>
            <a:off x="9599251" y="5418430"/>
            <a:ext cx="1253168" cy="81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1600">
                <a:solidFill>
                  <a:srgbClr val="212121"/>
                </a:solidFill>
                <a:latin typeface="+mn-lt"/>
                <a:ea typeface="+mn-ea"/>
                <a:cs typeface="+mn-cs"/>
                <a:sym typeface="Helvetica"/>
              </a:defRPr>
            </a:pPr>
            <a:r>
              <a:t>10 min </a:t>
            </a:r>
          </a:p>
          <a:p>
            <a:pPr algn="ctr">
              <a:defRPr b="1" sz="1600">
                <a:solidFill>
                  <a:srgbClr val="212121"/>
                </a:solidFill>
                <a:latin typeface="+mn-lt"/>
                <a:ea typeface="+mn-ea"/>
                <a:cs typeface="+mn-cs"/>
                <a:sym typeface="Helvetica"/>
              </a:defRPr>
            </a:pPr>
            <a:r>
              <a:t>Färdighet uthållighet</a:t>
            </a:r>
          </a:p>
        </p:txBody>
      </p:sp>
      <p:grpSp>
        <p:nvGrpSpPr>
          <p:cNvPr id="632" name="Rektangel 24"/>
          <p:cNvGrpSpPr/>
          <p:nvPr/>
        </p:nvGrpSpPr>
        <p:grpSpPr>
          <a:xfrm>
            <a:off x="9541560" y="4419601"/>
            <a:ext cx="1262750" cy="843179"/>
            <a:chOff x="0" y="0"/>
            <a:chExt cx="1262748" cy="843177"/>
          </a:xfrm>
        </p:grpSpPr>
        <p:sp>
          <p:nvSpPr>
            <p:cNvPr id="630" name="Rektangel"/>
            <p:cNvSpPr/>
            <p:nvPr/>
          </p:nvSpPr>
          <p:spPr>
            <a:xfrm>
              <a:off x="0" y="0"/>
              <a:ext cx="1262749" cy="843178"/>
            </a:xfrm>
            <a:prstGeom prst="rect">
              <a:avLst/>
            </a:prstGeom>
            <a:solidFill>
              <a:schemeClr val="accent1"/>
            </a:solidFill>
            <a:ln w="12700" cap="flat">
              <a:noFill/>
              <a:miter lim="400000"/>
            </a:ln>
            <a:effectLst/>
          </p:spPr>
          <p:txBody>
            <a:bodyPr wrap="square" lIns="45718" tIns="45718" rIns="45718" bIns="45718" numCol="1" anchor="ctr">
              <a:noAutofit/>
            </a:bodyPr>
            <a:lstStyle/>
            <a:p>
              <a:pPr algn="ctr">
                <a:defRPr>
                  <a:solidFill>
                    <a:srgbClr val="212121"/>
                  </a:solidFill>
                </a:defRPr>
              </a:pPr>
            </a:p>
          </p:txBody>
        </p:sp>
        <p:sp>
          <p:nvSpPr>
            <p:cNvPr id="631" name="Psykologi"/>
            <p:cNvSpPr/>
            <p:nvPr/>
          </p:nvSpPr>
          <p:spPr>
            <a:xfrm>
              <a:off x="0" y="236168"/>
              <a:ext cx="1262749"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a:solidFill>
                    <a:srgbClr val="212121"/>
                  </a:solidFill>
                </a:defRPr>
              </a:lvl1pPr>
            </a:lstStyle>
            <a:p>
              <a:pPr/>
              <a:r>
                <a:t>Psykologi</a:t>
              </a:r>
            </a:p>
          </p:txBody>
        </p:sp>
      </p:gr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4" name="textruta 1"/>
          <p:cNvSpPr/>
          <p:nvPr/>
        </p:nvSpPr>
        <p:spPr>
          <a:xfrm>
            <a:off x="398740" y="169975"/>
            <a:ext cx="11459834" cy="143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4400">
                <a:solidFill>
                  <a:srgbClr val="212121"/>
                </a:solidFill>
                <a:latin typeface="+mn-lt"/>
                <a:ea typeface="+mn-ea"/>
                <a:cs typeface="+mn-cs"/>
                <a:sym typeface="Helvetica"/>
              </a:defRPr>
            </a:pPr>
            <a:r>
              <a:t>Exempel fokus träningsinnehåll </a:t>
            </a:r>
          </a:p>
          <a:p>
            <a:pPr algn="ctr">
              <a:defRPr b="1" sz="4400">
                <a:solidFill>
                  <a:srgbClr val="212121"/>
                </a:solidFill>
                <a:latin typeface="+mn-lt"/>
                <a:ea typeface="+mn-ea"/>
                <a:cs typeface="+mn-cs"/>
                <a:sym typeface="Helvetica"/>
              </a:defRPr>
            </a:pPr>
            <a:r>
              <a:t>11 mot 11</a:t>
            </a:r>
          </a:p>
        </p:txBody>
      </p:sp>
      <p:grpSp>
        <p:nvGrpSpPr>
          <p:cNvPr id="637" name="Rektangel 2"/>
          <p:cNvGrpSpPr/>
          <p:nvPr/>
        </p:nvGrpSpPr>
        <p:grpSpPr>
          <a:xfrm>
            <a:off x="398739" y="1616524"/>
            <a:ext cx="2218944" cy="5071500"/>
            <a:chOff x="0" y="0"/>
            <a:chExt cx="2218942" cy="5071498"/>
          </a:xfrm>
        </p:grpSpPr>
        <p:sp>
          <p:nvSpPr>
            <p:cNvPr id="635" name="Rektangel"/>
            <p:cNvSpPr/>
            <p:nvPr/>
          </p:nvSpPr>
          <p:spPr>
            <a:xfrm>
              <a:off x="-1" y="0"/>
              <a:ext cx="2218944" cy="5071499"/>
            </a:xfrm>
            <a:prstGeom prst="rect">
              <a:avLst/>
            </a:prstGeom>
            <a:solidFill>
              <a:srgbClr val="00B050"/>
            </a:solidFill>
            <a:ln w="12700" cap="flat">
              <a:noFill/>
              <a:miter lim="400000"/>
            </a:ln>
            <a:effectLst/>
          </p:spPr>
          <p:txBody>
            <a:bodyPr wrap="square" lIns="45718" tIns="45718" rIns="45718" bIns="45718" numCol="1" anchor="t">
              <a:noAutofit/>
            </a:bodyPr>
            <a:lstStyle/>
            <a:p>
              <a:pPr algn="ctr">
                <a:defRPr b="1" sz="3200">
                  <a:solidFill>
                    <a:srgbClr val="212121"/>
                  </a:solidFill>
                </a:defRPr>
              </a:pPr>
            </a:p>
          </p:txBody>
        </p:sp>
        <p:sp>
          <p:nvSpPr>
            <p:cNvPr id="636" name="Teknik…"/>
            <p:cNvSpPr/>
            <p:nvPr/>
          </p:nvSpPr>
          <p:spPr>
            <a:xfrm>
              <a:off x="-1" y="0"/>
              <a:ext cx="2218944" cy="286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Teknik</a:t>
              </a:r>
            </a:p>
            <a:p>
              <a:pPr>
                <a:defRPr b="1" sz="2000">
                  <a:solidFill>
                    <a:srgbClr val="212121"/>
                  </a:solidFill>
                </a:defRPr>
              </a:pPr>
            </a:p>
            <a:p>
              <a:pPr>
                <a:defRPr b="1" sz="1600">
                  <a:solidFill>
                    <a:srgbClr val="212121"/>
                  </a:solidFill>
                </a:defRPr>
              </a:pPr>
              <a:r>
                <a:t>Underhåll/förstärkning av teknik i tidigare spelformer</a:t>
              </a:r>
            </a:p>
            <a:p>
              <a:pPr>
                <a:defRPr b="1" sz="1600">
                  <a:solidFill>
                    <a:srgbClr val="212121"/>
                  </a:solidFill>
                </a:defRPr>
              </a:pPr>
            </a:p>
            <a:p>
              <a:pPr>
                <a:defRPr b="1" sz="1600">
                  <a:solidFill>
                    <a:srgbClr val="212121"/>
                  </a:solidFill>
                </a:defRPr>
              </a:pPr>
            </a:p>
            <a:p>
              <a:pPr>
                <a:defRPr b="1" sz="1600">
                  <a:solidFill>
                    <a:srgbClr val="212121"/>
                  </a:solidFill>
                </a:defRPr>
              </a:pPr>
            </a:p>
            <a:p>
              <a:pPr>
                <a:defRPr b="1" sz="1600">
                  <a:solidFill>
                    <a:srgbClr val="212121"/>
                  </a:solidFill>
                </a:defRPr>
              </a:pPr>
            </a:p>
          </p:txBody>
        </p:sp>
      </p:grpSp>
      <p:grpSp>
        <p:nvGrpSpPr>
          <p:cNvPr id="640" name="Rektangel 3"/>
          <p:cNvGrpSpPr/>
          <p:nvPr/>
        </p:nvGrpSpPr>
        <p:grpSpPr>
          <a:xfrm>
            <a:off x="2708962" y="1616524"/>
            <a:ext cx="2218943" cy="5349242"/>
            <a:chOff x="0" y="0"/>
            <a:chExt cx="2218942" cy="5349240"/>
          </a:xfrm>
        </p:grpSpPr>
        <p:sp>
          <p:nvSpPr>
            <p:cNvPr id="638" name="Rektangel"/>
            <p:cNvSpPr/>
            <p:nvPr/>
          </p:nvSpPr>
          <p:spPr>
            <a:xfrm>
              <a:off x="0" y="0"/>
              <a:ext cx="2218943" cy="5071499"/>
            </a:xfrm>
            <a:prstGeom prst="rect">
              <a:avLst/>
            </a:prstGeom>
            <a:solidFill>
              <a:srgbClr val="297FC3"/>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639" name="Psykologi…"/>
            <p:cNvSpPr/>
            <p:nvPr/>
          </p:nvSpPr>
          <p:spPr>
            <a:xfrm>
              <a:off x="0" y="0"/>
              <a:ext cx="2218943" cy="53492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Psykologi</a:t>
              </a:r>
            </a:p>
            <a:p>
              <a:pPr>
                <a:defRPr b="1" sz="1600">
                  <a:solidFill>
                    <a:srgbClr val="212121"/>
                  </a:solidFill>
                </a:defRPr>
              </a:pPr>
              <a:r>
                <a:t>Sätta mål</a:t>
              </a:r>
            </a:p>
            <a:p>
              <a:pPr>
                <a:defRPr b="1" sz="1600">
                  <a:solidFill>
                    <a:srgbClr val="212121"/>
                  </a:solidFill>
                </a:defRPr>
              </a:pPr>
              <a:r>
                <a:t>Hållbar karriär</a:t>
              </a:r>
            </a:p>
            <a:p>
              <a:pPr>
                <a:defRPr b="1" sz="1600">
                  <a:solidFill>
                    <a:srgbClr val="212121"/>
                  </a:solidFill>
                </a:defRPr>
              </a:pPr>
              <a:r>
                <a:t>Karriärövergångar</a:t>
              </a:r>
            </a:p>
            <a:p>
              <a:pPr>
                <a:defRPr b="1" sz="1600">
                  <a:solidFill>
                    <a:srgbClr val="212121"/>
                  </a:solidFill>
                </a:defRPr>
              </a:pPr>
              <a:r>
                <a:t>Göra medspelare bättre</a:t>
              </a:r>
            </a:p>
            <a:p>
              <a:pPr>
                <a:defRPr b="1" sz="1600">
                  <a:solidFill>
                    <a:srgbClr val="212121"/>
                  </a:solidFill>
                </a:defRPr>
              </a:pPr>
              <a:r>
                <a:t>Koncentrera sig</a:t>
              </a:r>
            </a:p>
            <a:p>
              <a:pPr>
                <a:defRPr b="1" sz="1600">
                  <a:solidFill>
                    <a:srgbClr val="212121"/>
                  </a:solidFill>
                </a:defRPr>
              </a:pPr>
              <a:r>
                <a:t>Försöka igen</a:t>
              </a:r>
            </a:p>
            <a:p>
              <a:pPr>
                <a:defRPr b="1" sz="1600">
                  <a:solidFill>
                    <a:srgbClr val="212121"/>
                  </a:solidFill>
                </a:defRPr>
              </a:pPr>
              <a:r>
                <a:t>Anstränga sig/bli trött</a:t>
              </a:r>
            </a:p>
            <a:p>
              <a:pPr>
                <a:defRPr b="1" sz="1600">
                  <a:solidFill>
                    <a:srgbClr val="212121"/>
                  </a:solidFill>
                </a:defRPr>
              </a:pPr>
              <a:r>
                <a:t>Uppmuntra andra</a:t>
              </a:r>
            </a:p>
            <a:p>
              <a:pPr>
                <a:defRPr b="1" sz="1600">
                  <a:solidFill>
                    <a:srgbClr val="212121"/>
                  </a:solidFill>
                </a:defRPr>
              </a:pPr>
              <a:r>
                <a:t>Trevligt språk</a:t>
              </a:r>
            </a:p>
            <a:p>
              <a:pPr>
                <a:defRPr b="1" sz="1600">
                  <a:solidFill>
                    <a:srgbClr val="212121"/>
                  </a:solidFill>
                </a:defRPr>
              </a:pPr>
              <a:r>
                <a:t>Vinna sin duell</a:t>
              </a:r>
            </a:p>
            <a:p>
              <a:pPr>
                <a:defRPr b="1" sz="1600">
                  <a:solidFill>
                    <a:srgbClr val="212121"/>
                  </a:solidFill>
                </a:defRPr>
              </a:pPr>
              <a:r>
                <a:t>Hantera motgång</a:t>
              </a:r>
            </a:p>
            <a:p>
              <a:pPr>
                <a:defRPr b="1" sz="1600">
                  <a:solidFill>
                    <a:srgbClr val="212121"/>
                  </a:solidFill>
                </a:defRPr>
              </a:pPr>
              <a:r>
                <a:t>Hantera medgång</a:t>
              </a:r>
            </a:p>
            <a:p>
              <a:pPr>
                <a:defRPr b="1" sz="1600">
                  <a:solidFill>
                    <a:srgbClr val="212121"/>
                  </a:solidFill>
                </a:defRPr>
              </a:pPr>
              <a:r>
                <a:t>Förstå vikten av alla spelets skeden</a:t>
              </a:r>
            </a:p>
            <a:p>
              <a:pPr>
                <a:defRPr b="1" sz="1600">
                  <a:solidFill>
                    <a:srgbClr val="212121"/>
                  </a:solidFill>
                </a:defRPr>
              </a:pPr>
              <a:r>
                <a:t>Vinna</a:t>
              </a:r>
            </a:p>
            <a:p>
              <a:pPr>
                <a:defRPr b="1" sz="1600">
                  <a:solidFill>
                    <a:srgbClr val="212121"/>
                  </a:solidFill>
                </a:defRPr>
              </a:pPr>
              <a:r>
                <a:t>Göra nästa aktion</a:t>
              </a:r>
            </a:p>
            <a:p>
              <a:pPr>
                <a:defRPr b="1" sz="1600">
                  <a:solidFill>
                    <a:srgbClr val="212121"/>
                  </a:solidFill>
                </a:defRPr>
              </a:pPr>
            </a:p>
          </p:txBody>
        </p:sp>
      </p:grpSp>
      <p:grpSp>
        <p:nvGrpSpPr>
          <p:cNvPr id="643" name="Rektangel 4"/>
          <p:cNvGrpSpPr/>
          <p:nvPr/>
        </p:nvGrpSpPr>
        <p:grpSpPr>
          <a:xfrm>
            <a:off x="7329409" y="1616527"/>
            <a:ext cx="2218943" cy="5071498"/>
            <a:chOff x="0" y="0"/>
            <a:chExt cx="2218942" cy="5071496"/>
          </a:xfrm>
        </p:grpSpPr>
        <p:sp>
          <p:nvSpPr>
            <p:cNvPr id="641" name="Rektangel"/>
            <p:cNvSpPr/>
            <p:nvPr/>
          </p:nvSpPr>
          <p:spPr>
            <a:xfrm>
              <a:off x="-1" y="-1"/>
              <a:ext cx="2218944" cy="5071498"/>
            </a:xfrm>
            <a:prstGeom prst="rect">
              <a:avLst/>
            </a:prstGeom>
            <a:solidFill>
              <a:srgbClr val="FFC000"/>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642" name="Speluppfattning…"/>
            <p:cNvSpPr/>
            <p:nvPr/>
          </p:nvSpPr>
          <p:spPr>
            <a:xfrm>
              <a:off x="-1" y="-1"/>
              <a:ext cx="2218944" cy="293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000">
                  <a:solidFill>
                    <a:srgbClr val="212121"/>
                  </a:solidFill>
                </a:defRPr>
              </a:pPr>
              <a:r>
                <a:t>Speluppfattning</a:t>
              </a:r>
            </a:p>
            <a:p>
              <a:pPr algn="ctr">
                <a:defRPr b="1" sz="1600">
                  <a:solidFill>
                    <a:srgbClr val="212121"/>
                  </a:solidFill>
                </a:defRPr>
              </a:pPr>
            </a:p>
            <a:p>
              <a:pPr>
                <a:defRPr b="1" sz="1600">
                  <a:solidFill>
                    <a:srgbClr val="212121"/>
                  </a:solidFill>
                </a:defRPr>
              </a:pPr>
              <a:r>
                <a:t>Samma som 9 mot 9</a:t>
              </a:r>
            </a:p>
            <a:p>
              <a:pPr>
                <a:defRPr b="1" sz="1600">
                  <a:solidFill>
                    <a:srgbClr val="212121"/>
                  </a:solidFill>
                </a:defRPr>
              </a:pPr>
              <a:r>
                <a:t>Roller</a:t>
              </a:r>
            </a:p>
            <a:p>
              <a:pPr>
                <a:defRPr b="1" sz="1600">
                  <a:solidFill>
                    <a:srgbClr val="212121"/>
                  </a:solidFill>
                </a:defRPr>
              </a:pPr>
              <a:r>
                <a:t>Positionsförsvar</a:t>
              </a:r>
            </a:p>
            <a:p>
              <a:pPr>
                <a:defRPr b="1" sz="1600">
                  <a:solidFill>
                    <a:srgbClr val="212121"/>
                  </a:solidFill>
                </a:defRPr>
              </a:pPr>
              <a:r>
                <a:t>Korridorer</a:t>
              </a:r>
            </a:p>
            <a:p>
              <a:pPr>
                <a:defRPr b="1" sz="1600">
                  <a:solidFill>
                    <a:srgbClr val="212121"/>
                  </a:solidFill>
                </a:defRPr>
              </a:pPr>
              <a:r>
                <a:t>Rotationer</a:t>
              </a:r>
            </a:p>
            <a:p>
              <a:pPr>
                <a:defRPr b="1" sz="1600">
                  <a:solidFill>
                    <a:srgbClr val="212121"/>
                  </a:solidFill>
                </a:defRPr>
              </a:pPr>
            </a:p>
            <a:p>
              <a:pPr>
                <a:defRPr b="1" sz="1600">
                  <a:solidFill>
                    <a:srgbClr val="212121"/>
                  </a:solidFill>
                </a:defRPr>
              </a:pPr>
              <a:r>
                <a:t>Ökade detaljer i alla spelets skeden. </a:t>
              </a:r>
            </a:p>
          </p:txBody>
        </p:sp>
      </p:grpSp>
      <p:grpSp>
        <p:nvGrpSpPr>
          <p:cNvPr id="646" name="Rektangel 5"/>
          <p:cNvGrpSpPr/>
          <p:nvPr/>
        </p:nvGrpSpPr>
        <p:grpSpPr>
          <a:xfrm>
            <a:off x="5019185" y="1616527"/>
            <a:ext cx="2218943" cy="5071498"/>
            <a:chOff x="0" y="0"/>
            <a:chExt cx="2218942" cy="5071496"/>
          </a:xfrm>
        </p:grpSpPr>
        <p:sp>
          <p:nvSpPr>
            <p:cNvPr id="644" name="Rektangel"/>
            <p:cNvSpPr/>
            <p:nvPr/>
          </p:nvSpPr>
          <p:spPr>
            <a:xfrm>
              <a:off x="-1" y="-1"/>
              <a:ext cx="2218944" cy="5071498"/>
            </a:xfrm>
            <a:prstGeom prst="rect">
              <a:avLst/>
            </a:prstGeom>
            <a:solidFill>
              <a:srgbClr val="C00000"/>
            </a:solidFill>
            <a:ln w="12700" cap="flat">
              <a:noFill/>
              <a:miter lim="400000"/>
            </a:ln>
            <a:effectLst/>
          </p:spPr>
          <p:txBody>
            <a:bodyPr wrap="square" lIns="45718" tIns="45718" rIns="45718" bIns="45718" numCol="1" anchor="t">
              <a:noAutofit/>
            </a:bodyPr>
            <a:lstStyle/>
            <a:p>
              <a:pPr>
                <a:defRPr b="1" sz="3200">
                  <a:solidFill>
                    <a:srgbClr val="212121"/>
                  </a:solidFill>
                </a:defRPr>
              </a:pPr>
            </a:p>
          </p:txBody>
        </p:sp>
        <p:sp>
          <p:nvSpPr>
            <p:cNvPr id="645" name="Fysik…"/>
            <p:cNvSpPr/>
            <p:nvPr/>
          </p:nvSpPr>
          <p:spPr>
            <a:xfrm>
              <a:off x="-1" y="-1"/>
              <a:ext cx="2218944" cy="4079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800">
                  <a:solidFill>
                    <a:srgbClr val="212121"/>
                  </a:solidFill>
                </a:defRPr>
              </a:pPr>
              <a:r>
                <a:t>Fysik</a:t>
              </a:r>
            </a:p>
            <a:p>
              <a:pPr>
                <a:defRPr b="1" sz="1600">
                  <a:solidFill>
                    <a:srgbClr val="212121"/>
                  </a:solidFill>
                </a:defRPr>
              </a:pPr>
            </a:p>
            <a:p>
              <a:pPr>
                <a:defRPr b="1" sz="1600">
                  <a:solidFill>
                    <a:srgbClr val="212121"/>
                  </a:solidFill>
                </a:defRPr>
              </a:pPr>
              <a:r>
                <a:t>Motorik</a:t>
              </a:r>
            </a:p>
            <a:p>
              <a:pPr>
                <a:defRPr b="1" sz="1600">
                  <a:solidFill>
                    <a:srgbClr val="212121"/>
                  </a:solidFill>
                </a:defRPr>
              </a:pPr>
              <a:r>
                <a:t>Balans</a:t>
              </a:r>
            </a:p>
            <a:p>
              <a:pPr>
                <a:defRPr b="1" sz="1600">
                  <a:solidFill>
                    <a:srgbClr val="212121"/>
                  </a:solidFill>
                </a:defRPr>
              </a:pPr>
              <a:r>
                <a:t>Styrka med egen kropp</a:t>
              </a:r>
            </a:p>
            <a:p>
              <a:pPr>
                <a:defRPr b="1" sz="1600">
                  <a:solidFill>
                    <a:srgbClr val="212121"/>
                  </a:solidFill>
                </a:defRPr>
              </a:pPr>
              <a:r>
                <a:t>Styrka med yttre belastning</a:t>
              </a:r>
            </a:p>
            <a:p>
              <a:pPr>
                <a:defRPr b="1" sz="1600">
                  <a:solidFill>
                    <a:srgbClr val="212121"/>
                  </a:solidFill>
                </a:defRPr>
              </a:pPr>
              <a:r>
                <a:t>Rörlighet</a:t>
              </a:r>
            </a:p>
            <a:p>
              <a:pPr>
                <a:defRPr b="1" sz="1600">
                  <a:solidFill>
                    <a:srgbClr val="212121"/>
                  </a:solidFill>
                </a:defRPr>
              </a:pPr>
              <a:r>
                <a:t>Knäkontroll</a:t>
              </a:r>
            </a:p>
            <a:p>
              <a:pPr>
                <a:defRPr b="1" sz="1600">
                  <a:solidFill>
                    <a:srgbClr val="212121"/>
                  </a:solidFill>
                </a:defRPr>
              </a:pPr>
              <a:r>
                <a:t>Löpskolning</a:t>
              </a:r>
            </a:p>
            <a:p>
              <a:pPr>
                <a:defRPr b="1" sz="1600">
                  <a:solidFill>
                    <a:srgbClr val="212121"/>
                  </a:solidFill>
                </a:defRPr>
              </a:pPr>
              <a:r>
                <a:t>Parövningar</a:t>
              </a:r>
            </a:p>
            <a:p>
              <a:pPr>
                <a:defRPr b="1" sz="1600">
                  <a:solidFill>
                    <a:srgbClr val="212121"/>
                  </a:solidFill>
                </a:defRPr>
              </a:pPr>
              <a:r>
                <a:t>Uthållighet i spelform</a:t>
              </a:r>
            </a:p>
            <a:p>
              <a:pPr>
                <a:defRPr b="1" sz="1600">
                  <a:solidFill>
                    <a:srgbClr val="212121"/>
                  </a:solidFill>
                </a:defRPr>
              </a:pPr>
              <a:r>
                <a:t>Uthållighet som färdighetsövning</a:t>
              </a:r>
            </a:p>
          </p:txBody>
        </p:sp>
      </p:grpSp>
      <p:grpSp>
        <p:nvGrpSpPr>
          <p:cNvPr id="649" name="Rektangel 6"/>
          <p:cNvGrpSpPr/>
          <p:nvPr/>
        </p:nvGrpSpPr>
        <p:grpSpPr>
          <a:xfrm>
            <a:off x="9639631" y="1616526"/>
            <a:ext cx="2218943" cy="5071498"/>
            <a:chOff x="0" y="0"/>
            <a:chExt cx="2218942" cy="5071496"/>
          </a:xfrm>
        </p:grpSpPr>
        <p:sp>
          <p:nvSpPr>
            <p:cNvPr id="647" name="Rektangel"/>
            <p:cNvSpPr/>
            <p:nvPr/>
          </p:nvSpPr>
          <p:spPr>
            <a:xfrm>
              <a:off x="-1" y="-1"/>
              <a:ext cx="2218944" cy="5071498"/>
            </a:xfrm>
            <a:prstGeom prst="rect">
              <a:avLst/>
            </a:prstGeom>
            <a:solidFill>
              <a:srgbClr val="00B0F0"/>
            </a:solidFill>
            <a:ln w="12700" cap="flat">
              <a:noFill/>
              <a:miter lim="400000"/>
            </a:ln>
            <a:effectLst/>
          </p:spPr>
          <p:txBody>
            <a:bodyPr wrap="square" lIns="45718" tIns="45718" rIns="45718" bIns="45718" numCol="1" anchor="t">
              <a:noAutofit/>
            </a:bodyPr>
            <a:lstStyle/>
            <a:p>
              <a:pPr>
                <a:defRPr b="1" sz="1600">
                  <a:solidFill>
                    <a:srgbClr val="212121"/>
                  </a:solidFill>
                </a:defRPr>
              </a:pPr>
            </a:p>
          </p:txBody>
        </p:sp>
        <p:sp>
          <p:nvSpPr>
            <p:cNvPr id="648" name="Målvakt…"/>
            <p:cNvSpPr/>
            <p:nvPr/>
          </p:nvSpPr>
          <p:spPr>
            <a:xfrm>
              <a:off x="-1" y="-1"/>
              <a:ext cx="2218944" cy="4777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b="1" sz="2400">
                  <a:solidFill>
                    <a:srgbClr val="212121"/>
                  </a:solidFill>
                </a:defRPr>
              </a:pPr>
              <a:r>
                <a:t>Målvakt</a:t>
              </a:r>
            </a:p>
            <a:p>
              <a:pPr algn="ctr">
                <a:defRPr b="1" sz="1600">
                  <a:solidFill>
                    <a:srgbClr val="212121"/>
                  </a:solidFill>
                </a:defRPr>
              </a:pPr>
            </a:p>
            <a:p>
              <a:pPr>
                <a:defRPr b="1" sz="1600">
                  <a:solidFill>
                    <a:srgbClr val="212121"/>
                  </a:solidFill>
                </a:defRPr>
              </a:pPr>
              <a:r>
                <a:t>Specialisering</a:t>
              </a:r>
            </a:p>
            <a:p>
              <a:pPr>
                <a:defRPr b="1" sz="1600">
                  <a:solidFill>
                    <a:srgbClr val="212121"/>
                  </a:solidFill>
                </a:defRPr>
              </a:pPr>
              <a:r>
                <a:t>Avlevereringar kort</a:t>
              </a:r>
            </a:p>
            <a:p>
              <a:pPr>
                <a:defRPr b="1" sz="1600">
                  <a:solidFill>
                    <a:srgbClr val="212121"/>
                  </a:solidFill>
                </a:defRPr>
              </a:pPr>
              <a:r>
                <a:t>Fallteknik</a:t>
              </a:r>
            </a:p>
            <a:p>
              <a:pPr>
                <a:defRPr b="1" sz="1600">
                  <a:solidFill>
                    <a:srgbClr val="212121"/>
                  </a:solidFill>
                </a:defRPr>
              </a:pPr>
              <a:r>
                <a:t>Greppteknik</a:t>
              </a:r>
            </a:p>
            <a:p>
              <a:pPr>
                <a:defRPr b="1" sz="1600">
                  <a:solidFill>
                    <a:srgbClr val="212121"/>
                  </a:solidFill>
                </a:defRPr>
              </a:pPr>
              <a:r>
                <a:t>Utgångsställning</a:t>
              </a:r>
            </a:p>
            <a:p>
              <a:pPr>
                <a:defRPr b="1" sz="1600">
                  <a:solidFill>
                    <a:srgbClr val="212121"/>
                  </a:solidFill>
                </a:defRPr>
              </a:pPr>
              <a:r>
                <a:t>Höga bollar </a:t>
              </a:r>
            </a:p>
            <a:p>
              <a:pPr>
                <a:defRPr b="1" sz="1600">
                  <a:solidFill>
                    <a:srgbClr val="212121"/>
                  </a:solidFill>
                </a:defRPr>
              </a:pPr>
              <a:r>
                <a:t>Sidledsförflyttning</a:t>
              </a:r>
            </a:p>
            <a:p>
              <a:pPr>
                <a:defRPr b="1" sz="1600">
                  <a:solidFill>
                    <a:srgbClr val="212121"/>
                  </a:solidFill>
                </a:defRPr>
              </a:pPr>
              <a:r>
                <a:t>Utrusning</a:t>
              </a:r>
            </a:p>
            <a:p>
              <a:pPr>
                <a:defRPr b="1" sz="1600">
                  <a:solidFill>
                    <a:srgbClr val="212121"/>
                  </a:solidFill>
                </a:defRPr>
              </a:pPr>
              <a:r>
                <a:t>Utgångsställning boll långt från mål</a:t>
              </a:r>
            </a:p>
            <a:p>
              <a:pPr>
                <a:defRPr b="1" sz="1600">
                  <a:solidFill>
                    <a:srgbClr val="212121"/>
                  </a:solidFill>
                </a:defRPr>
              </a:pPr>
              <a:r>
                <a:t>Utspark</a:t>
              </a:r>
            </a:p>
            <a:p>
              <a:pPr>
                <a:defRPr b="1" sz="1600">
                  <a:solidFill>
                    <a:srgbClr val="212121"/>
                  </a:solidFill>
                </a:defRPr>
              </a:pPr>
              <a:r>
                <a:t>Fallteknik luften</a:t>
              </a:r>
            </a:p>
            <a:p>
              <a:pPr>
                <a:defRPr b="1" sz="1600">
                  <a:solidFill>
                    <a:srgbClr val="212121"/>
                  </a:solidFill>
                </a:defRPr>
              </a:pPr>
              <a:r>
                <a:t>Boxa bollen</a:t>
              </a:r>
            </a:p>
            <a:p>
              <a:pPr>
                <a:defRPr b="1" sz="1600">
                  <a:solidFill>
                    <a:srgbClr val="212121"/>
                  </a:solidFill>
                </a:defRPr>
              </a:pPr>
              <a:r>
                <a:t>Palming</a:t>
              </a:r>
            </a:p>
            <a:p>
              <a:pPr>
                <a:defRPr b="1" sz="1600">
                  <a:solidFill>
                    <a:srgbClr val="212121"/>
                  </a:solidFill>
                </a:defRPr>
              </a:pPr>
              <a:r>
                <a:t>Positionering</a:t>
              </a:r>
            </a:p>
          </p:txBody>
        </p:sp>
      </p:gr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pic>
        <p:nvPicPr>
          <p:cNvPr id="651" name="Picture 7" descr="Picture 7"/>
          <p:cNvPicPr>
            <a:picLocks noChangeAspect="1"/>
          </p:cNvPicPr>
          <p:nvPr/>
        </p:nvPicPr>
        <p:blipFill>
          <a:blip r:embed="rId2">
            <a:extLst/>
          </a:blip>
          <a:stretch>
            <a:fillRect/>
          </a:stretch>
        </p:blipFill>
        <p:spPr>
          <a:xfrm rot="16200000">
            <a:off x="7638143" y="2200000"/>
            <a:ext cx="5080003" cy="3213103"/>
          </a:xfrm>
          <a:prstGeom prst="rect">
            <a:avLst/>
          </a:prstGeom>
          <a:ln w="12700">
            <a:miter lim="400000"/>
          </a:ln>
        </p:spPr>
      </p:pic>
      <p:sp>
        <p:nvSpPr>
          <p:cNvPr id="652" name="Ellips 2"/>
          <p:cNvSpPr/>
          <p:nvPr/>
        </p:nvSpPr>
        <p:spPr>
          <a:xfrm>
            <a:off x="8730119" y="4722207"/>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53" name="Ellips 3"/>
          <p:cNvSpPr/>
          <p:nvPr/>
        </p:nvSpPr>
        <p:spPr>
          <a:xfrm>
            <a:off x="9470349" y="4942642"/>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54" name="Ellips 4"/>
          <p:cNvSpPr/>
          <p:nvPr/>
        </p:nvSpPr>
        <p:spPr>
          <a:xfrm>
            <a:off x="10438723" y="4962218"/>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55" name="Ellips 5"/>
          <p:cNvSpPr/>
          <p:nvPr/>
        </p:nvSpPr>
        <p:spPr>
          <a:xfrm>
            <a:off x="11178950" y="4722207"/>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56" name="Ellips 6"/>
          <p:cNvSpPr/>
          <p:nvPr/>
        </p:nvSpPr>
        <p:spPr>
          <a:xfrm>
            <a:off x="9976084" y="4349898"/>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57" name="Ellips 7"/>
          <p:cNvSpPr/>
          <p:nvPr/>
        </p:nvSpPr>
        <p:spPr>
          <a:xfrm>
            <a:off x="10642830" y="3909028"/>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58" name="Ellips 8"/>
          <p:cNvSpPr/>
          <p:nvPr/>
        </p:nvSpPr>
        <p:spPr>
          <a:xfrm>
            <a:off x="9255134" y="3909028"/>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59" name="Ellips 9"/>
          <p:cNvSpPr/>
          <p:nvPr/>
        </p:nvSpPr>
        <p:spPr>
          <a:xfrm>
            <a:off x="9974036" y="3428998"/>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60" name="Ellips 11"/>
          <p:cNvSpPr/>
          <p:nvPr/>
        </p:nvSpPr>
        <p:spPr>
          <a:xfrm>
            <a:off x="9048305" y="2945988"/>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61" name="Ellips 12"/>
          <p:cNvSpPr/>
          <p:nvPr/>
        </p:nvSpPr>
        <p:spPr>
          <a:xfrm>
            <a:off x="9974036" y="5710201"/>
            <a:ext cx="408219" cy="440875"/>
          </a:xfrm>
          <a:prstGeom prst="ellipse">
            <a:avLst/>
          </a:prstGeom>
          <a:solidFill>
            <a:srgbClr val="00B0F0"/>
          </a:solidFill>
          <a:ln w="15875" cap="rnd">
            <a:solidFill>
              <a:srgbClr val="435716"/>
            </a:solidFill>
          </a:ln>
        </p:spPr>
        <p:txBody>
          <a:bodyPr lIns="45718" tIns="45718" rIns="45718" bIns="45718" anchor="ctr"/>
          <a:lstStyle/>
          <a:p>
            <a:pPr algn="ctr">
              <a:defRPr>
                <a:solidFill>
                  <a:srgbClr val="FFFFFF"/>
                </a:solidFill>
              </a:defRPr>
            </a:pPr>
          </a:p>
        </p:txBody>
      </p:sp>
      <p:sp>
        <p:nvSpPr>
          <p:cNvPr id="662" name="Ellips 13"/>
          <p:cNvSpPr/>
          <p:nvPr/>
        </p:nvSpPr>
        <p:spPr>
          <a:xfrm>
            <a:off x="10935961" y="2988129"/>
            <a:ext cx="408219" cy="440875"/>
          </a:xfrm>
          <a:prstGeom prst="ellipse">
            <a:avLst/>
          </a:prstGeom>
          <a:solidFill>
            <a:srgbClr val="FFC000"/>
          </a:solidFill>
          <a:ln w="15875" cap="rnd">
            <a:solidFill>
              <a:srgbClr val="435716"/>
            </a:solidFill>
          </a:ln>
        </p:spPr>
        <p:txBody>
          <a:bodyPr lIns="45718" tIns="45718" rIns="45718" bIns="45718" anchor="ctr"/>
          <a:lstStyle/>
          <a:p>
            <a:pPr algn="ctr">
              <a:defRPr>
                <a:solidFill>
                  <a:srgbClr val="FFFFFF"/>
                </a:solidFill>
              </a:defRPr>
            </a:pPr>
          </a:p>
        </p:txBody>
      </p:sp>
      <p:sp>
        <p:nvSpPr>
          <p:cNvPr id="663" name="textruta 15"/>
          <p:cNvSpPr/>
          <p:nvPr/>
        </p:nvSpPr>
        <p:spPr>
          <a:xfrm>
            <a:off x="0" y="250237"/>
            <a:ext cx="12192000" cy="5867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3200"/>
            </a:lvl1pPr>
          </a:lstStyle>
          <a:p>
            <a:pPr/>
            <a:r>
              <a:t>HUR VI SPELAR 11 MOT 11</a:t>
            </a:r>
          </a:p>
        </p:txBody>
      </p:sp>
      <p:sp>
        <p:nvSpPr>
          <p:cNvPr id="664" name="textruta 17"/>
          <p:cNvSpPr/>
          <p:nvPr/>
        </p:nvSpPr>
        <p:spPr>
          <a:xfrm>
            <a:off x="407305" y="1359143"/>
            <a:ext cx="8064283" cy="4282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a:pPr>
            <a:r>
              <a:t>VAD ÄR VIKTIGAST I ANFALLSSPELET:</a:t>
            </a:r>
            <a:endParaRPr>
              <a:solidFill>
                <a:srgbClr val="FFFFFF"/>
              </a:solidFill>
            </a:endParaRPr>
          </a:p>
          <a:p>
            <a:pPr/>
            <a:r>
              <a:t>Passera motståndare med bollen</a:t>
            </a:r>
          </a:p>
          <a:p>
            <a:pPr/>
            <a:r>
              <a:t>Uppfylla grundförutsättningar i speluppbyggnad, spelbredd, speldjup, spelavstånd och spelbarhet</a:t>
            </a:r>
          </a:p>
          <a:p>
            <a:pPr/>
            <a:r>
              <a:t>Hitta avslut i straffområdet på 1-2 tillslag</a:t>
            </a:r>
          </a:p>
          <a:p>
            <a:pPr>
              <a:defRPr>
                <a:solidFill>
                  <a:srgbClr val="FFFFFF"/>
                </a:solidFill>
              </a:defRPr>
            </a:pPr>
          </a:p>
          <a:p>
            <a:pPr>
              <a:defRPr>
                <a:solidFill>
                  <a:srgbClr val="FFFFFF"/>
                </a:solidFill>
              </a:defRPr>
            </a:pPr>
          </a:p>
          <a:p>
            <a:pPr>
              <a:defRPr b="1"/>
            </a:pPr>
            <a:r>
              <a:t>VAD ÄR VIKTIGAST I FÖRSVARSSPELET:</a:t>
            </a:r>
            <a:endParaRPr>
              <a:solidFill>
                <a:srgbClr val="FFFFFF"/>
              </a:solidFill>
            </a:endParaRPr>
          </a:p>
          <a:p>
            <a:pPr/>
            <a:r>
              <a:t>Ta bollen från motståndare</a:t>
            </a:r>
          </a:p>
          <a:p>
            <a:pPr/>
            <a:r>
              <a:t>Samla laget i lagdelar och förhindra spel genom lagdelar</a:t>
            </a:r>
          </a:p>
          <a:p>
            <a:pPr/>
            <a:r>
              <a:t>Återerövra bollen snabbt</a:t>
            </a:r>
          </a:p>
          <a:p>
            <a:pPr/>
            <a:r>
              <a:t>Förhindra motståndare från att spela central korridor nära våra mål</a:t>
            </a:r>
          </a:p>
          <a:p>
            <a:pPr>
              <a:defRPr b="1">
                <a:solidFill>
                  <a:srgbClr val="FFFFFF"/>
                </a:solidFill>
              </a:defRPr>
            </a:pPr>
          </a:p>
          <a:p>
            <a:pPr>
              <a:defRPr b="1"/>
            </a:pPr>
            <a:r>
              <a:t>FORMATION:</a:t>
            </a:r>
            <a:endParaRPr>
              <a:solidFill>
                <a:srgbClr val="FFFFFF"/>
              </a:solidFill>
            </a:endParaRPr>
          </a:p>
          <a:p>
            <a:pPr/>
            <a:r>
              <a:t>1 – 4 – D - 2</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6" name="textruta 2"/>
          <p:cNvSpPr/>
          <p:nvPr/>
        </p:nvSpPr>
        <p:spPr>
          <a:xfrm>
            <a:off x="391885" y="347528"/>
            <a:ext cx="11661569" cy="6136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defTabSz="914400">
              <a:buSzPct val="100000"/>
              <a:buFont typeface="Arial"/>
              <a:buChar char="•"/>
              <a:defRPr sz="2400">
                <a:solidFill>
                  <a:srgbClr val="212121"/>
                </a:solidFill>
                <a:latin typeface="Calibri"/>
                <a:ea typeface="Calibri"/>
                <a:cs typeface="Calibri"/>
                <a:sym typeface="Calibri"/>
              </a:defRPr>
            </a:pPr>
            <a:r>
              <a:t>15-18 år fortsatt stora biologiska skillnader men den ökande kognitiva förmågan bidrar till att möjligheten att arbeta med lagets helheter ökar. Exempelvis kollektiva försvarsmetoder som positionsförsvar, anfallsmetoder som rotationer m.m.</a:t>
            </a:r>
            <a:endParaRPr>
              <a:latin typeface="+mn-lt"/>
              <a:ea typeface="+mn-ea"/>
              <a:cs typeface="+mn-cs"/>
              <a:sym typeface="Helvetica"/>
            </a:endParaRPr>
          </a:p>
          <a:p>
            <a:pPr marL="342900" indent="-342900" defTabSz="914400">
              <a:buSzPct val="100000"/>
              <a:buFont typeface="Arial"/>
              <a:buChar char="•"/>
              <a:defRPr sz="2400">
                <a:solidFill>
                  <a:srgbClr val="212121"/>
                </a:solidFill>
                <a:latin typeface="Calibri"/>
                <a:ea typeface="Calibri"/>
                <a:cs typeface="Calibri"/>
                <a:sym typeface="Calibri"/>
              </a:defRPr>
            </a:pPr>
          </a:p>
          <a:p>
            <a:pPr marL="342900" indent="-342900" defTabSz="914400">
              <a:buSzPct val="100000"/>
              <a:buFont typeface="Arial"/>
              <a:buChar char="•"/>
              <a:defRPr sz="2400">
                <a:solidFill>
                  <a:srgbClr val="212121"/>
                </a:solidFill>
                <a:latin typeface="Calibri"/>
                <a:ea typeface="Calibri"/>
                <a:cs typeface="Calibri"/>
                <a:sym typeface="Calibri"/>
              </a:defRPr>
            </a:pPr>
            <a:r>
              <a:t>Viktigt att ta tillvara på det och fokusera mest på spelförståelse i träning, spelets skeden och dess motsatsförhållanden.</a:t>
            </a:r>
            <a:endParaRPr>
              <a:latin typeface="+mn-lt"/>
              <a:ea typeface="+mn-ea"/>
              <a:cs typeface="+mn-cs"/>
              <a:sym typeface="Helvetica"/>
            </a:endParaRPr>
          </a:p>
          <a:p>
            <a:pPr marL="342900" indent="-342900" defTabSz="914400">
              <a:buSzPct val="100000"/>
              <a:buFont typeface="Arial"/>
              <a:buChar char="•"/>
              <a:defRPr sz="2400">
                <a:solidFill>
                  <a:srgbClr val="212121"/>
                </a:solidFill>
                <a:latin typeface="Calibri"/>
                <a:ea typeface="Calibri"/>
                <a:cs typeface="Calibri"/>
                <a:sym typeface="Calibri"/>
              </a:defRPr>
            </a:pPr>
          </a:p>
          <a:p>
            <a:pPr marL="342900" indent="-342900" defTabSz="914400">
              <a:buSzPct val="100000"/>
              <a:buFont typeface="Arial"/>
              <a:buChar char="•"/>
              <a:defRPr sz="2400">
                <a:solidFill>
                  <a:srgbClr val="212121"/>
                </a:solidFill>
                <a:latin typeface="Calibri"/>
                <a:ea typeface="Calibri"/>
                <a:cs typeface="Calibri"/>
                <a:sym typeface="Calibri"/>
              </a:defRPr>
            </a:pPr>
            <a:r>
              <a:t>Utöver roller även lägga till spelartyper för ett fullständigt spelsystem. </a:t>
            </a:r>
            <a:r>
              <a:rPr i="1"/>
              <a:t>(Arbetssätt, formation, roller och spelartyper) </a:t>
            </a:r>
            <a:r>
              <a:t>Specialisering i positioner. </a:t>
            </a:r>
            <a:endParaRPr>
              <a:latin typeface="+mn-lt"/>
              <a:ea typeface="+mn-ea"/>
              <a:cs typeface="+mn-cs"/>
              <a:sym typeface="Helvetica"/>
            </a:endParaRPr>
          </a:p>
          <a:p>
            <a:pPr marL="342900" indent="-342900" defTabSz="914400">
              <a:buSzPct val="100000"/>
              <a:buFont typeface="Arial"/>
              <a:buChar char="•"/>
              <a:defRPr sz="2400">
                <a:solidFill>
                  <a:srgbClr val="212121"/>
                </a:solidFill>
                <a:latin typeface="Calibri"/>
                <a:ea typeface="Calibri"/>
                <a:cs typeface="Calibri"/>
                <a:sym typeface="Calibri"/>
              </a:defRPr>
            </a:pPr>
          </a:p>
          <a:p>
            <a:pPr marL="342900" indent="-342900" defTabSz="914400">
              <a:buSzPct val="100000"/>
              <a:buFont typeface="Arial"/>
              <a:buChar char="•"/>
              <a:defRPr sz="2400">
                <a:solidFill>
                  <a:srgbClr val="212121"/>
                </a:solidFill>
                <a:latin typeface="Calibri"/>
                <a:ea typeface="Calibri"/>
                <a:cs typeface="Calibri"/>
                <a:sym typeface="Calibri"/>
              </a:defRPr>
            </a:pPr>
            <a:r>
              <a:t>Underhåll och förstärkning av tidigare tekniska moment men koppla de ännu mer till lagets sätt at spela. </a:t>
            </a:r>
            <a:endParaRPr>
              <a:latin typeface="+mn-lt"/>
              <a:ea typeface="+mn-ea"/>
              <a:cs typeface="+mn-cs"/>
              <a:sym typeface="Helvetica"/>
            </a:endParaRPr>
          </a:p>
          <a:p>
            <a:pPr defTabSz="914400">
              <a:defRPr sz="2400">
                <a:solidFill>
                  <a:srgbClr val="212121"/>
                </a:solidFill>
                <a:latin typeface="Calibri"/>
                <a:ea typeface="Calibri"/>
                <a:cs typeface="Calibri"/>
                <a:sym typeface="Calibri"/>
              </a:defRPr>
            </a:pPr>
          </a:p>
          <a:p>
            <a:pPr marL="342900" indent="-342900" defTabSz="914400">
              <a:buSzPct val="100000"/>
              <a:buFont typeface="Arial"/>
              <a:buChar char="•"/>
              <a:defRPr sz="2400">
                <a:solidFill>
                  <a:srgbClr val="212121"/>
                </a:solidFill>
                <a:latin typeface="Calibri"/>
                <a:ea typeface="Calibri"/>
                <a:cs typeface="Calibri"/>
                <a:sym typeface="Calibri"/>
              </a:defRPr>
            </a:pPr>
            <a:r>
              <a:t>Störst drop-out sker här inom fotbollen så viktigt att förstå alla ”karriärövergångar” spelarna har för att få så många som möjligt att fortsätta med fotboll.</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668" name="textruta 1"/>
          <p:cNvSpPr/>
          <p:nvPr/>
        </p:nvSpPr>
        <p:spPr>
          <a:xfrm>
            <a:off x="640077" y="179248"/>
            <a:ext cx="10911845" cy="64541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3200"/>
            </a:pPr>
            <a:r>
              <a:t>POSITIONSBESKRIVNING 11 MOT 11</a:t>
            </a:r>
            <a:endParaRPr>
              <a:solidFill>
                <a:srgbClr val="FFFFFF"/>
              </a:solidFill>
            </a:endParaRPr>
          </a:p>
          <a:p>
            <a:pPr>
              <a:defRPr>
                <a:solidFill>
                  <a:srgbClr val="FFFFFF"/>
                </a:solidFill>
              </a:defRPr>
            </a:pPr>
          </a:p>
          <a:p>
            <a:pPr>
              <a:defRPr b="1"/>
            </a:pPr>
            <a:r>
              <a:t>MÅLVAKT:</a:t>
            </a:r>
            <a:endParaRPr>
              <a:solidFill>
                <a:srgbClr val="FFFFFF"/>
              </a:solidFill>
            </a:endParaRPr>
          </a:p>
          <a:p>
            <a:pPr>
              <a:defRPr b="1">
                <a:solidFill>
                  <a:srgbClr val="FFFFFF"/>
                </a:solidFill>
              </a:defRPr>
            </a:pPr>
          </a:p>
          <a:p>
            <a:pPr/>
            <a:r>
              <a:t>Rädda skott med händer och fötter</a:t>
            </a:r>
          </a:p>
          <a:p>
            <a:pPr/>
            <a:r>
              <a:t>Spelbar bredd och djup</a:t>
            </a:r>
          </a:p>
          <a:p>
            <a:pPr/>
            <a:r>
              <a:t>Snabbt rulla igång och passa bollen till medspelare</a:t>
            </a:r>
          </a:p>
          <a:p>
            <a:pPr>
              <a:defRPr>
                <a:solidFill>
                  <a:srgbClr val="FFFFFF"/>
                </a:solidFill>
              </a:defRPr>
            </a:pPr>
          </a:p>
          <a:p>
            <a:pPr>
              <a:defRPr b="1"/>
            </a:pPr>
            <a:r>
              <a:t>BACKAR:</a:t>
            </a:r>
            <a:endParaRPr>
              <a:solidFill>
                <a:srgbClr val="FFFFFF"/>
              </a:solidFill>
            </a:endParaRPr>
          </a:p>
          <a:p>
            <a:pPr>
              <a:defRPr>
                <a:solidFill>
                  <a:srgbClr val="FFFFFF"/>
                </a:solidFill>
              </a:defRPr>
            </a:pPr>
          </a:p>
          <a:p>
            <a:pPr/>
            <a:r>
              <a:t>Förhindra motståndare från att komma till farliga avslut</a:t>
            </a:r>
          </a:p>
          <a:p>
            <a:pPr/>
            <a:r>
              <a:t>Vara spelbar för medspelare</a:t>
            </a:r>
          </a:p>
          <a:p>
            <a:pPr/>
            <a:r>
              <a:t>Spelbar bredd och djup</a:t>
            </a:r>
          </a:p>
          <a:p>
            <a:pPr>
              <a:defRPr>
                <a:solidFill>
                  <a:srgbClr val="FFFFFF"/>
                </a:solidFill>
              </a:defRPr>
            </a:pPr>
          </a:p>
          <a:p>
            <a:pPr>
              <a:defRPr b="1"/>
            </a:pPr>
            <a:r>
              <a:t>MITTFÄLTARE:</a:t>
            </a:r>
            <a:endParaRPr>
              <a:solidFill>
                <a:srgbClr val="FFFFFF"/>
              </a:solidFill>
            </a:endParaRPr>
          </a:p>
          <a:p>
            <a:pPr>
              <a:defRPr>
                <a:solidFill>
                  <a:srgbClr val="FFFFFF"/>
                </a:solidFill>
              </a:defRPr>
            </a:pPr>
          </a:p>
          <a:p>
            <a:pPr/>
            <a:r>
              <a:t>Vara spelbar för medspelare</a:t>
            </a:r>
          </a:p>
          <a:p>
            <a:pPr/>
            <a:r>
              <a:t>Spelbar bredd och djup</a:t>
            </a:r>
          </a:p>
          <a:p>
            <a:pPr>
              <a:defRPr>
                <a:solidFill>
                  <a:srgbClr val="FFFFFF"/>
                </a:solidFill>
              </a:defRPr>
            </a:pPr>
          </a:p>
          <a:p>
            <a:pPr>
              <a:defRPr b="1"/>
            </a:pPr>
            <a:r>
              <a:t>FORWARD:</a:t>
            </a:r>
            <a:endParaRPr>
              <a:solidFill>
                <a:srgbClr val="FFFFFF"/>
              </a:solidFill>
            </a:endParaRPr>
          </a:p>
          <a:p>
            <a:pPr>
              <a:defRPr b="1">
                <a:solidFill>
                  <a:srgbClr val="FFFFFF"/>
                </a:solidFill>
              </a:defRPr>
            </a:pPr>
          </a:p>
          <a:p>
            <a:pPr/>
            <a:r>
              <a:t>Komma till avslut och göra mål</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670" name="textruta 1"/>
          <p:cNvSpPr/>
          <p:nvPr/>
        </p:nvSpPr>
        <p:spPr>
          <a:xfrm>
            <a:off x="191067" y="777238"/>
            <a:ext cx="11846259" cy="53492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3200"/>
            </a:pPr>
            <a:r>
              <a:t>RIKTLINJER FÖRÄLDRAR  </a:t>
            </a:r>
            <a:endParaRPr>
              <a:solidFill>
                <a:srgbClr val="FFFFFF"/>
              </a:solidFill>
            </a:endParaRPr>
          </a:p>
          <a:p>
            <a:pPr algn="ctr">
              <a:defRPr b="1" sz="3200">
                <a:solidFill>
                  <a:srgbClr val="FFFFFF"/>
                </a:solidFill>
              </a:defRPr>
            </a:pPr>
          </a:p>
          <a:p>
            <a:pPr>
              <a:defRPr sz="2000"/>
            </a:pPr>
            <a:r>
              <a:t>Vara införstådd med att ledare alltid vill att barn tränar mer än de spelar match och med åldern kommer ha en stegrande förväntan på träningsnärvaro för att medverka på matcher. </a:t>
            </a:r>
          </a:p>
          <a:p>
            <a:pPr>
              <a:defRPr sz="2000">
                <a:solidFill>
                  <a:srgbClr val="FFFFFF"/>
                </a:solidFill>
              </a:defRPr>
            </a:pPr>
          </a:p>
          <a:p>
            <a:pPr>
              <a:defRPr sz="2000"/>
            </a:pPr>
            <a:r>
              <a:t>Vara aktiv i planering av transport till bortamatcher, cuper och andra evenemang. </a:t>
            </a:r>
            <a:endParaRPr>
              <a:solidFill>
                <a:srgbClr val="FFFFFF"/>
              </a:solidFill>
            </a:endParaRPr>
          </a:p>
          <a:p>
            <a:pPr>
              <a:defRPr sz="2000">
                <a:solidFill>
                  <a:srgbClr val="FFFFFF"/>
                </a:solidFill>
              </a:defRPr>
            </a:pPr>
          </a:p>
          <a:p>
            <a:pPr>
              <a:defRPr sz="2000"/>
            </a:pPr>
            <a:r>
              <a:t>Vid match stå på motsatta långsidan ledarna och </a:t>
            </a:r>
            <a:r>
              <a:rPr b="1"/>
              <a:t>heja positivt på samtliga spelare som tillhör laget. </a:t>
            </a:r>
            <a:r>
              <a:t>Självklart inte uttrycka något negativt om någon spelare i eget eller motståndares lag.</a:t>
            </a:r>
          </a:p>
          <a:p>
            <a:pPr>
              <a:defRPr b="1" sz="2000"/>
            </a:pPr>
          </a:p>
          <a:p>
            <a:pPr>
              <a:defRPr b="1" sz="2000"/>
            </a:pPr>
            <a:r>
              <a:t>Vara ett föredöme </a:t>
            </a:r>
            <a:r>
              <a:rPr b="0"/>
              <a:t>utanför plan. Låt inte ditt engagemang spilla över på fel sätt. Låt domaren, som i många fall är föreningsdomare, döma utan protester eller andra kommentarer. Hur vi agerar utanför planen bidrar i hög grad till den totala matchupplevelsen.</a:t>
            </a:r>
          </a:p>
          <a:p>
            <a:pPr>
              <a:defRPr sz="2000">
                <a:solidFill>
                  <a:srgbClr val="FFFFFF"/>
                </a:solidFill>
              </a:defRPr>
            </a:pPr>
          </a:p>
          <a:p>
            <a:pPr>
              <a:defRPr sz="2000"/>
            </a:pPr>
            <a:r>
              <a:t>Du som förälder förväntas verka för en drog-, tobak- och alkoholfri miljö före och under klubbens arrangemang och idrottsaktiviteter. </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bg>
      <p:bgPr>
        <a:solidFill>
          <a:schemeClr val="accent1"/>
        </a:solidFill>
      </p:bgPr>
    </p:bg>
    <p:spTree>
      <p:nvGrpSpPr>
        <p:cNvPr id="1" name=""/>
        <p:cNvGrpSpPr/>
        <p:nvPr/>
      </p:nvGrpSpPr>
      <p:grpSpPr>
        <a:xfrm>
          <a:off x="0" y="0"/>
          <a:ext cx="0" cy="0"/>
          <a:chOff x="0" y="0"/>
          <a:chExt cx="0" cy="0"/>
        </a:xfrm>
      </p:grpSpPr>
      <p:sp>
        <p:nvSpPr>
          <p:cNvPr id="672" name="textruta 1"/>
          <p:cNvSpPr/>
          <p:nvPr/>
        </p:nvSpPr>
        <p:spPr>
          <a:xfrm>
            <a:off x="0" y="457200"/>
            <a:ext cx="12192000" cy="64033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4000"/>
            </a:pPr>
            <a:r>
              <a:t>VÄLKOMEN TILL TÖLÖ IF:</a:t>
            </a:r>
            <a:endParaRPr>
              <a:solidFill>
                <a:srgbClr val="FFFFFF"/>
              </a:solidFill>
            </a:endParaRPr>
          </a:p>
          <a:p>
            <a:pPr algn="ctr">
              <a:defRPr b="1" sz="4000">
                <a:solidFill>
                  <a:srgbClr val="FFFFFF"/>
                </a:solidFill>
              </a:defRPr>
            </a:pPr>
          </a:p>
          <a:p>
            <a:pPr algn="ctr">
              <a:defRPr b="1" sz="4000"/>
            </a:pPr>
            <a:r>
              <a:t>LEDARE</a:t>
            </a:r>
            <a:endParaRPr>
              <a:solidFill>
                <a:srgbClr val="FFFFFF"/>
              </a:solidFill>
            </a:endParaRPr>
          </a:p>
          <a:p>
            <a:pPr algn="ctr">
              <a:defRPr b="1" sz="4000">
                <a:solidFill>
                  <a:srgbClr val="FFFFFF"/>
                </a:solidFill>
              </a:defRPr>
            </a:pPr>
          </a:p>
          <a:p>
            <a:pPr algn="ctr">
              <a:defRPr b="1" sz="4000"/>
            </a:pPr>
            <a:r>
              <a:t>SPELARE</a:t>
            </a:r>
            <a:endParaRPr>
              <a:solidFill>
                <a:srgbClr val="FFFFFF"/>
              </a:solidFill>
            </a:endParaRPr>
          </a:p>
          <a:p>
            <a:pPr algn="ctr">
              <a:defRPr b="1" sz="4000">
                <a:solidFill>
                  <a:srgbClr val="FFFFFF"/>
                </a:solidFill>
              </a:defRPr>
            </a:pPr>
          </a:p>
          <a:p>
            <a:pPr algn="ctr">
              <a:defRPr b="1" sz="4000"/>
            </a:pPr>
            <a:r>
              <a:t>FÖRÄLDER</a:t>
            </a:r>
            <a:endParaRPr>
              <a:solidFill>
                <a:srgbClr val="FFFFFF"/>
              </a:solidFill>
            </a:endParaRPr>
          </a:p>
          <a:p>
            <a:pPr algn="ctr">
              <a:defRPr b="1" sz="4000">
                <a:solidFill>
                  <a:srgbClr val="FFFFFF"/>
                </a:solidFill>
              </a:defRPr>
            </a:pPr>
          </a:p>
          <a:p>
            <a:pPr>
              <a:defRPr b="1" sz="1200">
                <a:solidFill>
                  <a:srgbClr val="FFFFFF"/>
                </a:solidFill>
              </a:defRPr>
            </a:pPr>
          </a:p>
          <a:p>
            <a:pPr>
              <a:defRPr b="1" sz="1200">
                <a:solidFill>
                  <a:srgbClr val="FFFFFF"/>
                </a:solidFill>
              </a:defRPr>
            </a:pPr>
          </a:p>
          <a:p>
            <a:pPr>
              <a:defRPr b="1" sz="1200">
                <a:solidFill>
                  <a:srgbClr val="FFFFFF"/>
                </a:solidFill>
              </a:defRPr>
            </a:pPr>
          </a:p>
          <a:p>
            <a:pPr>
              <a:defRPr b="1" sz="1200">
                <a:solidFill>
                  <a:srgbClr val="FFFFFF"/>
                </a:solidFill>
              </a:defRPr>
            </a:pPr>
          </a:p>
          <a:p>
            <a:pPr>
              <a:defRPr b="1" sz="1200">
                <a:solidFill>
                  <a:srgbClr val="FFFFFF"/>
                </a:solidFill>
              </a:defRPr>
            </a:pPr>
          </a:p>
          <a:p>
            <a:pPr>
              <a:defRPr b="1" sz="1200">
                <a:solidFill>
                  <a:srgbClr val="FFFFFF"/>
                </a:solidFill>
              </a:defRPr>
            </a:pPr>
          </a:p>
          <a:p>
            <a:pPr>
              <a:defRPr b="1" sz="1200"/>
            </a:pPr>
            <a:r>
              <a:t>KUNGSBACKA DECEMBER 2024</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Citat">
  <a:themeElements>
    <a:clrScheme name="Citat">
      <a:dk1>
        <a:srgbClr val="000000"/>
      </a:dk1>
      <a:lt1>
        <a:srgbClr val="212121"/>
      </a:lt1>
      <a:dk2>
        <a:srgbClr val="A7A7A7"/>
      </a:dk2>
      <a:lt2>
        <a:srgbClr val="535353"/>
      </a:lt2>
      <a:accent1>
        <a:srgbClr val="9ECD33"/>
      </a:accent1>
      <a:accent2>
        <a:srgbClr val="E19933"/>
      </a:accent2>
      <a:accent3>
        <a:srgbClr val="DC5D3D"/>
      </a:accent3>
      <a:accent4>
        <a:srgbClr val="A967CB"/>
      </a:accent4>
      <a:accent5>
        <a:srgbClr val="5EA5DD"/>
      </a:accent5>
      <a:accent6>
        <a:srgbClr val="44BEA9"/>
      </a:accent6>
      <a:hlink>
        <a:srgbClr val="0000FF"/>
      </a:hlink>
      <a:folHlink>
        <a:srgbClr val="FF00FF"/>
      </a:folHlink>
    </a:clrScheme>
    <a:fontScheme name="Citat">
      <a:majorFont>
        <a:latin typeface="Century Gothic"/>
        <a:ea typeface="Century Gothic"/>
        <a:cs typeface="Century Gothic"/>
      </a:majorFont>
      <a:minorFont>
        <a:latin typeface="Helvetica"/>
        <a:ea typeface="Helvetica"/>
        <a:cs typeface="Helvetica"/>
      </a:minorFont>
    </a:fontScheme>
    <a:fmtScheme name="Cita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Citat">
  <a:themeElements>
    <a:clrScheme name="Citat">
      <a:dk1>
        <a:srgbClr val="000000"/>
      </a:dk1>
      <a:lt1>
        <a:srgbClr val="FFFFFF"/>
      </a:lt1>
      <a:dk2>
        <a:srgbClr val="A7A7A7"/>
      </a:dk2>
      <a:lt2>
        <a:srgbClr val="535353"/>
      </a:lt2>
      <a:accent1>
        <a:srgbClr val="9ECD33"/>
      </a:accent1>
      <a:accent2>
        <a:srgbClr val="E19933"/>
      </a:accent2>
      <a:accent3>
        <a:srgbClr val="DC5D3D"/>
      </a:accent3>
      <a:accent4>
        <a:srgbClr val="A967CB"/>
      </a:accent4>
      <a:accent5>
        <a:srgbClr val="5EA5DD"/>
      </a:accent5>
      <a:accent6>
        <a:srgbClr val="44BEA9"/>
      </a:accent6>
      <a:hlink>
        <a:srgbClr val="0000FF"/>
      </a:hlink>
      <a:folHlink>
        <a:srgbClr val="FF00FF"/>
      </a:folHlink>
    </a:clrScheme>
    <a:fontScheme name="Citat">
      <a:majorFont>
        <a:latin typeface="Century Gothic"/>
        <a:ea typeface="Century Gothic"/>
        <a:cs typeface="Century Gothic"/>
      </a:majorFont>
      <a:minorFont>
        <a:latin typeface="Helvetica"/>
        <a:ea typeface="Helvetica"/>
        <a:cs typeface="Helvetica"/>
      </a:minorFont>
    </a:fontScheme>
    <a:fmtScheme name="Cita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