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handoutMasterIdLst>
    <p:handoutMasterId r:id="rId60"/>
  </p:handoutMasterIdLst>
  <p:sldIdLst>
    <p:sldId id="256" r:id="rId2"/>
    <p:sldId id="257" r:id="rId3"/>
    <p:sldId id="258" r:id="rId4"/>
    <p:sldId id="259" r:id="rId5"/>
    <p:sldId id="301" r:id="rId6"/>
    <p:sldId id="302" r:id="rId7"/>
    <p:sldId id="300" r:id="rId8"/>
    <p:sldId id="309" r:id="rId9"/>
    <p:sldId id="310" r:id="rId10"/>
    <p:sldId id="292" r:id="rId11"/>
    <p:sldId id="298" r:id="rId12"/>
    <p:sldId id="297" r:id="rId13"/>
    <p:sldId id="295" r:id="rId14"/>
    <p:sldId id="296" r:id="rId15"/>
    <p:sldId id="294" r:id="rId16"/>
    <p:sldId id="293" r:id="rId17"/>
    <p:sldId id="291" r:id="rId18"/>
    <p:sldId id="290" r:id="rId19"/>
    <p:sldId id="289" r:id="rId20"/>
    <p:sldId id="276" r:id="rId21"/>
    <p:sldId id="279" r:id="rId22"/>
    <p:sldId id="313" r:id="rId23"/>
    <p:sldId id="299" r:id="rId24"/>
    <p:sldId id="278" r:id="rId25"/>
    <p:sldId id="281" r:id="rId26"/>
    <p:sldId id="303" r:id="rId27"/>
    <p:sldId id="308" r:id="rId28"/>
    <p:sldId id="307" r:id="rId29"/>
    <p:sldId id="306" r:id="rId30"/>
    <p:sldId id="305" r:id="rId31"/>
    <p:sldId id="304" r:id="rId32"/>
    <p:sldId id="277" r:id="rId33"/>
    <p:sldId id="275" r:id="rId34"/>
    <p:sldId id="280" r:id="rId35"/>
    <p:sldId id="312" r:id="rId36"/>
    <p:sldId id="282" r:id="rId37"/>
    <p:sldId id="261" r:id="rId38"/>
    <p:sldId id="288" r:id="rId39"/>
    <p:sldId id="286" r:id="rId40"/>
    <p:sldId id="287" r:id="rId41"/>
    <p:sldId id="283" r:id="rId42"/>
    <p:sldId id="285" r:id="rId43"/>
    <p:sldId id="284" r:id="rId44"/>
    <p:sldId id="260" r:id="rId45"/>
    <p:sldId id="274" r:id="rId46"/>
    <p:sldId id="273" r:id="rId47"/>
    <p:sldId id="272" r:id="rId48"/>
    <p:sldId id="271" r:id="rId49"/>
    <p:sldId id="270" r:id="rId50"/>
    <p:sldId id="269" r:id="rId51"/>
    <p:sldId id="268" r:id="rId52"/>
    <p:sldId id="267" r:id="rId53"/>
    <p:sldId id="266" r:id="rId54"/>
    <p:sldId id="265" r:id="rId55"/>
    <p:sldId id="264" r:id="rId56"/>
    <p:sldId id="263" r:id="rId57"/>
    <p:sldId id="262" r:id="rId58"/>
  </p:sldIdLst>
  <p:sldSz cx="9144000" cy="6858000" type="screen4x3"/>
  <p:notesSz cx="6735763" cy="986631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20" autoAdjust="0"/>
  </p:normalViewPr>
  <p:slideViewPr>
    <p:cSldViewPr>
      <p:cViewPr varScale="1">
        <p:scale>
          <a:sx n="108" d="100"/>
          <a:sy n="108" d="100"/>
        </p:scale>
        <p:origin x="1704"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6CF68835-CD5C-42DF-B7D3-FE734222ED87}" type="datetimeFigureOut">
              <a:rPr lang="sv-SE" smtClean="0"/>
              <a:pPr/>
              <a:t>2018-08-12</a:t>
            </a:fld>
            <a:endParaRPr lang="sv-SE"/>
          </a:p>
        </p:txBody>
      </p:sp>
      <p:sp>
        <p:nvSpPr>
          <p:cNvPr id="4" name="Platshållare för sidfot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E73D8592-7F39-4508-A582-54C8EAA6BCAD}" type="slidenum">
              <a:rPr lang="sv-SE" smtClean="0"/>
              <a:pPr/>
              <a:t>‹#›</a:t>
            </a:fld>
            <a:endParaRPr lang="sv-SE"/>
          </a:p>
        </p:txBody>
      </p:sp>
    </p:spTree>
    <p:extLst>
      <p:ext uri="{BB962C8B-B14F-4D97-AF65-F5344CB8AC3E}">
        <p14:creationId xmlns:p14="http://schemas.microsoft.com/office/powerpoint/2010/main" val="826973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A498CFFD-782D-4EF2-9D3E-FC677C1F8135}" type="datetimeFigureOut">
              <a:rPr lang="sv-SE" smtClean="0"/>
              <a:pPr/>
              <a:t>2018-08-12</a:t>
            </a:fld>
            <a:endParaRPr lang="sv-SE"/>
          </a:p>
        </p:txBody>
      </p:sp>
      <p:sp>
        <p:nvSpPr>
          <p:cNvPr id="4" name="Platshållare för bildobjekt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92BA541D-A8DA-4950-87D2-A7278D8BDAC3}" type="slidenum">
              <a:rPr lang="sv-SE" smtClean="0"/>
              <a:pPr/>
              <a:t>‹#›</a:t>
            </a:fld>
            <a:endParaRPr lang="sv-SE"/>
          </a:p>
        </p:txBody>
      </p:sp>
    </p:spTree>
    <p:extLst>
      <p:ext uri="{BB962C8B-B14F-4D97-AF65-F5344CB8AC3E}">
        <p14:creationId xmlns:p14="http://schemas.microsoft.com/office/powerpoint/2010/main" val="2733057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51B10808-EC20-40DF-90D9-2AB9E1E48A70}" type="slidenum">
              <a:rPr lang="sv-SE" smtClean="0"/>
              <a:pPr/>
              <a:t>43</a:t>
            </a:fld>
            <a:endParaRPr lang="sv-SE"/>
          </a:p>
        </p:txBody>
      </p:sp>
    </p:spTree>
    <p:extLst>
      <p:ext uri="{BB962C8B-B14F-4D97-AF65-F5344CB8AC3E}">
        <p14:creationId xmlns:p14="http://schemas.microsoft.com/office/powerpoint/2010/main" val="1071136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286C7CD6-561F-4D4C-9274-F5DAB078B98E}" type="slidenum">
              <a:rPr lang="sv-SE" smtClean="0"/>
              <a:pPr/>
              <a:t>47</a:t>
            </a:fld>
            <a:endParaRPr lang="sv-SE"/>
          </a:p>
        </p:txBody>
      </p:sp>
    </p:spTree>
    <p:extLst>
      <p:ext uri="{BB962C8B-B14F-4D97-AF65-F5344CB8AC3E}">
        <p14:creationId xmlns:p14="http://schemas.microsoft.com/office/powerpoint/2010/main" val="141124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a:t>Klicka här för att ändra format</a:t>
            </a:r>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D1A385D2-CBF9-496D-BCD3-3ABDE6630C7C}" type="datetimeFigureOut">
              <a:rPr lang="sv-SE" smtClean="0"/>
              <a:pPr/>
              <a:t>2018-08-12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C8050C1-F073-48DB-B43B-94528A799F0B}" type="slidenum">
              <a:rPr lang="sv-SE" smtClean="0"/>
              <a:pPr/>
              <a:t>‹#›</a:t>
            </a:fld>
            <a:endParaRPr lang="sv-SE"/>
          </a:p>
        </p:txBody>
      </p:sp>
    </p:spTree>
    <p:extLst>
      <p:ext uri="{BB962C8B-B14F-4D97-AF65-F5344CB8AC3E}">
        <p14:creationId xmlns:p14="http://schemas.microsoft.com/office/powerpoint/2010/main" val="2502029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1A385D2-CBF9-496D-BCD3-3ABDE6630C7C}" type="datetimeFigureOut">
              <a:rPr lang="sv-SE" smtClean="0"/>
              <a:pPr/>
              <a:t>2018-08-12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C8050C1-F073-48DB-B43B-94528A799F0B}" type="slidenum">
              <a:rPr lang="sv-SE" smtClean="0"/>
              <a:pPr/>
              <a:t>‹#›</a:t>
            </a:fld>
            <a:endParaRPr lang="sv-SE"/>
          </a:p>
        </p:txBody>
      </p:sp>
    </p:spTree>
    <p:extLst>
      <p:ext uri="{BB962C8B-B14F-4D97-AF65-F5344CB8AC3E}">
        <p14:creationId xmlns:p14="http://schemas.microsoft.com/office/powerpoint/2010/main" val="2019585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a:t>Klicka här för att ändra format</a:t>
            </a:r>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D1A385D2-CBF9-496D-BCD3-3ABDE6630C7C}" type="datetimeFigureOut">
              <a:rPr lang="sv-SE" smtClean="0"/>
              <a:pPr/>
              <a:t>2018-08-12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C8050C1-F073-48DB-B43B-94528A799F0B}" type="slidenum">
              <a:rPr lang="sv-SE" smtClean="0"/>
              <a:pPr/>
              <a:t>‹#›</a:t>
            </a:fld>
            <a:endParaRPr lang="sv-SE"/>
          </a:p>
        </p:txBody>
      </p:sp>
    </p:spTree>
    <p:extLst>
      <p:ext uri="{BB962C8B-B14F-4D97-AF65-F5344CB8AC3E}">
        <p14:creationId xmlns:p14="http://schemas.microsoft.com/office/powerpoint/2010/main" val="2524772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D1A385D2-CBF9-496D-BCD3-3ABDE6630C7C}" type="datetimeFigureOut">
              <a:rPr lang="sv-SE" smtClean="0"/>
              <a:pPr/>
              <a:t>2018-08-12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C8050C1-F073-48DB-B43B-94528A799F0B}" type="slidenum">
              <a:rPr lang="sv-SE" smtClean="0"/>
              <a:pPr/>
              <a:t>‹#›</a:t>
            </a:fld>
            <a:endParaRPr lang="sv-SE"/>
          </a:p>
        </p:txBody>
      </p:sp>
    </p:spTree>
    <p:extLst>
      <p:ext uri="{BB962C8B-B14F-4D97-AF65-F5344CB8AC3E}">
        <p14:creationId xmlns:p14="http://schemas.microsoft.com/office/powerpoint/2010/main" val="2005282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a:t>Klicka här för att ändra format</a:t>
            </a:r>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D1A385D2-CBF9-496D-BCD3-3ABDE6630C7C}" type="datetimeFigureOut">
              <a:rPr lang="sv-SE" smtClean="0"/>
              <a:pPr/>
              <a:t>2018-08-12</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7C8050C1-F073-48DB-B43B-94528A799F0B}" type="slidenum">
              <a:rPr lang="sv-SE" smtClean="0"/>
              <a:pPr/>
              <a:t>‹#›</a:t>
            </a:fld>
            <a:endParaRPr lang="sv-SE"/>
          </a:p>
        </p:txBody>
      </p:sp>
    </p:spTree>
    <p:extLst>
      <p:ext uri="{BB962C8B-B14F-4D97-AF65-F5344CB8AC3E}">
        <p14:creationId xmlns:p14="http://schemas.microsoft.com/office/powerpoint/2010/main" val="3307136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D1A385D2-CBF9-496D-BCD3-3ABDE6630C7C}" type="datetimeFigureOut">
              <a:rPr lang="sv-SE" smtClean="0"/>
              <a:pPr/>
              <a:t>2018-08-12</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7C8050C1-F073-48DB-B43B-94528A799F0B}" type="slidenum">
              <a:rPr lang="sv-SE" smtClean="0"/>
              <a:pPr/>
              <a:t>‹#›</a:t>
            </a:fld>
            <a:endParaRPr lang="sv-SE"/>
          </a:p>
        </p:txBody>
      </p:sp>
    </p:spTree>
    <p:extLst>
      <p:ext uri="{BB962C8B-B14F-4D97-AF65-F5344CB8AC3E}">
        <p14:creationId xmlns:p14="http://schemas.microsoft.com/office/powerpoint/2010/main" val="2206605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1A385D2-CBF9-496D-BCD3-3ABDE6630C7C}" type="datetimeFigureOut">
              <a:rPr lang="sv-SE" smtClean="0"/>
              <a:pPr/>
              <a:t>2018-08-12</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7C8050C1-F073-48DB-B43B-94528A799F0B}" type="slidenum">
              <a:rPr lang="sv-SE" smtClean="0"/>
              <a:pPr/>
              <a:t>‹#›</a:t>
            </a:fld>
            <a:endParaRPr lang="sv-SE"/>
          </a:p>
        </p:txBody>
      </p:sp>
    </p:spTree>
    <p:extLst>
      <p:ext uri="{BB962C8B-B14F-4D97-AF65-F5344CB8AC3E}">
        <p14:creationId xmlns:p14="http://schemas.microsoft.com/office/powerpoint/2010/main" val="3979054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a:t>Klicka här för att ändra format</a:t>
            </a:r>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D1A385D2-CBF9-496D-BCD3-3ABDE6630C7C}" type="datetimeFigureOut">
              <a:rPr lang="sv-SE" smtClean="0"/>
              <a:pPr/>
              <a:t>2018-08-12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C8050C1-F073-48DB-B43B-94528A799F0B}" type="slidenum">
              <a:rPr lang="sv-SE" smtClean="0"/>
              <a:pPr/>
              <a:t>‹#›</a:t>
            </a:fld>
            <a:endParaRPr lang="sv-SE"/>
          </a:p>
        </p:txBody>
      </p:sp>
    </p:spTree>
    <p:extLst>
      <p:ext uri="{BB962C8B-B14F-4D97-AF65-F5344CB8AC3E}">
        <p14:creationId xmlns:p14="http://schemas.microsoft.com/office/powerpoint/2010/main" val="1092261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a:t>Klicka här för att ändra format</a:t>
            </a:r>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D1A385D2-CBF9-496D-BCD3-3ABDE6630C7C}" type="datetimeFigureOut">
              <a:rPr lang="sv-SE" smtClean="0"/>
              <a:pPr/>
              <a:t>2018-08-12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7C8050C1-F073-48DB-B43B-94528A799F0B}" type="slidenum">
              <a:rPr lang="sv-SE" smtClean="0"/>
              <a:pPr/>
              <a:t>‹#›</a:t>
            </a:fld>
            <a:endParaRPr lang="sv-SE"/>
          </a:p>
        </p:txBody>
      </p:sp>
    </p:spTree>
    <p:extLst>
      <p:ext uri="{BB962C8B-B14F-4D97-AF65-F5344CB8AC3E}">
        <p14:creationId xmlns:p14="http://schemas.microsoft.com/office/powerpoint/2010/main" val="2705381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1A385D2-CBF9-496D-BCD3-3ABDE6630C7C}" type="datetimeFigureOut">
              <a:rPr lang="sv-SE" smtClean="0"/>
              <a:pPr/>
              <a:t>2018-08-12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C8050C1-F073-48DB-B43B-94528A799F0B}" type="slidenum">
              <a:rPr lang="sv-SE" smtClean="0"/>
              <a:pPr/>
              <a:t>‹#›</a:t>
            </a:fld>
            <a:endParaRPr lang="sv-SE"/>
          </a:p>
        </p:txBody>
      </p:sp>
    </p:spTree>
    <p:extLst>
      <p:ext uri="{BB962C8B-B14F-4D97-AF65-F5344CB8AC3E}">
        <p14:creationId xmlns:p14="http://schemas.microsoft.com/office/powerpoint/2010/main" val="654125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1A385D2-CBF9-496D-BCD3-3ABDE6630C7C}" type="datetimeFigureOut">
              <a:rPr lang="sv-SE" smtClean="0"/>
              <a:pPr/>
              <a:t>2018-08-12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7C8050C1-F073-48DB-B43B-94528A799F0B}" type="slidenum">
              <a:rPr lang="sv-SE" smtClean="0"/>
              <a:pPr/>
              <a:t>‹#›</a:t>
            </a:fld>
            <a:endParaRPr lang="sv-SE"/>
          </a:p>
        </p:txBody>
      </p:sp>
    </p:spTree>
    <p:extLst>
      <p:ext uri="{BB962C8B-B14F-4D97-AF65-F5344CB8AC3E}">
        <p14:creationId xmlns:p14="http://schemas.microsoft.com/office/powerpoint/2010/main" val="2849518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A385D2-CBF9-496D-BCD3-3ABDE6630C7C}" type="datetimeFigureOut">
              <a:rPr lang="sv-SE" smtClean="0"/>
              <a:pPr/>
              <a:t>2018-08-12</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8050C1-F073-48DB-B43B-94528A799F0B}" type="slidenum">
              <a:rPr lang="sv-SE" smtClean="0"/>
              <a:pPr/>
              <a:t>‹#›</a:t>
            </a:fld>
            <a:endParaRPr lang="sv-SE"/>
          </a:p>
        </p:txBody>
      </p:sp>
    </p:spTree>
    <p:extLst>
      <p:ext uri="{BB962C8B-B14F-4D97-AF65-F5344CB8AC3E}">
        <p14:creationId xmlns:p14="http://schemas.microsoft.com/office/powerpoint/2010/main" val="2182458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37" name="Grupp 36"/>
          <p:cNvGrpSpPr/>
          <p:nvPr/>
        </p:nvGrpSpPr>
        <p:grpSpPr>
          <a:xfrm>
            <a:off x="4283968" y="116632"/>
            <a:ext cx="4176464" cy="6597352"/>
            <a:chOff x="4283968" y="116632"/>
            <a:chExt cx="4176464" cy="6597352"/>
          </a:xfrm>
        </p:grpSpPr>
        <p:sp>
          <p:nvSpPr>
            <p:cNvPr id="31" name="Rektangel med rundade hörn 30"/>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ktangel 32"/>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5" name="Rak 34"/>
            <p:cNvCxnSpPr>
              <a:stCxn id="31" idx="1"/>
              <a:endCxn id="31"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107504" y="2123564"/>
            <a:ext cx="40324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Avsluts/Passnings-övning – Dubbelpasset</a:t>
            </a:r>
          </a:p>
        </p:txBody>
      </p:sp>
      <p:sp>
        <p:nvSpPr>
          <p:cNvPr id="5" name="Plus 4"/>
          <p:cNvSpPr/>
          <p:nvPr/>
        </p:nvSpPr>
        <p:spPr>
          <a:xfrm rot="18978445">
            <a:off x="4549453" y="60693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621461" y="38769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765477" y="24367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8005837" y="82296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8005837" y="60371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933829" y="38769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Plus 13"/>
          <p:cNvSpPr/>
          <p:nvPr/>
        </p:nvSpPr>
        <p:spPr>
          <a:xfrm rot="18978445">
            <a:off x="4621461" y="586030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us 14"/>
          <p:cNvSpPr/>
          <p:nvPr/>
        </p:nvSpPr>
        <p:spPr>
          <a:xfrm rot="18978445">
            <a:off x="4621461" y="607954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Plus 15"/>
          <p:cNvSpPr/>
          <p:nvPr/>
        </p:nvSpPr>
        <p:spPr>
          <a:xfrm rot="18978445">
            <a:off x="4773861" y="636757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Oval 48"/>
          <p:cNvSpPr/>
          <p:nvPr/>
        </p:nvSpPr>
        <p:spPr>
          <a:xfrm>
            <a:off x="8102102" y="5806974"/>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Oval 48"/>
          <p:cNvSpPr/>
          <p:nvPr/>
        </p:nvSpPr>
        <p:spPr>
          <a:xfrm>
            <a:off x="8030094" y="6095006"/>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Oval 48"/>
          <p:cNvSpPr/>
          <p:nvPr/>
        </p:nvSpPr>
        <p:spPr>
          <a:xfrm>
            <a:off x="7814070" y="6311030"/>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Flowchart: Connector 24"/>
          <p:cNvSpPr/>
          <p:nvPr/>
        </p:nvSpPr>
        <p:spPr>
          <a:xfrm>
            <a:off x="4716016" y="580526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Flowchart: Connector 24"/>
          <p:cNvSpPr/>
          <p:nvPr/>
        </p:nvSpPr>
        <p:spPr>
          <a:xfrm>
            <a:off x="4868416" y="616587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Flowchart: Connector 24"/>
          <p:cNvSpPr/>
          <p:nvPr/>
        </p:nvSpPr>
        <p:spPr>
          <a:xfrm>
            <a:off x="5020816" y="645390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extBox 18"/>
          <p:cNvSpPr txBox="1"/>
          <p:nvPr/>
        </p:nvSpPr>
        <p:spPr>
          <a:xfrm>
            <a:off x="107504" y="2941367"/>
            <a:ext cx="4032448" cy="147732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buFontTx/>
              <a:buChar char="-"/>
            </a:pPr>
            <a:r>
              <a:rPr lang="sv-SE" dirty="0"/>
              <a:t>Passningarna kan varieras låga och höga.</a:t>
            </a:r>
          </a:p>
          <a:p>
            <a:pPr marL="285750" indent="-285750">
              <a:buFontTx/>
              <a:buChar char="-"/>
            </a:pPr>
            <a:r>
              <a:rPr lang="sv-SE" dirty="0"/>
              <a:t>Avsluten kan varieras 1 mot 1 eller enkelt avslut.</a:t>
            </a:r>
          </a:p>
          <a:p>
            <a:pPr marL="285750" indent="-285750">
              <a:buFontTx/>
              <a:buChar char="-"/>
            </a:pPr>
            <a:r>
              <a:rPr lang="sv-SE" dirty="0"/>
              <a:t>Byte: A-D-C-B-A</a:t>
            </a:r>
          </a:p>
        </p:txBody>
      </p:sp>
      <p:sp>
        <p:nvSpPr>
          <p:cNvPr id="24" name="Rektangel 23"/>
          <p:cNvSpPr/>
          <p:nvPr/>
        </p:nvSpPr>
        <p:spPr>
          <a:xfrm>
            <a:off x="6804248" y="4149080"/>
            <a:ext cx="1333003" cy="10801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textruta 24"/>
          <p:cNvSpPr txBox="1"/>
          <p:nvPr/>
        </p:nvSpPr>
        <p:spPr>
          <a:xfrm>
            <a:off x="6804248" y="5229200"/>
            <a:ext cx="1333003" cy="369332"/>
          </a:xfrm>
          <a:prstGeom prst="rect">
            <a:avLst/>
          </a:prstGeom>
          <a:noFill/>
          <a:ln w="19050">
            <a:solidFill>
              <a:srgbClr val="FF0000"/>
            </a:solidFill>
          </a:ln>
        </p:spPr>
        <p:txBody>
          <a:bodyPr wrap="square" rtlCol="0">
            <a:spAutoFit/>
          </a:bodyPr>
          <a:lstStyle/>
          <a:p>
            <a:pPr algn="ctr"/>
            <a:r>
              <a:rPr lang="sv-SE" dirty="0">
                <a:solidFill>
                  <a:srgbClr val="FF0000"/>
                </a:solidFill>
              </a:rPr>
              <a:t>1 mot 1</a:t>
            </a:r>
          </a:p>
        </p:txBody>
      </p:sp>
      <p:sp>
        <p:nvSpPr>
          <p:cNvPr id="2" name="textruta 1"/>
          <p:cNvSpPr txBox="1"/>
          <p:nvPr/>
        </p:nvSpPr>
        <p:spPr>
          <a:xfrm>
            <a:off x="5220072" y="6228020"/>
            <a:ext cx="343272" cy="369332"/>
          </a:xfrm>
          <a:prstGeom prst="rect">
            <a:avLst/>
          </a:prstGeom>
          <a:noFill/>
        </p:spPr>
        <p:txBody>
          <a:bodyPr wrap="square" rtlCol="0">
            <a:spAutoFit/>
          </a:bodyPr>
          <a:lstStyle/>
          <a:p>
            <a:r>
              <a:rPr lang="sv-SE" b="1" dirty="0">
                <a:solidFill>
                  <a:srgbClr val="FF0000"/>
                </a:solidFill>
              </a:rPr>
              <a:t>A</a:t>
            </a:r>
          </a:p>
        </p:txBody>
      </p:sp>
      <p:sp>
        <p:nvSpPr>
          <p:cNvPr id="26" name="textruta 25"/>
          <p:cNvSpPr txBox="1"/>
          <p:nvPr/>
        </p:nvSpPr>
        <p:spPr>
          <a:xfrm>
            <a:off x="5081590" y="320143"/>
            <a:ext cx="343272" cy="369332"/>
          </a:xfrm>
          <a:prstGeom prst="rect">
            <a:avLst/>
          </a:prstGeom>
          <a:noFill/>
        </p:spPr>
        <p:txBody>
          <a:bodyPr wrap="square" rtlCol="0">
            <a:spAutoFit/>
          </a:bodyPr>
          <a:lstStyle/>
          <a:p>
            <a:r>
              <a:rPr lang="sv-SE" b="1" dirty="0">
                <a:solidFill>
                  <a:srgbClr val="FF0000"/>
                </a:solidFill>
              </a:rPr>
              <a:t>B</a:t>
            </a:r>
          </a:p>
        </p:txBody>
      </p:sp>
      <p:sp>
        <p:nvSpPr>
          <p:cNvPr id="27" name="textruta 26"/>
          <p:cNvSpPr txBox="1"/>
          <p:nvPr/>
        </p:nvSpPr>
        <p:spPr>
          <a:xfrm>
            <a:off x="7579917" y="595627"/>
            <a:ext cx="343272" cy="369332"/>
          </a:xfrm>
          <a:prstGeom prst="rect">
            <a:avLst/>
          </a:prstGeom>
          <a:noFill/>
        </p:spPr>
        <p:txBody>
          <a:bodyPr wrap="square" rtlCol="0">
            <a:spAutoFit/>
          </a:bodyPr>
          <a:lstStyle/>
          <a:p>
            <a:r>
              <a:rPr lang="sv-SE" b="1" dirty="0">
                <a:solidFill>
                  <a:srgbClr val="FF0000"/>
                </a:solidFill>
              </a:rPr>
              <a:t>C</a:t>
            </a:r>
          </a:p>
        </p:txBody>
      </p:sp>
      <p:sp>
        <p:nvSpPr>
          <p:cNvPr id="28" name="textruta 27"/>
          <p:cNvSpPr txBox="1"/>
          <p:nvPr/>
        </p:nvSpPr>
        <p:spPr>
          <a:xfrm>
            <a:off x="7389045" y="6237312"/>
            <a:ext cx="343272" cy="369332"/>
          </a:xfrm>
          <a:prstGeom prst="rect">
            <a:avLst/>
          </a:prstGeom>
          <a:noFill/>
        </p:spPr>
        <p:txBody>
          <a:bodyPr wrap="square" rtlCol="0">
            <a:spAutoFit/>
          </a:bodyPr>
          <a:lstStyle/>
          <a:p>
            <a:r>
              <a:rPr lang="sv-SE" b="1" dirty="0">
                <a:solidFill>
                  <a:srgbClr val="FF0000"/>
                </a:solidFill>
              </a:rPr>
              <a:t>D</a:t>
            </a:r>
          </a:p>
        </p:txBody>
      </p:sp>
      <p:pic>
        <p:nvPicPr>
          <p:cNvPr id="34" name="Bildobjekt 33">
            <a:extLst>
              <a:ext uri="{FF2B5EF4-FFF2-40B4-BE49-F238E27FC236}">
                <a16:creationId xmlns:a16="http://schemas.microsoft.com/office/drawing/2014/main" id="{F00660C2-A198-4589-AA78-26F51C32E3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137884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1.94444E-6 -2.56244E-6 L -0.00382 -0.72895 " pathEditMode="relative" rAng="0" ptsTypes="AA">
                                      <p:cBhvr>
                                        <p:cTn id="6" dur="1000" fill="hold"/>
                                        <p:tgtEl>
                                          <p:spTgt spid="20"/>
                                        </p:tgtEl>
                                        <p:attrNameLst>
                                          <p:attrName>ppt_x</p:attrName>
                                          <p:attrName>ppt_y</p:attrName>
                                        </p:attrNameLst>
                                      </p:cBhvr>
                                      <p:rCtr x="-191" y="-36448"/>
                                    </p:animMotion>
                                  </p:childTnLst>
                                </p:cTn>
                              </p:par>
                              <p:par>
                                <p:cTn id="7" presetID="42" presetClass="path" presetSubtype="0" fill="hold" grpId="0" nodeType="withEffect">
                                  <p:stCondLst>
                                    <p:cond delay="0"/>
                                  </p:stCondLst>
                                  <p:childTnLst>
                                    <p:animMotion origin="layout" path="M -4.44444E-6 3.3765E-6 L 0.05139 -0.43502 " pathEditMode="relative" rAng="0" ptsTypes="AA">
                                      <p:cBhvr>
                                        <p:cTn id="8" dur="2000" fill="hold"/>
                                        <p:tgtEl>
                                          <p:spTgt spid="14"/>
                                        </p:tgtEl>
                                        <p:attrNameLst>
                                          <p:attrName>ppt_x</p:attrName>
                                          <p:attrName>ppt_y</p:attrName>
                                        </p:attrNameLst>
                                      </p:cBhvr>
                                      <p:rCtr x="2569" y="-21762"/>
                                    </p:animMotion>
                                  </p:childTnLst>
                                </p:cTn>
                              </p:par>
                              <p:par>
                                <p:cTn id="9" presetID="42" presetClass="path" presetSubtype="0" fill="hold" grpId="1" nodeType="withEffect">
                                  <p:stCondLst>
                                    <p:cond delay="1000"/>
                                  </p:stCondLst>
                                  <p:childTnLst>
                                    <p:animMotion origin="layout" path="M -0.00382 -0.72895 L 0.05121 -0.42484 " pathEditMode="relative" rAng="0" ptsTypes="AA">
                                      <p:cBhvr>
                                        <p:cTn id="10" dur="1000" fill="hold"/>
                                        <p:tgtEl>
                                          <p:spTgt spid="20"/>
                                        </p:tgtEl>
                                        <p:attrNameLst>
                                          <p:attrName>ppt_x</p:attrName>
                                          <p:attrName>ppt_y</p:attrName>
                                        </p:attrNameLst>
                                      </p:cBhvr>
                                      <p:rCtr x="2743" y="15194"/>
                                    </p:animMotion>
                                  </p:childTnLst>
                                </p:cTn>
                              </p:par>
                            </p:childTnLst>
                          </p:cTn>
                        </p:par>
                        <p:par>
                          <p:cTn id="11" fill="hold">
                            <p:stCondLst>
                              <p:cond delay="2000"/>
                            </p:stCondLst>
                            <p:childTnLst>
                              <p:par>
                                <p:cTn id="12" presetID="42" presetClass="path" presetSubtype="0" fill="hold" grpId="2" nodeType="afterEffect">
                                  <p:stCondLst>
                                    <p:cond delay="0"/>
                                  </p:stCondLst>
                                  <p:childTnLst>
                                    <p:animMotion origin="layout" path="M 0.05121 -0.41459 L 0.37413 -0.68959 " pathEditMode="relative" rAng="0" ptsTypes="AA">
                                      <p:cBhvr>
                                        <p:cTn id="13" dur="1000" fill="hold"/>
                                        <p:tgtEl>
                                          <p:spTgt spid="20"/>
                                        </p:tgtEl>
                                        <p:attrNameLst>
                                          <p:attrName>ppt_x</p:attrName>
                                          <p:attrName>ppt_y</p:attrName>
                                        </p:attrNameLst>
                                      </p:cBhvr>
                                      <p:rCtr x="16146" y="-13750"/>
                                    </p:animMotion>
                                  </p:childTnLst>
                                </p:cTn>
                              </p:par>
                              <p:par>
                                <p:cTn id="14" presetID="0" presetClass="path" presetSubtype="0" fill="hold" grpId="1" nodeType="withEffect">
                                  <p:stCondLst>
                                    <p:cond delay="0"/>
                                  </p:stCondLst>
                                  <p:childTnLst>
                                    <p:animMotion origin="layout" path="M 0.05139 -0.4324 L 0.12917 -0.46018 L 0.19028 -0.48055 L 0.275 -0.48796 L 0.33889 -0.45833 L 0.3625 -0.42129 L 0.37223 -0.375 L 0.37639 -0.31944 L 0.36528 -0.25648 L 0.34167 -0.21389 " pathEditMode="relative" rAng="0" ptsTypes="AAAAAAAAAA">
                                      <p:cBhvr>
                                        <p:cTn id="15" dur="4000" fill="hold"/>
                                        <p:tgtEl>
                                          <p:spTgt spid="14"/>
                                        </p:tgtEl>
                                        <p:attrNameLst>
                                          <p:attrName>ppt_x</p:attrName>
                                          <p:attrName>ppt_y</p:attrName>
                                        </p:attrNameLst>
                                      </p:cBhvr>
                                      <p:rCtr x="16250" y="8148"/>
                                    </p:animMotion>
                                  </p:childTnLst>
                                </p:cTn>
                              </p:par>
                              <p:par>
                                <p:cTn id="16" presetID="42" presetClass="path" presetSubtype="0" fill="hold" grpId="0" nodeType="withEffect">
                                  <p:stCondLst>
                                    <p:cond delay="1000"/>
                                  </p:stCondLst>
                                  <p:childTnLst>
                                    <p:animMotion origin="layout" path="M -3.33333E-6 -2.96296E-6 L -0.03524 0.07848 " pathEditMode="relative" rAng="0" ptsTypes="AA">
                                      <p:cBhvr>
                                        <p:cTn id="17" dur="2000" fill="hold"/>
                                        <p:tgtEl>
                                          <p:spTgt spid="8"/>
                                        </p:tgtEl>
                                        <p:attrNameLst>
                                          <p:attrName>ppt_x</p:attrName>
                                          <p:attrName>ppt_y</p:attrName>
                                        </p:attrNameLst>
                                      </p:cBhvr>
                                      <p:rCtr x="-1771" y="3912"/>
                                    </p:animMotion>
                                  </p:childTnLst>
                                </p:cTn>
                              </p:par>
                              <p:par>
                                <p:cTn id="18" presetID="42" presetClass="path" presetSubtype="0" fill="hold" grpId="3" nodeType="withEffect">
                                  <p:stCondLst>
                                    <p:cond delay="1000"/>
                                  </p:stCondLst>
                                  <p:childTnLst>
                                    <p:animMotion origin="layout" path="M 0.37413 -0.68958 L 0.33472 -0.62662 " pathEditMode="relative" rAng="0" ptsTypes="AA">
                                      <p:cBhvr>
                                        <p:cTn id="19" dur="2000" fill="hold"/>
                                        <p:tgtEl>
                                          <p:spTgt spid="20"/>
                                        </p:tgtEl>
                                        <p:attrNameLst>
                                          <p:attrName>ppt_x</p:attrName>
                                          <p:attrName>ppt_y</p:attrName>
                                        </p:attrNameLst>
                                      </p:cBhvr>
                                      <p:rCtr x="-1979" y="3148"/>
                                    </p:animMotion>
                                  </p:childTnLst>
                                </p:cTn>
                              </p:par>
                              <p:par>
                                <p:cTn id="20" presetID="42" presetClass="path" presetSubtype="0" fill="hold" grpId="4" nodeType="withEffect">
                                  <p:stCondLst>
                                    <p:cond delay="3000"/>
                                  </p:stCondLst>
                                  <p:childTnLst>
                                    <p:animMotion origin="layout" path="M 0.33472 -0.63519 L 0.32691 -0.19421 " pathEditMode="relative" rAng="0" ptsTypes="AA">
                                      <p:cBhvr>
                                        <p:cTn id="21" dur="1000" fill="hold"/>
                                        <p:tgtEl>
                                          <p:spTgt spid="20"/>
                                        </p:tgtEl>
                                        <p:attrNameLst>
                                          <p:attrName>ppt_x</p:attrName>
                                          <p:attrName>ppt_y</p:attrName>
                                        </p:attrNameLst>
                                      </p:cBhvr>
                                      <p:rCtr x="-399" y="22037"/>
                                    </p:animMotion>
                                  </p:childTnLst>
                                </p:cTn>
                              </p:par>
                              <p:par>
                                <p:cTn id="22" presetID="42" presetClass="path" presetSubtype="0" fill="hold" grpId="0" nodeType="withEffect">
                                  <p:stCondLst>
                                    <p:cond delay="2000"/>
                                  </p:stCondLst>
                                  <p:childTnLst>
                                    <p:animMotion origin="layout" path="M -3.05556E-6 1.48148E-6 L -0.11423 -0.13125 " pathEditMode="relative" rAng="0" ptsTypes="AA">
                                      <p:cBhvr>
                                        <p:cTn id="23" dur="2000" fill="hold"/>
                                        <p:tgtEl>
                                          <p:spTgt spid="17"/>
                                        </p:tgtEl>
                                        <p:attrNameLst>
                                          <p:attrName>ppt_x</p:attrName>
                                          <p:attrName>ppt_y</p:attrName>
                                        </p:attrNameLst>
                                      </p:cBhvr>
                                      <p:rCtr x="-5712" y="-6574"/>
                                    </p:animMotion>
                                  </p:childTnLst>
                                </p:cTn>
                              </p:par>
                            </p:childTnLst>
                          </p:cTn>
                        </p:par>
                        <p:par>
                          <p:cTn id="24" fill="hold">
                            <p:stCondLst>
                              <p:cond delay="6000"/>
                            </p:stCondLst>
                            <p:childTnLst>
                              <p:par>
                                <p:cTn id="25" presetID="1"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4" grpId="1" animBg="1"/>
      <p:bldP spid="17" grpId="0" animBg="1"/>
      <p:bldP spid="20" grpId="0" animBg="1"/>
      <p:bldP spid="20" grpId="1" animBg="1"/>
      <p:bldP spid="20" grpId="2" animBg="1"/>
      <p:bldP spid="20" grpId="3" animBg="1"/>
      <p:bldP spid="20" grpId="4" animBg="1"/>
      <p:bldP spid="24" grpId="0" animBg="1"/>
      <p:bldP spid="2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upp 28"/>
          <p:cNvGrpSpPr/>
          <p:nvPr/>
        </p:nvGrpSpPr>
        <p:grpSpPr>
          <a:xfrm>
            <a:off x="4283968" y="116632"/>
            <a:ext cx="4176464" cy="6597352"/>
            <a:chOff x="4283968" y="116632"/>
            <a:chExt cx="4176464" cy="6597352"/>
          </a:xfrm>
        </p:grpSpPr>
        <p:sp>
          <p:nvSpPr>
            <p:cNvPr id="30" name="Rektangel med rundade hörn 29"/>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Rektangel 30"/>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3" name="Rak 32"/>
            <p:cNvCxnSpPr>
              <a:stCxn id="30" idx="1"/>
              <a:endCxn id="30"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23528" y="2123564"/>
            <a:ext cx="3612559"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Bryta in o skott x2</a:t>
            </a:r>
          </a:p>
        </p:txBody>
      </p:sp>
      <p:sp>
        <p:nvSpPr>
          <p:cNvPr id="5" name="Plus 4"/>
          <p:cNvSpPr/>
          <p:nvPr/>
        </p:nvSpPr>
        <p:spPr>
          <a:xfrm rot="18978445">
            <a:off x="4765477" y="74773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765477" y="53171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765477" y="3156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765477" y="269517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4765477" y="291119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4765477" y="312721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1" name="Plus 10"/>
          <p:cNvSpPr/>
          <p:nvPr/>
        </p:nvSpPr>
        <p:spPr>
          <a:xfrm rot="18978445">
            <a:off x="7645797" y="312399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2" name="Plus 11"/>
          <p:cNvSpPr/>
          <p:nvPr/>
        </p:nvSpPr>
        <p:spPr>
          <a:xfrm rot="18978445">
            <a:off x="7645797" y="290797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 name="Plus 12"/>
          <p:cNvSpPr/>
          <p:nvPr/>
        </p:nvSpPr>
        <p:spPr>
          <a:xfrm rot="18978445">
            <a:off x="7645797" y="269195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4" name="Plus 13"/>
          <p:cNvSpPr/>
          <p:nvPr/>
        </p:nvSpPr>
        <p:spPr>
          <a:xfrm rot="18978445">
            <a:off x="7645797" y="31890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5" name="Plus 14"/>
          <p:cNvSpPr/>
          <p:nvPr/>
        </p:nvSpPr>
        <p:spPr>
          <a:xfrm rot="18978445">
            <a:off x="7645797" y="5349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6" name="Plus 15"/>
          <p:cNvSpPr/>
          <p:nvPr/>
        </p:nvSpPr>
        <p:spPr>
          <a:xfrm rot="18978445">
            <a:off x="7645797" y="75095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7" name="Flowchart: Connector 23"/>
          <p:cNvSpPr/>
          <p:nvPr/>
        </p:nvSpPr>
        <p:spPr>
          <a:xfrm>
            <a:off x="5004618" y="90929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Flowchart: Connector 23"/>
          <p:cNvSpPr/>
          <p:nvPr/>
        </p:nvSpPr>
        <p:spPr>
          <a:xfrm>
            <a:off x="7596906" y="90872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lowchart: Connector 23"/>
          <p:cNvSpPr/>
          <p:nvPr/>
        </p:nvSpPr>
        <p:spPr>
          <a:xfrm>
            <a:off x="7524328" y="270949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Flowchart: Connector 23"/>
          <p:cNvSpPr/>
          <p:nvPr/>
        </p:nvSpPr>
        <p:spPr>
          <a:xfrm>
            <a:off x="5004048" y="270892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Flowchart: Connector 23"/>
          <p:cNvSpPr/>
          <p:nvPr/>
        </p:nvSpPr>
        <p:spPr>
          <a:xfrm>
            <a:off x="7524328" y="306953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Flowchart: Connector 23"/>
          <p:cNvSpPr/>
          <p:nvPr/>
        </p:nvSpPr>
        <p:spPr>
          <a:xfrm>
            <a:off x="7524328" y="321297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Flowchart: Connector 23"/>
          <p:cNvSpPr/>
          <p:nvPr/>
        </p:nvSpPr>
        <p:spPr>
          <a:xfrm>
            <a:off x="5004048" y="321297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Flowchart: Connector 23"/>
          <p:cNvSpPr/>
          <p:nvPr/>
        </p:nvSpPr>
        <p:spPr>
          <a:xfrm>
            <a:off x="5004048" y="306896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Flowchart: Connector 23"/>
          <p:cNvSpPr/>
          <p:nvPr/>
        </p:nvSpPr>
        <p:spPr>
          <a:xfrm>
            <a:off x="5004618" y="40523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Flowchart: Connector 23"/>
          <p:cNvSpPr/>
          <p:nvPr/>
        </p:nvSpPr>
        <p:spPr>
          <a:xfrm>
            <a:off x="5004048" y="54868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Flowchart: Connector 23"/>
          <p:cNvSpPr/>
          <p:nvPr/>
        </p:nvSpPr>
        <p:spPr>
          <a:xfrm>
            <a:off x="7596336" y="40466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Flowchart: Connector 23"/>
          <p:cNvSpPr/>
          <p:nvPr/>
        </p:nvSpPr>
        <p:spPr>
          <a:xfrm>
            <a:off x="7596336" y="54868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a:extLst>
              <a:ext uri="{FF2B5EF4-FFF2-40B4-BE49-F238E27FC236}">
                <a16:creationId xmlns:a16="http://schemas.microsoft.com/office/drawing/2014/main" id="{CCA2D1C3-7508-4366-A8CA-306037A87F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173109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0.00086 0.00046 L -0.05573 0.01156 L -0.08819 0.00416 L -0.10798 -0.00717 " pathEditMode="relative" ptsTypes="AAAA">
                                      <p:cBhvr>
                                        <p:cTn id="6" dur="2000" fill="hold"/>
                                        <p:tgtEl>
                                          <p:spTgt spid="16"/>
                                        </p:tgtEl>
                                        <p:attrNameLst>
                                          <p:attrName>ppt_x</p:attrName>
                                          <p:attrName>ppt_y</p:attrName>
                                        </p:attrNameLst>
                                      </p:cBhvr>
                                    </p:animMotion>
                                  </p:childTnLst>
                                </p:cTn>
                              </p:par>
                              <p:par>
                                <p:cTn id="7" presetID="0" presetClass="path" presetSubtype="0" fill="hold" grpId="0" nodeType="withEffect">
                                  <p:stCondLst>
                                    <p:cond delay="0"/>
                                  </p:stCondLst>
                                  <p:childTnLst>
                                    <p:animMotion origin="layout" path="M -5.55556E-6 2.67345E-6 L -0.03942 0.00763 L -0.07744 2.67345E-6 L -0.09445 -0.0074 " pathEditMode="relative" ptsTypes="AAAA">
                                      <p:cBhvr>
                                        <p:cTn id="8" dur="2000" fill="hold"/>
                                        <p:tgtEl>
                                          <p:spTgt spid="18"/>
                                        </p:tgtEl>
                                        <p:attrNameLst>
                                          <p:attrName>ppt_x</p:attrName>
                                          <p:attrName>ppt_y</p:attrName>
                                        </p:attrNameLst>
                                      </p:cBhvr>
                                    </p:animMotion>
                                  </p:childTnLst>
                                </p:cTn>
                              </p:par>
                            </p:childTnLst>
                          </p:cTn>
                        </p:par>
                        <p:par>
                          <p:cTn id="9" fill="hold">
                            <p:stCondLst>
                              <p:cond delay="2000"/>
                            </p:stCondLst>
                            <p:childTnLst>
                              <p:par>
                                <p:cTn id="10" presetID="42" presetClass="path" presetSubtype="0" fill="hold" grpId="1" nodeType="afterEffect">
                                  <p:stCondLst>
                                    <p:cond delay="0"/>
                                  </p:stCondLst>
                                  <p:childTnLst>
                                    <p:animMotion origin="layout" path="M -0.09236 -0.00509 L -0.17101 -0.05741 " pathEditMode="relative" rAng="0" ptsTypes="AA">
                                      <p:cBhvr>
                                        <p:cTn id="11" dur="500" fill="hold"/>
                                        <p:tgtEl>
                                          <p:spTgt spid="18"/>
                                        </p:tgtEl>
                                        <p:attrNameLst>
                                          <p:attrName>ppt_x</p:attrName>
                                          <p:attrName>ppt_y</p:attrName>
                                        </p:attrNameLst>
                                      </p:cBhvr>
                                      <p:rCtr x="-3941" y="-2616"/>
                                    </p:animMotion>
                                  </p:childTnLst>
                                </p:cTn>
                              </p:par>
                            </p:childTnLst>
                          </p:cTn>
                        </p:par>
                        <p:par>
                          <p:cTn id="12" fill="hold">
                            <p:stCondLst>
                              <p:cond delay="2500"/>
                            </p:stCondLst>
                            <p:childTnLst>
                              <p:par>
                                <p:cTn id="13" presetID="42" presetClass="path" presetSubtype="0" fill="hold" grpId="1" nodeType="afterEffect">
                                  <p:stCondLst>
                                    <p:cond delay="0"/>
                                  </p:stCondLst>
                                  <p:childTnLst>
                                    <p:animMotion origin="layout" path="M -0.10798 -0.00718 L -0.31267 -0.09121 " pathEditMode="relative" rAng="0" ptsTypes="AA">
                                      <p:cBhvr>
                                        <p:cTn id="14" dur="2000" fill="hold"/>
                                        <p:tgtEl>
                                          <p:spTgt spid="16"/>
                                        </p:tgtEl>
                                        <p:attrNameLst>
                                          <p:attrName>ppt_x</p:attrName>
                                          <p:attrName>ppt_y</p:attrName>
                                        </p:attrNameLst>
                                      </p:cBhvr>
                                      <p:rCtr x="-10243" y="-4213"/>
                                    </p:animMotion>
                                  </p:childTnLst>
                                </p:cTn>
                              </p:par>
                              <p:par>
                                <p:cTn id="15" presetID="42" presetClass="path" presetSubtype="0" fill="hold" grpId="0" nodeType="withEffect">
                                  <p:stCondLst>
                                    <p:cond delay="0"/>
                                  </p:stCondLst>
                                  <p:childTnLst>
                                    <p:animMotion origin="layout" path="M -3.05556E-6 3.7037E-7 L 0.06719 -0.12083 " pathEditMode="relative" rAng="0" ptsTypes="AA">
                                      <p:cBhvr>
                                        <p:cTn id="16" dur="2000" fill="hold"/>
                                        <p:tgtEl>
                                          <p:spTgt spid="8"/>
                                        </p:tgtEl>
                                        <p:attrNameLst>
                                          <p:attrName>ppt_x</p:attrName>
                                          <p:attrName>ppt_y</p:attrName>
                                        </p:attrNameLst>
                                      </p:cBhvr>
                                      <p:rCtr x="3351" y="-6042"/>
                                    </p:animMotion>
                                  </p:childTnLst>
                                </p:cTn>
                              </p:par>
                              <p:par>
                                <p:cTn id="17" presetID="42" presetClass="path" presetSubtype="0" fill="hold" grpId="0" nodeType="withEffect">
                                  <p:stCondLst>
                                    <p:cond delay="0"/>
                                  </p:stCondLst>
                                  <p:childTnLst>
                                    <p:animMotion origin="layout" path="M -1.66667E-6 0 L 0.06702 -0.10995 " pathEditMode="relative" rAng="0" ptsTypes="AA">
                                      <p:cBhvr>
                                        <p:cTn id="18" dur="2000" fill="hold"/>
                                        <p:tgtEl>
                                          <p:spTgt spid="20"/>
                                        </p:tgtEl>
                                        <p:attrNameLst>
                                          <p:attrName>ppt_x</p:attrName>
                                          <p:attrName>ppt_y</p:attrName>
                                        </p:attrNameLst>
                                      </p:cBhvr>
                                      <p:rCtr x="3351" y="-5509"/>
                                    </p:animMotion>
                                  </p:childTnLst>
                                </p:cTn>
                              </p:par>
                            </p:childTnLst>
                          </p:cTn>
                        </p:par>
                        <p:par>
                          <p:cTn id="19" fill="hold">
                            <p:stCondLst>
                              <p:cond delay="4500"/>
                            </p:stCondLst>
                            <p:childTnLst>
                              <p:par>
                                <p:cTn id="20" presetID="42" presetClass="path" presetSubtype="0" fill="hold" grpId="1" nodeType="afterEffect">
                                  <p:stCondLst>
                                    <p:cond delay="0"/>
                                  </p:stCondLst>
                                  <p:childTnLst>
                                    <p:animMotion origin="layout" path="M 0.06702 -0.10995 L 0.19306 -0.31134 " pathEditMode="relative" rAng="0" ptsTypes="AA">
                                      <p:cBhvr>
                                        <p:cTn id="21" dur="500" fill="hold"/>
                                        <p:tgtEl>
                                          <p:spTgt spid="20"/>
                                        </p:tgtEl>
                                        <p:attrNameLst>
                                          <p:attrName>ppt_x</p:attrName>
                                          <p:attrName>ppt_y</p:attrName>
                                        </p:attrNameLst>
                                      </p:cBhvr>
                                      <p:rCtr x="6302" y="-10069"/>
                                    </p:animMotion>
                                  </p:childTnLst>
                                </p:cTn>
                              </p:par>
                              <p:par>
                                <p:cTn id="22" presetID="0" presetClass="path" presetSubtype="0" fill="hold" grpId="1" nodeType="withEffect">
                                  <p:stCondLst>
                                    <p:cond delay="0"/>
                                  </p:stCondLst>
                                  <p:childTnLst>
                                    <p:animMotion origin="layout" path="M 0.06719 -0.12083 L 0.19045 0.01574 L 0.26042 0.08588 L 0.28299 0.09259 L 0.31129 0.09352 L 0.31632 0.09352 " pathEditMode="relative" rAng="0" ptsTypes="AAAAAA">
                                      <p:cBhvr>
                                        <p:cTn id="23" dur="2000" fill="hold"/>
                                        <p:tgtEl>
                                          <p:spTgt spid="8"/>
                                        </p:tgtEl>
                                        <p:attrNameLst>
                                          <p:attrName>ppt_x</p:attrName>
                                          <p:attrName>ppt_y</p:attrName>
                                        </p:attrNameLst>
                                      </p:cBhvr>
                                      <p:rCtr x="12448" y="10718"/>
                                    </p:animMotion>
                                  </p:childTnLst>
                                </p:cTn>
                              </p:par>
                              <p:par>
                                <p:cTn id="24" presetID="0" presetClass="path" presetSubtype="0" fill="hold" grpId="0" nodeType="withEffect">
                                  <p:stCondLst>
                                    <p:cond delay="500"/>
                                  </p:stCondLst>
                                  <p:childTnLst>
                                    <p:animMotion origin="layout" path="M -0.00017 0.00093 L 0.09063 0.02084 L 0.13056 0.02546 L 0.1665 0.0132 " pathEditMode="relative" ptsTypes="AAAA">
                                      <p:cBhvr>
                                        <p:cTn id="25" dur="2000" fill="hold"/>
                                        <p:tgtEl>
                                          <p:spTgt spid="5"/>
                                        </p:tgtEl>
                                        <p:attrNameLst>
                                          <p:attrName>ppt_x</p:attrName>
                                          <p:attrName>ppt_y</p:attrName>
                                        </p:attrNameLst>
                                      </p:cBhvr>
                                    </p:animMotion>
                                  </p:childTnLst>
                                </p:cTn>
                              </p:par>
                              <p:par>
                                <p:cTn id="26" presetID="0" presetClass="path" presetSubtype="0" fill="hold" grpId="0" nodeType="withEffect">
                                  <p:stCondLst>
                                    <p:cond delay="500"/>
                                  </p:stCondLst>
                                  <p:childTnLst>
                                    <p:animMotion origin="layout" path="M -0.00035 -1.48148E-6 L 0.11215 0.02107 L 0.16215 0.00347 " pathEditMode="relative" ptsTypes="AAA">
                                      <p:cBhvr>
                                        <p:cTn id="27" dur="2000" fill="hold"/>
                                        <p:tgtEl>
                                          <p:spTgt spid="17"/>
                                        </p:tgtEl>
                                        <p:attrNameLst>
                                          <p:attrName>ppt_x</p:attrName>
                                          <p:attrName>ppt_y</p:attrName>
                                        </p:attrNameLst>
                                      </p:cBhvr>
                                    </p:animMotion>
                                  </p:childTnLst>
                                </p:cTn>
                              </p:par>
                            </p:childTnLst>
                          </p:cTn>
                        </p:par>
                        <p:par>
                          <p:cTn id="28" fill="hold">
                            <p:stCondLst>
                              <p:cond delay="7000"/>
                            </p:stCondLst>
                            <p:childTnLst>
                              <p:par>
                                <p:cTn id="29" presetID="42" presetClass="path" presetSubtype="0" fill="hold" grpId="1" nodeType="afterEffect">
                                  <p:stCondLst>
                                    <p:cond delay="0"/>
                                  </p:stCondLst>
                                  <p:childTnLst>
                                    <p:animMotion origin="layout" path="M 0.16145 0.00533 L 0.12986 -0.05949 " pathEditMode="relative" rAng="0" ptsTypes="AA">
                                      <p:cBhvr>
                                        <p:cTn id="30" dur="500" fill="hold"/>
                                        <p:tgtEl>
                                          <p:spTgt spid="17"/>
                                        </p:tgtEl>
                                        <p:attrNameLst>
                                          <p:attrName>ppt_x</p:attrName>
                                          <p:attrName>ppt_y</p:attrName>
                                        </p:attrNameLst>
                                      </p:cBhvr>
                                      <p:rCtr x="-1580" y="-3241"/>
                                    </p:animMotion>
                                  </p:childTnLst>
                                </p:cTn>
                              </p:par>
                            </p:childTnLst>
                          </p:cTn>
                        </p:par>
                        <p:par>
                          <p:cTn id="31" fill="hold">
                            <p:stCondLst>
                              <p:cond delay="7500"/>
                            </p:stCondLst>
                            <p:childTnLst>
                              <p:par>
                                <p:cTn id="32" presetID="0" presetClass="path" presetSubtype="0" fill="hold" grpId="1" nodeType="afterEffect">
                                  <p:stCondLst>
                                    <p:cond delay="0"/>
                                  </p:stCondLst>
                                  <p:childTnLst>
                                    <p:animMotion origin="layout" path="M 0.16198 0.01621 L 0.14775 0.23843 L 0.08611 0.35162 L -0.00382 0.3794 " pathEditMode="relative" rAng="0" ptsTypes="AAAA">
                                      <p:cBhvr>
                                        <p:cTn id="33" dur="2000" fill="hold"/>
                                        <p:tgtEl>
                                          <p:spTgt spid="5"/>
                                        </p:tgtEl>
                                        <p:attrNameLst>
                                          <p:attrName>ppt_x</p:attrName>
                                          <p:attrName>ppt_y</p:attrName>
                                        </p:attrNameLst>
                                      </p:cBhvr>
                                      <p:rCtr x="-8299" y="18148"/>
                                    </p:animMotion>
                                  </p:childTnLst>
                                </p:cTn>
                              </p:par>
                              <p:par>
                                <p:cTn id="34" presetID="42" presetClass="path" presetSubtype="0" fill="hold" grpId="0" nodeType="withEffect">
                                  <p:stCondLst>
                                    <p:cond delay="0"/>
                                  </p:stCondLst>
                                  <p:childTnLst>
                                    <p:animMotion origin="layout" path="M -3.61111E-6 3.33333E-6 L -0.06666 -0.10996 " pathEditMode="relative" rAng="0" ptsTypes="AA">
                                      <p:cBhvr>
                                        <p:cTn id="35" dur="2000" fill="hold"/>
                                        <p:tgtEl>
                                          <p:spTgt spid="13"/>
                                        </p:tgtEl>
                                        <p:attrNameLst>
                                          <p:attrName>ppt_x</p:attrName>
                                          <p:attrName>ppt_y</p:attrName>
                                        </p:attrNameLst>
                                      </p:cBhvr>
                                      <p:rCtr x="-3333" y="-5509"/>
                                    </p:animMotion>
                                  </p:childTnLst>
                                </p:cTn>
                              </p:par>
                              <p:par>
                                <p:cTn id="36" presetID="42" presetClass="path" presetSubtype="0" fill="hold" grpId="0" nodeType="withEffect">
                                  <p:stCondLst>
                                    <p:cond delay="0"/>
                                  </p:stCondLst>
                                  <p:childTnLst>
                                    <p:animMotion origin="layout" path="M 3.88889E-6 -1.48148E-6 L -0.05903 -0.09977 " pathEditMode="relative" rAng="0" ptsTypes="AA">
                                      <p:cBhvr>
                                        <p:cTn id="37" dur="2000" fill="hold"/>
                                        <p:tgtEl>
                                          <p:spTgt spid="19"/>
                                        </p:tgtEl>
                                        <p:attrNameLst>
                                          <p:attrName>ppt_x</p:attrName>
                                          <p:attrName>ppt_y</p:attrName>
                                        </p:attrNameLst>
                                      </p:cBhvr>
                                      <p:rCtr x="-2951" y="-5000"/>
                                    </p:animMotion>
                                  </p:childTnLst>
                                </p:cTn>
                              </p:par>
                            </p:childTnLst>
                          </p:cTn>
                        </p:par>
                        <p:par>
                          <p:cTn id="38" fill="hold">
                            <p:stCondLst>
                              <p:cond delay="9500"/>
                            </p:stCondLst>
                            <p:childTnLst>
                              <p:par>
                                <p:cTn id="39" presetID="42" presetClass="path" presetSubtype="0" fill="hold" grpId="1" nodeType="afterEffect">
                                  <p:stCondLst>
                                    <p:cond delay="0"/>
                                  </p:stCondLst>
                                  <p:childTnLst>
                                    <p:animMotion origin="layout" path="M -0.05903 -0.09977 L -0.10625 -0.30972 " pathEditMode="relative" rAng="0" ptsTypes="AA">
                                      <p:cBhvr>
                                        <p:cTn id="40" dur="500" fill="hold"/>
                                        <p:tgtEl>
                                          <p:spTgt spid="19"/>
                                        </p:tgtEl>
                                        <p:attrNameLst>
                                          <p:attrName>ppt_x</p:attrName>
                                          <p:attrName>ppt_y</p:attrName>
                                        </p:attrNameLst>
                                      </p:cBhvr>
                                      <p:rCtr x="-2361" y="-10509"/>
                                    </p:animMotion>
                                  </p:childTnLst>
                                </p:cTn>
                              </p:par>
                              <p:par>
                                <p:cTn id="41" presetID="0" presetClass="path" presetSubtype="0" fill="hold" grpId="1" nodeType="withEffect">
                                  <p:stCondLst>
                                    <p:cond delay="0"/>
                                  </p:stCondLst>
                                  <p:childTnLst>
                                    <p:animMotion origin="layout" path="M -0.06666 -0.10995 L 0.01077 -0.21273 L 0.0224 -0.24074 L 0.02414 -0.25764 L 0.025 -0.30139 L 0.01493 -0.35694 L -0.00173 -0.37176 " pathEditMode="relative" rAng="0" ptsTypes="AAAAAAA">
                                      <p:cBhvr>
                                        <p:cTn id="42" dur="2000" fill="hold"/>
                                        <p:tgtEl>
                                          <p:spTgt spid="13"/>
                                        </p:tgtEl>
                                        <p:attrNameLst>
                                          <p:attrName>ppt_x</p:attrName>
                                          <p:attrName>ppt_y</p:attrName>
                                        </p:attrNameLst>
                                      </p:cBhvr>
                                      <p:rCtr x="4583" y="-1310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8" grpId="0" animBg="1"/>
      <p:bldP spid="8" grpId="1" animBg="1"/>
      <p:bldP spid="13" grpId="0" animBg="1"/>
      <p:bldP spid="13"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p 15"/>
          <p:cNvGrpSpPr/>
          <p:nvPr/>
        </p:nvGrpSpPr>
        <p:grpSpPr>
          <a:xfrm>
            <a:off x="4283968" y="116632"/>
            <a:ext cx="4176464" cy="6597352"/>
            <a:chOff x="4283968" y="116632"/>
            <a:chExt cx="4176464" cy="6597352"/>
          </a:xfrm>
        </p:grpSpPr>
        <p:sp>
          <p:nvSpPr>
            <p:cNvPr id="23" name="Rektangel med rundade hörn 22"/>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23"/>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Rektangel 24"/>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6" name="Rak 25"/>
            <p:cNvCxnSpPr>
              <a:stCxn id="23" idx="1"/>
              <a:endCxn id="23"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a:t>
            </a:r>
            <a:r>
              <a:rPr lang="sv-SE" dirty="0" err="1"/>
              <a:t>Bågning</a:t>
            </a:r>
            <a:r>
              <a:rPr lang="sv-SE" dirty="0"/>
              <a:t> </a:t>
            </a:r>
          </a:p>
        </p:txBody>
      </p:sp>
      <p:sp>
        <p:nvSpPr>
          <p:cNvPr id="5" name="Plus 4"/>
          <p:cNvSpPr/>
          <p:nvPr/>
        </p:nvSpPr>
        <p:spPr>
          <a:xfrm rot="18978445">
            <a:off x="5560415" y="370328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6277645" y="564749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5560415" y="341525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us 12"/>
          <p:cNvSpPr/>
          <p:nvPr/>
        </p:nvSpPr>
        <p:spPr>
          <a:xfrm rot="18978445">
            <a:off x="5557565" y="319922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3"/>
          <p:cNvSpPr/>
          <p:nvPr/>
        </p:nvSpPr>
        <p:spPr>
          <a:xfrm>
            <a:off x="5508674" y="357358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3"/>
          <p:cNvSpPr/>
          <p:nvPr/>
        </p:nvSpPr>
        <p:spPr>
          <a:xfrm>
            <a:off x="5508104" y="335756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Box 18"/>
          <p:cNvSpPr txBox="1"/>
          <p:nvPr/>
        </p:nvSpPr>
        <p:spPr>
          <a:xfrm>
            <a:off x="383377" y="2941367"/>
            <a:ext cx="3286148"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Obs! Försvarare får bara </a:t>
            </a:r>
            <a:r>
              <a:rPr lang="sv-SE" u="sng" dirty="0"/>
              <a:t>täcka skott!</a:t>
            </a:r>
          </a:p>
          <a:p>
            <a:endParaRPr lang="sv-SE" u="sng" dirty="0"/>
          </a:p>
          <a:p>
            <a:r>
              <a:rPr lang="sv-SE" dirty="0"/>
              <a:t>Byte: A – B – C - A</a:t>
            </a:r>
          </a:p>
        </p:txBody>
      </p:sp>
      <p:sp>
        <p:nvSpPr>
          <p:cNvPr id="18" name="textruta 17"/>
          <p:cNvSpPr txBox="1"/>
          <p:nvPr/>
        </p:nvSpPr>
        <p:spPr>
          <a:xfrm>
            <a:off x="8532440" y="1052736"/>
            <a:ext cx="360040" cy="5078313"/>
          </a:xfrm>
          <a:prstGeom prst="rect">
            <a:avLst/>
          </a:prstGeom>
          <a:noFill/>
        </p:spPr>
        <p:txBody>
          <a:bodyPr wrap="square" rtlCol="0">
            <a:spAutoFit/>
          </a:bodyPr>
          <a:lstStyle/>
          <a:p>
            <a:r>
              <a:rPr lang="sv-SE" dirty="0">
                <a:solidFill>
                  <a:srgbClr val="FF0000"/>
                </a:solidFill>
              </a:rPr>
              <a:t>R</a:t>
            </a:r>
          </a:p>
          <a:p>
            <a:r>
              <a:rPr lang="sv-SE" dirty="0">
                <a:solidFill>
                  <a:srgbClr val="FF0000"/>
                </a:solidFill>
              </a:rPr>
              <a:t>I</a:t>
            </a:r>
          </a:p>
          <a:p>
            <a:r>
              <a:rPr lang="sv-SE" dirty="0">
                <a:solidFill>
                  <a:srgbClr val="FF0000"/>
                </a:solidFill>
              </a:rPr>
              <a:t>G</a:t>
            </a:r>
          </a:p>
          <a:p>
            <a:r>
              <a:rPr lang="sv-SE" dirty="0">
                <a:solidFill>
                  <a:srgbClr val="FF0000"/>
                </a:solidFill>
              </a:rPr>
              <a:t>T</a:t>
            </a:r>
          </a:p>
          <a:p>
            <a:r>
              <a:rPr lang="sv-SE" dirty="0">
                <a:solidFill>
                  <a:srgbClr val="FF0000"/>
                </a:solidFill>
              </a:rPr>
              <a:t>H</a:t>
            </a:r>
          </a:p>
          <a:p>
            <a:r>
              <a:rPr lang="sv-SE" dirty="0">
                <a:solidFill>
                  <a:srgbClr val="FF0000"/>
                </a:solidFill>
              </a:rPr>
              <a:t>A</a:t>
            </a:r>
          </a:p>
          <a:p>
            <a:r>
              <a:rPr lang="sv-SE" dirty="0">
                <a:solidFill>
                  <a:srgbClr val="FF0000"/>
                </a:solidFill>
              </a:rPr>
              <a:t>R</a:t>
            </a:r>
          </a:p>
          <a:p>
            <a:r>
              <a:rPr lang="sv-SE" dirty="0">
                <a:solidFill>
                  <a:srgbClr val="FF0000"/>
                </a:solidFill>
              </a:rPr>
              <a:t>E</a:t>
            </a:r>
          </a:p>
          <a:p>
            <a:endParaRPr lang="sv-SE" dirty="0">
              <a:solidFill>
                <a:srgbClr val="FF0000"/>
              </a:solidFill>
            </a:endParaRPr>
          </a:p>
          <a:p>
            <a:endParaRPr lang="sv-SE" dirty="0">
              <a:solidFill>
                <a:srgbClr val="FF0000"/>
              </a:solidFill>
            </a:endParaRPr>
          </a:p>
          <a:p>
            <a:r>
              <a:rPr lang="sv-SE" dirty="0">
                <a:solidFill>
                  <a:srgbClr val="FF0000"/>
                </a:solidFill>
              </a:rPr>
              <a:t>L</a:t>
            </a:r>
          </a:p>
          <a:p>
            <a:r>
              <a:rPr lang="sv-SE" dirty="0">
                <a:solidFill>
                  <a:srgbClr val="FF0000"/>
                </a:solidFill>
              </a:rPr>
              <a:t>E</a:t>
            </a:r>
          </a:p>
          <a:p>
            <a:r>
              <a:rPr lang="sv-SE" dirty="0">
                <a:solidFill>
                  <a:srgbClr val="FF0000"/>
                </a:solidFill>
              </a:rPr>
              <a:t>F</a:t>
            </a:r>
          </a:p>
          <a:p>
            <a:r>
              <a:rPr lang="sv-SE" dirty="0">
                <a:solidFill>
                  <a:srgbClr val="FF0000"/>
                </a:solidFill>
              </a:rPr>
              <a:t>T</a:t>
            </a:r>
          </a:p>
          <a:p>
            <a:r>
              <a:rPr lang="sv-SE" dirty="0">
                <a:solidFill>
                  <a:srgbClr val="FF0000"/>
                </a:solidFill>
              </a:rPr>
              <a:t>A</a:t>
            </a:r>
          </a:p>
          <a:p>
            <a:r>
              <a:rPr lang="sv-SE" dirty="0">
                <a:solidFill>
                  <a:srgbClr val="FF0000"/>
                </a:solidFill>
              </a:rPr>
              <a:t>R</a:t>
            </a:r>
          </a:p>
          <a:p>
            <a:r>
              <a:rPr lang="sv-SE" dirty="0">
                <a:solidFill>
                  <a:srgbClr val="FF0000"/>
                </a:solidFill>
              </a:rPr>
              <a:t>E</a:t>
            </a:r>
          </a:p>
          <a:p>
            <a:endParaRPr lang="sv-SE" dirty="0"/>
          </a:p>
        </p:txBody>
      </p:sp>
      <p:sp>
        <p:nvSpPr>
          <p:cNvPr id="19" name="Oval 37"/>
          <p:cNvSpPr/>
          <p:nvPr/>
        </p:nvSpPr>
        <p:spPr>
          <a:xfrm>
            <a:off x="4645718" y="5733256"/>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extruta 19"/>
          <p:cNvSpPr txBox="1"/>
          <p:nvPr/>
        </p:nvSpPr>
        <p:spPr>
          <a:xfrm>
            <a:off x="5580112" y="2708920"/>
            <a:ext cx="360040" cy="369332"/>
          </a:xfrm>
          <a:prstGeom prst="rect">
            <a:avLst/>
          </a:prstGeom>
          <a:noFill/>
        </p:spPr>
        <p:txBody>
          <a:bodyPr wrap="square" rtlCol="0">
            <a:spAutoFit/>
          </a:bodyPr>
          <a:lstStyle/>
          <a:p>
            <a:pPr algn="ctr"/>
            <a:r>
              <a:rPr lang="sv-SE" b="1" dirty="0">
                <a:solidFill>
                  <a:srgbClr val="FF0000"/>
                </a:solidFill>
              </a:rPr>
              <a:t>A</a:t>
            </a:r>
          </a:p>
        </p:txBody>
      </p:sp>
      <p:sp>
        <p:nvSpPr>
          <p:cNvPr id="21" name="textruta 20"/>
          <p:cNvSpPr txBox="1"/>
          <p:nvPr/>
        </p:nvSpPr>
        <p:spPr>
          <a:xfrm>
            <a:off x="4572000" y="5939988"/>
            <a:ext cx="360040" cy="369332"/>
          </a:xfrm>
          <a:prstGeom prst="rect">
            <a:avLst/>
          </a:prstGeom>
          <a:noFill/>
        </p:spPr>
        <p:txBody>
          <a:bodyPr wrap="square" rtlCol="0">
            <a:spAutoFit/>
          </a:bodyPr>
          <a:lstStyle/>
          <a:p>
            <a:pPr algn="ctr"/>
            <a:r>
              <a:rPr lang="sv-SE" b="1" dirty="0">
                <a:solidFill>
                  <a:srgbClr val="FF0000"/>
                </a:solidFill>
              </a:rPr>
              <a:t>B</a:t>
            </a:r>
          </a:p>
        </p:txBody>
      </p:sp>
      <p:sp>
        <p:nvSpPr>
          <p:cNvPr id="22" name="textruta 21"/>
          <p:cNvSpPr txBox="1"/>
          <p:nvPr/>
        </p:nvSpPr>
        <p:spPr>
          <a:xfrm>
            <a:off x="6948264" y="5517232"/>
            <a:ext cx="360040" cy="369332"/>
          </a:xfrm>
          <a:prstGeom prst="rect">
            <a:avLst/>
          </a:prstGeom>
          <a:noFill/>
        </p:spPr>
        <p:txBody>
          <a:bodyPr wrap="square" rtlCol="0">
            <a:spAutoFit/>
          </a:bodyPr>
          <a:lstStyle/>
          <a:p>
            <a:pPr algn="ctr"/>
            <a:r>
              <a:rPr lang="sv-SE" b="1" dirty="0">
                <a:solidFill>
                  <a:srgbClr val="FF0000"/>
                </a:solidFill>
              </a:rPr>
              <a:t>C</a:t>
            </a:r>
          </a:p>
        </p:txBody>
      </p:sp>
      <p:pic>
        <p:nvPicPr>
          <p:cNvPr id="28" name="Bildobjekt 27">
            <a:extLst>
              <a:ext uri="{FF2B5EF4-FFF2-40B4-BE49-F238E27FC236}">
                <a16:creationId xmlns:a16="http://schemas.microsoft.com/office/drawing/2014/main" id="{D080DF0A-4B6F-4838-81D9-3ABC7E7A33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344376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1.66667E-6 -1.3876E-7 L -0.03663 0.01874 L -0.08594 0.0525 L -0.11267 0.08442 L -0.11979 0.12003 " pathEditMode="relative" ptsTypes="AAAAA">
                                      <p:cBhvr>
                                        <p:cTn id="6" dur="2000" fill="hold"/>
                                        <p:tgtEl>
                                          <p:spTgt spid="5"/>
                                        </p:tgtEl>
                                        <p:attrNameLst>
                                          <p:attrName>ppt_x</p:attrName>
                                          <p:attrName>ppt_y</p:attrName>
                                        </p:attrNameLst>
                                      </p:cBhvr>
                                    </p:animMotion>
                                  </p:childTnLst>
                                </p:cTn>
                              </p:par>
                              <p:par>
                                <p:cTn id="7" presetID="0" presetClass="path" presetSubtype="0" fill="hold" grpId="0" nodeType="withEffect">
                                  <p:stCondLst>
                                    <p:cond delay="0"/>
                                  </p:stCondLst>
                                  <p:childTnLst>
                                    <p:animMotion origin="layout" path="M 0.00399 -2.56244E-6 L -0.00347 -0.05712 L -0.00521 -0.09158 L -0.00156 -0.12095 L 0.0033 -0.14153 " pathEditMode="relative" rAng="0" ptsTypes="AAAAA">
                                      <p:cBhvr>
                                        <p:cTn id="8" dur="2000" fill="hold"/>
                                        <p:tgtEl>
                                          <p:spTgt spid="19"/>
                                        </p:tgtEl>
                                        <p:attrNameLst>
                                          <p:attrName>ppt_x</p:attrName>
                                          <p:attrName>ppt_y</p:attrName>
                                        </p:attrNameLst>
                                      </p:cBhvr>
                                      <p:rCtr x="-469" y="-7077"/>
                                    </p:animMotion>
                                  </p:childTnLst>
                                </p:cTn>
                              </p:par>
                              <p:par>
                                <p:cTn id="9" presetID="42" presetClass="path" presetSubtype="0" fill="hold" grpId="0" nodeType="withEffect">
                                  <p:stCondLst>
                                    <p:cond delay="1000"/>
                                  </p:stCondLst>
                                  <p:childTnLst>
                                    <p:animMotion origin="layout" path="M 0 -6.75301E-7 L -0.09045 0.14177 " pathEditMode="relative" rAng="0" ptsTypes="AA">
                                      <p:cBhvr>
                                        <p:cTn id="10" dur="1000" fill="hold"/>
                                        <p:tgtEl>
                                          <p:spTgt spid="14"/>
                                        </p:tgtEl>
                                        <p:attrNameLst>
                                          <p:attrName>ppt_x</p:attrName>
                                          <p:attrName>ppt_y</p:attrName>
                                        </p:attrNameLst>
                                      </p:cBhvr>
                                      <p:rCtr x="-4531" y="7077"/>
                                    </p:animMotion>
                                  </p:childTnLst>
                                </p:cTn>
                              </p:par>
                            </p:childTnLst>
                          </p:cTn>
                        </p:par>
                        <p:par>
                          <p:cTn id="11" fill="hold">
                            <p:stCondLst>
                              <p:cond delay="2000"/>
                            </p:stCondLst>
                            <p:childTnLst>
                              <p:par>
                                <p:cTn id="12" presetID="0" presetClass="path" presetSubtype="0" fill="hold" grpId="1" nodeType="afterEffect">
                                  <p:stCondLst>
                                    <p:cond delay="0"/>
                                  </p:stCondLst>
                                  <p:childTnLst>
                                    <p:animMotion origin="layout" path="M -0.12048 0.11957 L -0.06267 0.11009 L 0.02743 0.12512 " pathEditMode="relative" rAng="0" ptsTypes="AAA">
                                      <p:cBhvr>
                                        <p:cTn id="13" dur="2000" fill="hold"/>
                                        <p:tgtEl>
                                          <p:spTgt spid="5"/>
                                        </p:tgtEl>
                                        <p:attrNameLst>
                                          <p:attrName>ppt_x</p:attrName>
                                          <p:attrName>ppt_y</p:attrName>
                                        </p:attrNameLst>
                                      </p:cBhvr>
                                      <p:rCtr x="7396" y="-208"/>
                                    </p:animMotion>
                                  </p:childTnLst>
                                </p:cTn>
                              </p:par>
                              <p:par>
                                <p:cTn id="14" presetID="0" presetClass="path" presetSubtype="0" fill="hold" grpId="1" nodeType="withEffect">
                                  <p:stCondLst>
                                    <p:cond delay="0"/>
                                  </p:stCondLst>
                                  <p:childTnLst>
                                    <p:animMotion origin="layout" path="M -0.08316 0.13876 L -0.0408 0.13113 L 0.0592 0.14801 " pathEditMode="relative" rAng="0" ptsTypes="AAA">
                                      <p:cBhvr>
                                        <p:cTn id="15" dur="2000" fill="hold"/>
                                        <p:tgtEl>
                                          <p:spTgt spid="14"/>
                                        </p:tgtEl>
                                        <p:attrNameLst>
                                          <p:attrName>ppt_x</p:attrName>
                                          <p:attrName>ppt_y</p:attrName>
                                        </p:attrNameLst>
                                      </p:cBhvr>
                                      <p:rCtr x="7118" y="69"/>
                                    </p:animMotion>
                                  </p:childTnLst>
                                </p:cTn>
                              </p:par>
                              <p:par>
                                <p:cTn id="16" presetID="0" presetClass="path" presetSubtype="0" fill="hold" grpId="1" nodeType="withEffect">
                                  <p:stCondLst>
                                    <p:cond delay="0"/>
                                  </p:stCondLst>
                                  <p:childTnLst>
                                    <p:animMotion origin="layout" path="M 0.00399 -0.1339 L 0.03628 -0.14153 L 0.11389 -0.1339 " pathEditMode="relative" rAng="0" ptsTypes="AAA">
                                      <p:cBhvr>
                                        <p:cTn id="17" dur="2000" fill="hold"/>
                                        <p:tgtEl>
                                          <p:spTgt spid="19"/>
                                        </p:tgtEl>
                                        <p:attrNameLst>
                                          <p:attrName>ppt_x</p:attrName>
                                          <p:attrName>ppt_y</p:attrName>
                                        </p:attrNameLst>
                                      </p:cBhvr>
                                      <p:rCtr x="5486" y="-393"/>
                                    </p:animMotion>
                                  </p:childTnLst>
                                </p:cTn>
                              </p:par>
                            </p:childTnLst>
                          </p:cTn>
                        </p:par>
                        <p:par>
                          <p:cTn id="18" fill="hold">
                            <p:stCondLst>
                              <p:cond delay="4000"/>
                            </p:stCondLst>
                            <p:childTnLst>
                              <p:par>
                                <p:cTn id="19" presetID="42" presetClass="path" presetSubtype="0" fill="hold" grpId="2" nodeType="afterEffect">
                                  <p:stCondLst>
                                    <p:cond delay="0"/>
                                  </p:stCondLst>
                                  <p:childTnLst>
                                    <p:animMotion origin="layout" path="M 0.0592 0.15217 L 0.09063 0.30967 " pathEditMode="relative" rAng="0" ptsTypes="AA">
                                      <p:cBhvr>
                                        <p:cTn id="20" dur="500" fill="hold"/>
                                        <p:tgtEl>
                                          <p:spTgt spid="14"/>
                                        </p:tgtEl>
                                        <p:attrNameLst>
                                          <p:attrName>ppt_x</p:attrName>
                                          <p:attrName>ppt_y</p:attrName>
                                        </p:attrNameLst>
                                      </p:cBhvr>
                                      <p:rCtr x="1563" y="7863"/>
                                    </p:animMotion>
                                  </p:childTnLst>
                                </p:cTn>
                              </p:par>
                            </p:childTnLst>
                          </p:cTn>
                        </p:par>
                        <p:par>
                          <p:cTn id="21" fill="hold">
                            <p:stCondLst>
                              <p:cond delay="4500"/>
                            </p:stCondLst>
                            <p:childTnLst>
                              <p:par>
                                <p:cTn id="22" presetID="42" presetClass="path" presetSubtype="0" fill="hold" grpId="3" nodeType="afterEffect">
                                  <p:stCondLst>
                                    <p:cond delay="0"/>
                                  </p:stCondLst>
                                  <p:childTnLst>
                                    <p:animMotion origin="layout" path="M 0.09063 0.30967 L 0.0592 0.37257 " pathEditMode="relative" rAng="0" ptsTypes="AA">
                                      <p:cBhvr>
                                        <p:cTn id="23" dur="500" fill="hold"/>
                                        <p:tgtEl>
                                          <p:spTgt spid="14"/>
                                        </p:tgtEl>
                                        <p:attrNameLst>
                                          <p:attrName>ppt_x</p:attrName>
                                          <p:attrName>ppt_y</p:attrName>
                                        </p:attrNameLst>
                                      </p:cBhvr>
                                      <p:rCtr x="-1580" y="31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14" grpId="0" animBg="1"/>
      <p:bldP spid="14" grpId="1" animBg="1"/>
      <p:bldP spid="14" grpId="2" animBg="1"/>
      <p:bldP spid="14" grpId="3" animBg="1"/>
      <p:bldP spid="19" grpId="0" animBg="1"/>
      <p:bldP spid="19"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 16"/>
          <p:cNvGrpSpPr/>
          <p:nvPr/>
        </p:nvGrpSpPr>
        <p:grpSpPr>
          <a:xfrm>
            <a:off x="4283968" y="116632"/>
            <a:ext cx="4176464" cy="6597352"/>
            <a:chOff x="4283968" y="116632"/>
            <a:chExt cx="4176464" cy="6597352"/>
          </a:xfrm>
        </p:grpSpPr>
        <p:sp>
          <p:nvSpPr>
            <p:cNvPr id="18" name="Rektangel med rundade hörn 17"/>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1" name="Rak 20"/>
            <p:cNvCxnSpPr>
              <a:stCxn id="18" idx="1"/>
              <a:endCxn id="18"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a:t>
            </a:r>
            <a:r>
              <a:rPr lang="sv-SE" dirty="0" err="1"/>
              <a:t>Bågningar</a:t>
            </a:r>
            <a:endParaRPr lang="sv-SE" dirty="0"/>
          </a:p>
        </p:txBody>
      </p:sp>
      <p:sp>
        <p:nvSpPr>
          <p:cNvPr id="5" name="Plus 4"/>
          <p:cNvSpPr/>
          <p:nvPr/>
        </p:nvSpPr>
        <p:spPr>
          <a:xfrm rot="18978445">
            <a:off x="4552303" y="586030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549453" y="607954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549453" y="355604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549453" y="377529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933829" y="377207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933829" y="355926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7933829" y="586352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7933829" y="607954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4"/>
          <p:cNvSpPr/>
          <p:nvPr/>
        </p:nvSpPr>
        <p:spPr>
          <a:xfrm>
            <a:off x="8028954" y="580583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4644008" y="580526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Isosceles Triangle 40"/>
          <p:cNvSpPr/>
          <p:nvPr/>
        </p:nvSpPr>
        <p:spPr>
          <a:xfrm>
            <a:off x="5292650" y="4797722"/>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Isosceles Triangle 40"/>
          <p:cNvSpPr/>
          <p:nvPr/>
        </p:nvSpPr>
        <p:spPr>
          <a:xfrm>
            <a:off x="7380312" y="4797722"/>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3" name="Bildobjekt 22">
            <a:extLst>
              <a:ext uri="{FF2B5EF4-FFF2-40B4-BE49-F238E27FC236}">
                <a16:creationId xmlns:a16="http://schemas.microsoft.com/office/drawing/2014/main" id="{089F1335-B5B1-4DFB-BF41-1AA7C007CD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4234981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1.94444E-6 -2.56244E-6 L -0.00382 -0.26734 " pathEditMode="relative" rAng="0" ptsTypes="AA">
                                      <p:cBhvr>
                                        <p:cTn id="6" dur="1000" fill="hold"/>
                                        <p:tgtEl>
                                          <p:spTgt spid="14"/>
                                        </p:tgtEl>
                                        <p:attrNameLst>
                                          <p:attrName>ppt_x</p:attrName>
                                          <p:attrName>ppt_y</p:attrName>
                                        </p:attrNameLst>
                                      </p:cBhvr>
                                      <p:rCtr x="-191" y="-13367"/>
                                    </p:animMotion>
                                  </p:childTnLst>
                                </p:cTn>
                              </p:par>
                              <p:par>
                                <p:cTn id="7" presetID="42" presetClass="path" presetSubtype="0" fill="hold" grpId="0" nodeType="withEffect">
                                  <p:stCondLst>
                                    <p:cond delay="0"/>
                                  </p:stCondLst>
                                  <p:childTnLst>
                                    <p:animMotion origin="layout" path="M 8.33333E-7 3.3765E-6 L -0.00417 -0.16235 " pathEditMode="relative" rAng="0" ptsTypes="AA">
                                      <p:cBhvr>
                                        <p:cTn id="8" dur="2000" fill="hold"/>
                                        <p:tgtEl>
                                          <p:spTgt spid="5"/>
                                        </p:tgtEl>
                                        <p:attrNameLst>
                                          <p:attrName>ppt_x</p:attrName>
                                          <p:attrName>ppt_y</p:attrName>
                                        </p:attrNameLst>
                                      </p:cBhvr>
                                      <p:rCtr x="-208" y="-8117"/>
                                    </p:animMotion>
                                  </p:childTnLst>
                                </p:cTn>
                              </p:par>
                              <p:par>
                                <p:cTn id="9" presetID="42" presetClass="path" presetSubtype="0" fill="hold" grpId="1" nodeType="withEffect">
                                  <p:stCondLst>
                                    <p:cond delay="1000"/>
                                  </p:stCondLst>
                                  <p:childTnLst>
                                    <p:animMotion origin="layout" path="M -0.00382 -0.26759 L -0.00382 -0.15208 " pathEditMode="relative" rAng="0" ptsTypes="AA">
                                      <p:cBhvr>
                                        <p:cTn id="10" dur="1000" fill="hold"/>
                                        <p:tgtEl>
                                          <p:spTgt spid="14"/>
                                        </p:tgtEl>
                                        <p:attrNameLst>
                                          <p:attrName>ppt_x</p:attrName>
                                          <p:attrName>ppt_y</p:attrName>
                                        </p:attrNameLst>
                                      </p:cBhvr>
                                      <p:rCtr x="0" y="5764"/>
                                    </p:animMotion>
                                  </p:childTnLst>
                                </p:cTn>
                              </p:par>
                            </p:childTnLst>
                          </p:cTn>
                        </p:par>
                        <p:par>
                          <p:cTn id="11" fill="hold">
                            <p:stCondLst>
                              <p:cond delay="2000"/>
                            </p:stCondLst>
                            <p:childTnLst>
                              <p:par>
                                <p:cTn id="12" presetID="0" presetClass="path" presetSubtype="0" fill="hold" grpId="2" nodeType="afterEffect">
                                  <p:stCondLst>
                                    <p:cond delay="0"/>
                                  </p:stCondLst>
                                  <p:childTnLst>
                                    <p:animMotion origin="layout" path="M -0.00382 -0.15208 L 0.0559 -0.18356 L 0.11146 -0.19838 L 0.16146 -0.18819 L 0.19549 -0.16505 " pathEditMode="relative" rAng="0" ptsTypes="AAAAA">
                                      <p:cBhvr>
                                        <p:cTn id="13" dur="2000" fill="hold"/>
                                        <p:tgtEl>
                                          <p:spTgt spid="14"/>
                                        </p:tgtEl>
                                        <p:attrNameLst>
                                          <p:attrName>ppt_x</p:attrName>
                                          <p:attrName>ppt_y</p:attrName>
                                        </p:attrNameLst>
                                      </p:cBhvr>
                                      <p:rCtr x="9965" y="-2315"/>
                                    </p:animMotion>
                                  </p:childTnLst>
                                </p:cTn>
                              </p:par>
                              <p:par>
                                <p:cTn id="14" presetID="0" presetClass="path" presetSubtype="0" fill="hold" grpId="1" nodeType="withEffect">
                                  <p:stCondLst>
                                    <p:cond delay="0"/>
                                  </p:stCondLst>
                                  <p:childTnLst>
                                    <p:animMotion origin="layout" path="M -0.00417 -0.1625 L 0.05486 -0.19213 L 0.11111 -0.20787 L 0.15555 -0.19768 L 0.17917 -0.18472 " pathEditMode="relative" rAng="0" ptsTypes="AAAAA">
                                      <p:cBhvr>
                                        <p:cTn id="15" dur="2000" fill="hold"/>
                                        <p:tgtEl>
                                          <p:spTgt spid="5"/>
                                        </p:tgtEl>
                                        <p:attrNameLst>
                                          <p:attrName>ppt_x</p:attrName>
                                          <p:attrName>ppt_y</p:attrName>
                                        </p:attrNameLst>
                                      </p:cBhvr>
                                      <p:rCtr x="9167" y="-2269"/>
                                    </p:animMotion>
                                  </p:childTnLst>
                                </p:cTn>
                              </p:par>
                              <p:par>
                                <p:cTn id="16" presetID="0" presetClass="path" presetSubtype="0" fill="hold" grpId="0" nodeType="withEffect">
                                  <p:stCondLst>
                                    <p:cond delay="0"/>
                                  </p:stCondLst>
                                  <p:childTnLst>
                                    <p:animMotion origin="layout" path="M -0.00382 0.00023 L -0.02465 0.0956 L -0.02535 0.21042 L -0.01979 0.35764 L -0.0066 0.37245 " pathEditMode="relative" rAng="0" ptsTypes="AAAAA">
                                      <p:cBhvr>
                                        <p:cTn id="17" dur="4000" fill="hold"/>
                                        <p:tgtEl>
                                          <p:spTgt spid="8"/>
                                        </p:tgtEl>
                                        <p:attrNameLst>
                                          <p:attrName>ppt_x</p:attrName>
                                          <p:attrName>ppt_y</p:attrName>
                                        </p:attrNameLst>
                                      </p:cBhvr>
                                      <p:rCtr x="-1076" y="18611"/>
                                    </p:animMotion>
                                  </p:childTnLst>
                                </p:cTn>
                              </p:par>
                              <p:par>
                                <p:cTn id="18" presetID="42" presetClass="path" presetSubtype="0" fill="hold" grpId="3" nodeType="withEffect">
                                  <p:stCondLst>
                                    <p:cond delay="2000"/>
                                  </p:stCondLst>
                                  <p:childTnLst>
                                    <p:animMotion origin="layout" path="M 0.19549 -0.16505 L 0.15625 0.05555 " pathEditMode="relative" rAng="0" ptsTypes="AA">
                                      <p:cBhvr>
                                        <p:cTn id="19" dur="500" fill="hold"/>
                                        <p:tgtEl>
                                          <p:spTgt spid="14"/>
                                        </p:tgtEl>
                                        <p:attrNameLst>
                                          <p:attrName>ppt_x</p:attrName>
                                          <p:attrName>ppt_y</p:attrName>
                                        </p:attrNameLst>
                                      </p:cBhvr>
                                      <p:rCtr x="-1962" y="11019"/>
                                    </p:animMotion>
                                  </p:childTnLst>
                                </p:cTn>
                              </p:par>
                              <p:par>
                                <p:cTn id="20" presetID="0" presetClass="path" presetSubtype="0" fill="hold" grpId="2" nodeType="withEffect">
                                  <p:stCondLst>
                                    <p:cond delay="2500"/>
                                  </p:stCondLst>
                                  <p:childTnLst>
                                    <p:animMotion origin="layout" path="M 0.17708 -0.18588 L 0.16996 -0.22106 L 0.13663 -0.27361 L 0.09774 -0.31527 L 0.04757 -0.35578 L 0.00382 -0.36435 " pathEditMode="relative" rAng="0" ptsTypes="AAAAAA">
                                      <p:cBhvr>
                                        <p:cTn id="21" dur="2000" fill="hold"/>
                                        <p:tgtEl>
                                          <p:spTgt spid="5"/>
                                        </p:tgtEl>
                                        <p:attrNameLst>
                                          <p:attrName>ppt_x</p:attrName>
                                          <p:attrName>ppt_y</p:attrName>
                                        </p:attrNameLst>
                                      </p:cBhvr>
                                      <p:rCtr x="-8663" y="-8935"/>
                                    </p:animMotion>
                                  </p:childTnLst>
                                </p:cTn>
                              </p:par>
                            </p:childTnLst>
                          </p:cTn>
                        </p:par>
                        <p:par>
                          <p:cTn id="22" fill="hold">
                            <p:stCondLst>
                              <p:cond delay="6500"/>
                            </p:stCondLst>
                            <p:childTnLst>
                              <p:par>
                                <p:cTn id="23" presetID="42" presetClass="path" presetSubtype="0" fill="hold" grpId="0" nodeType="afterEffect">
                                  <p:stCondLst>
                                    <p:cond delay="0"/>
                                  </p:stCondLst>
                                  <p:childTnLst>
                                    <p:animMotion origin="layout" path="M -4.44444E-6 -3.7037E-7 L -0.00399 -0.26759 " pathEditMode="relative" rAng="0" ptsTypes="AA">
                                      <p:cBhvr>
                                        <p:cTn id="24" dur="1000" fill="hold"/>
                                        <p:tgtEl>
                                          <p:spTgt spid="13"/>
                                        </p:tgtEl>
                                        <p:attrNameLst>
                                          <p:attrName>ppt_x</p:attrName>
                                          <p:attrName>ppt_y</p:attrName>
                                        </p:attrNameLst>
                                      </p:cBhvr>
                                      <p:rCtr x="-208" y="-13380"/>
                                    </p:animMotion>
                                  </p:childTnLst>
                                </p:cTn>
                              </p:par>
                              <p:par>
                                <p:cTn id="25" presetID="42" presetClass="path" presetSubtype="0" fill="hold" grpId="0" nodeType="withEffect">
                                  <p:stCondLst>
                                    <p:cond delay="0"/>
                                  </p:stCondLst>
                                  <p:childTnLst>
                                    <p:animMotion origin="layout" path="M -8.33333E-7 3.33333E-6 L -0.00382 -0.16297 " pathEditMode="relative" rAng="0" ptsTypes="AA">
                                      <p:cBhvr>
                                        <p:cTn id="26" dur="2000" fill="hold"/>
                                        <p:tgtEl>
                                          <p:spTgt spid="11"/>
                                        </p:tgtEl>
                                        <p:attrNameLst>
                                          <p:attrName>ppt_x</p:attrName>
                                          <p:attrName>ppt_y</p:attrName>
                                        </p:attrNameLst>
                                      </p:cBhvr>
                                      <p:rCtr x="-191" y="-8148"/>
                                    </p:animMotion>
                                  </p:childTnLst>
                                </p:cTn>
                              </p:par>
                              <p:par>
                                <p:cTn id="27" presetID="42" presetClass="path" presetSubtype="0" fill="hold" grpId="1" nodeType="withEffect">
                                  <p:stCondLst>
                                    <p:cond delay="1000"/>
                                  </p:stCondLst>
                                  <p:childTnLst>
                                    <p:animMotion origin="layout" path="M -0.00399 -0.26759 L -0.00399 -0.15208 " pathEditMode="relative" rAng="0" ptsTypes="AA">
                                      <p:cBhvr>
                                        <p:cTn id="28" dur="1000" fill="hold"/>
                                        <p:tgtEl>
                                          <p:spTgt spid="13"/>
                                        </p:tgtEl>
                                        <p:attrNameLst>
                                          <p:attrName>ppt_x</p:attrName>
                                          <p:attrName>ppt_y</p:attrName>
                                        </p:attrNameLst>
                                      </p:cBhvr>
                                      <p:rCtr x="0" y="5764"/>
                                    </p:animMotion>
                                  </p:childTnLst>
                                </p:cTn>
                              </p:par>
                            </p:childTnLst>
                          </p:cTn>
                        </p:par>
                        <p:par>
                          <p:cTn id="29" fill="hold">
                            <p:stCondLst>
                              <p:cond delay="8500"/>
                            </p:stCondLst>
                            <p:childTnLst>
                              <p:par>
                                <p:cTn id="30" presetID="0" presetClass="path" presetSubtype="0" fill="hold" grpId="2" nodeType="afterEffect">
                                  <p:stCondLst>
                                    <p:cond delay="0"/>
                                  </p:stCondLst>
                                  <p:childTnLst>
                                    <p:animMotion origin="layout" path="M -0.00399 -0.15486 L -0.03038 -0.16505 L -0.07066 -0.18356 L -0.09149 -0.18079 L -0.15468 -0.16412 L -0.17343 -0.15301 " pathEditMode="relative" rAng="0" ptsTypes="AAAAAA">
                                      <p:cBhvr>
                                        <p:cTn id="31" dur="2000" fill="hold"/>
                                        <p:tgtEl>
                                          <p:spTgt spid="13"/>
                                        </p:tgtEl>
                                        <p:attrNameLst>
                                          <p:attrName>ppt_x</p:attrName>
                                          <p:attrName>ppt_y</p:attrName>
                                        </p:attrNameLst>
                                      </p:cBhvr>
                                      <p:rCtr x="-8472" y="-1343"/>
                                    </p:animMotion>
                                  </p:childTnLst>
                                </p:cTn>
                              </p:par>
                              <p:par>
                                <p:cTn id="32" presetID="0" presetClass="path" presetSubtype="0" fill="hold" grpId="1" nodeType="withEffect">
                                  <p:stCondLst>
                                    <p:cond delay="0"/>
                                  </p:stCondLst>
                                  <p:childTnLst>
                                    <p:animMotion origin="layout" path="M -0.00278 -0.16297 L -0.06875 -0.18982 L -0.11458 -0.18519 L -0.14028 -0.17871 L -0.15347 -0.17315 " pathEditMode="relative" rAng="0" ptsTypes="AAAAA">
                                      <p:cBhvr>
                                        <p:cTn id="33" dur="2000" fill="hold"/>
                                        <p:tgtEl>
                                          <p:spTgt spid="11"/>
                                        </p:tgtEl>
                                        <p:attrNameLst>
                                          <p:attrName>ppt_x</p:attrName>
                                          <p:attrName>ppt_y</p:attrName>
                                        </p:attrNameLst>
                                      </p:cBhvr>
                                      <p:rCtr x="-7535" y="-1343"/>
                                    </p:animMotion>
                                  </p:childTnLst>
                                </p:cTn>
                              </p:par>
                              <p:par>
                                <p:cTn id="34" presetID="0" presetClass="path" presetSubtype="0" fill="hold" grpId="0" nodeType="withEffect">
                                  <p:stCondLst>
                                    <p:cond delay="0"/>
                                  </p:stCondLst>
                                  <p:childTnLst>
                                    <p:animMotion origin="layout" path="M -0.00139 0.00185 L 0.01458 0.10925 L 0.0257 0.22685 L 0.02778 0.31944 L 0.02222 0.35925 L 0.00208 0.38333 " pathEditMode="relative" rAng="0" ptsTypes="AAAAAA">
                                      <p:cBhvr>
                                        <p:cTn id="35" dur="3000" fill="hold"/>
                                        <p:tgtEl>
                                          <p:spTgt spid="9"/>
                                        </p:tgtEl>
                                        <p:attrNameLst>
                                          <p:attrName>ppt_x</p:attrName>
                                          <p:attrName>ppt_y</p:attrName>
                                        </p:attrNameLst>
                                      </p:cBhvr>
                                      <p:rCtr x="1458" y="19074"/>
                                    </p:animMotion>
                                  </p:childTnLst>
                                </p:cTn>
                              </p:par>
                              <p:par>
                                <p:cTn id="36" presetID="42" presetClass="path" presetSubtype="0" fill="hold" grpId="3" nodeType="withEffect">
                                  <p:stCondLst>
                                    <p:cond delay="2000"/>
                                  </p:stCondLst>
                                  <p:childTnLst>
                                    <p:animMotion origin="layout" path="M -0.16927 -0.15208 L -0.14566 0.05787 " pathEditMode="relative" rAng="0" ptsTypes="AA">
                                      <p:cBhvr>
                                        <p:cTn id="37" dur="500" fill="hold"/>
                                        <p:tgtEl>
                                          <p:spTgt spid="13"/>
                                        </p:tgtEl>
                                        <p:attrNameLst>
                                          <p:attrName>ppt_x</p:attrName>
                                          <p:attrName>ppt_y</p:attrName>
                                        </p:attrNameLst>
                                      </p:cBhvr>
                                      <p:rCtr x="1181" y="10486"/>
                                    </p:animMotion>
                                  </p:childTnLst>
                                </p:cTn>
                              </p:par>
                              <p:par>
                                <p:cTn id="38" presetID="0" presetClass="path" presetSubtype="0" fill="hold" grpId="2" nodeType="withEffect">
                                  <p:stCondLst>
                                    <p:cond delay="2000"/>
                                  </p:stCondLst>
                                  <p:childTnLst>
                                    <p:animMotion origin="layout" path="M -0.15347 -0.17338 L -0.14792 -0.22061 L -0.11875 -0.27986 L -0.03403 -0.35579 L 0.0007 -0.36875 " pathEditMode="relative" rAng="0" ptsTypes="AAAAA">
                                      <p:cBhvr>
                                        <p:cTn id="39" dur="2000" fill="hold"/>
                                        <p:tgtEl>
                                          <p:spTgt spid="11"/>
                                        </p:tgtEl>
                                        <p:attrNameLst>
                                          <p:attrName>ppt_x</p:attrName>
                                          <p:attrName>ppt_y</p:attrName>
                                        </p:attrNameLst>
                                      </p:cBhvr>
                                      <p:rCtr x="7708" y="-97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8" grpId="0" animBg="1"/>
      <p:bldP spid="9" grpId="0" animBg="1"/>
      <p:bldP spid="11" grpId="0" animBg="1"/>
      <p:bldP spid="11" grpId="1" animBg="1"/>
      <p:bldP spid="11" grpId="2" animBg="1"/>
      <p:bldP spid="13" grpId="0" animBg="1"/>
      <p:bldP spid="13" grpId="1" animBg="1"/>
      <p:bldP spid="13" grpId="2" animBg="1"/>
      <p:bldP spid="13" grpId="3" animBg="1"/>
      <p:bldP spid="14" grpId="0" animBg="1"/>
      <p:bldP spid="14" grpId="1" animBg="1"/>
      <p:bldP spid="14" grpId="2" animBg="1"/>
      <p:bldP spid="14" grpId="3"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p 14"/>
          <p:cNvGrpSpPr/>
          <p:nvPr/>
        </p:nvGrpSpPr>
        <p:grpSpPr>
          <a:xfrm>
            <a:off x="4283968" y="116632"/>
            <a:ext cx="4176464" cy="6597352"/>
            <a:chOff x="4283968" y="116632"/>
            <a:chExt cx="4176464" cy="6597352"/>
          </a:xfrm>
        </p:grpSpPr>
        <p:sp>
          <p:nvSpPr>
            <p:cNvPr id="18" name="Rektangel med rundade hörn 17"/>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2" name="Rak 21"/>
            <p:cNvCxnSpPr>
              <a:stCxn id="18" idx="1"/>
              <a:endCxn id="18"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Snabbhetsövning - Reaktion</a:t>
            </a:r>
          </a:p>
        </p:txBody>
      </p:sp>
      <p:sp>
        <p:nvSpPr>
          <p:cNvPr id="5" name="Plus 4"/>
          <p:cNvSpPr/>
          <p:nvPr/>
        </p:nvSpPr>
        <p:spPr>
          <a:xfrm rot="18978445">
            <a:off x="5197525" y="521545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7360615" y="521223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Isosceles Triangle 55"/>
          <p:cNvSpPr/>
          <p:nvPr/>
        </p:nvSpPr>
        <p:spPr>
          <a:xfrm>
            <a:off x="5796706" y="4365674"/>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Isosceles Triangle 55"/>
          <p:cNvSpPr/>
          <p:nvPr/>
        </p:nvSpPr>
        <p:spPr>
          <a:xfrm>
            <a:off x="7812930" y="4365104"/>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Isosceles Triangle 55"/>
          <p:cNvSpPr/>
          <p:nvPr/>
        </p:nvSpPr>
        <p:spPr>
          <a:xfrm>
            <a:off x="7092850" y="3140968"/>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Isosceles Triangle 55"/>
          <p:cNvSpPr/>
          <p:nvPr/>
        </p:nvSpPr>
        <p:spPr>
          <a:xfrm>
            <a:off x="5076056" y="3140968"/>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Frihandsfigur 10"/>
          <p:cNvSpPr/>
          <p:nvPr/>
        </p:nvSpPr>
        <p:spPr>
          <a:xfrm>
            <a:off x="4817653" y="2524259"/>
            <a:ext cx="1424129" cy="2820473"/>
          </a:xfrm>
          <a:custGeom>
            <a:avLst/>
            <a:gdLst>
              <a:gd name="connsiteX0" fmla="*/ 501322 w 1424129"/>
              <a:gd name="connsiteY0" fmla="*/ 2820473 h 2820473"/>
              <a:gd name="connsiteX1" fmla="*/ 1415722 w 1424129"/>
              <a:gd name="connsiteY1" fmla="*/ 2125014 h 2820473"/>
              <a:gd name="connsiteX2" fmla="*/ 24803 w 1424129"/>
              <a:gd name="connsiteY2" fmla="*/ 914400 h 2820473"/>
              <a:gd name="connsiteX3" fmla="*/ 488443 w 1424129"/>
              <a:gd name="connsiteY3" fmla="*/ 0 h 2820473"/>
              <a:gd name="connsiteX4" fmla="*/ 488443 w 1424129"/>
              <a:gd name="connsiteY4" fmla="*/ 0 h 2820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129" h="2820473">
                <a:moveTo>
                  <a:pt x="501322" y="2820473"/>
                </a:moveTo>
                <a:cubicBezTo>
                  <a:pt x="998232" y="2631583"/>
                  <a:pt x="1495142" y="2442693"/>
                  <a:pt x="1415722" y="2125014"/>
                </a:cubicBezTo>
                <a:cubicBezTo>
                  <a:pt x="1336302" y="1807335"/>
                  <a:pt x="179349" y="1268569"/>
                  <a:pt x="24803" y="914400"/>
                </a:cubicBezTo>
                <a:cubicBezTo>
                  <a:pt x="-129743" y="560231"/>
                  <a:pt x="488443" y="0"/>
                  <a:pt x="488443" y="0"/>
                </a:cubicBezTo>
                <a:lnTo>
                  <a:pt x="488443"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2" name="Frihandsfigur 11"/>
          <p:cNvSpPr/>
          <p:nvPr/>
        </p:nvSpPr>
        <p:spPr>
          <a:xfrm>
            <a:off x="6964295" y="2552743"/>
            <a:ext cx="1424129" cy="2820473"/>
          </a:xfrm>
          <a:custGeom>
            <a:avLst/>
            <a:gdLst>
              <a:gd name="connsiteX0" fmla="*/ 501322 w 1424129"/>
              <a:gd name="connsiteY0" fmla="*/ 2820473 h 2820473"/>
              <a:gd name="connsiteX1" fmla="*/ 1415722 w 1424129"/>
              <a:gd name="connsiteY1" fmla="*/ 2125014 h 2820473"/>
              <a:gd name="connsiteX2" fmla="*/ 24803 w 1424129"/>
              <a:gd name="connsiteY2" fmla="*/ 914400 h 2820473"/>
              <a:gd name="connsiteX3" fmla="*/ 488443 w 1424129"/>
              <a:gd name="connsiteY3" fmla="*/ 0 h 2820473"/>
              <a:gd name="connsiteX4" fmla="*/ 488443 w 1424129"/>
              <a:gd name="connsiteY4" fmla="*/ 0 h 2820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129" h="2820473">
                <a:moveTo>
                  <a:pt x="501322" y="2820473"/>
                </a:moveTo>
                <a:cubicBezTo>
                  <a:pt x="998232" y="2631583"/>
                  <a:pt x="1495142" y="2442693"/>
                  <a:pt x="1415722" y="2125014"/>
                </a:cubicBezTo>
                <a:cubicBezTo>
                  <a:pt x="1336302" y="1807335"/>
                  <a:pt x="179349" y="1268569"/>
                  <a:pt x="24803" y="914400"/>
                </a:cubicBezTo>
                <a:cubicBezTo>
                  <a:pt x="-129743" y="560231"/>
                  <a:pt x="488443" y="0"/>
                  <a:pt x="488443" y="0"/>
                </a:cubicBezTo>
                <a:lnTo>
                  <a:pt x="488443"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cxnSp>
        <p:nvCxnSpPr>
          <p:cNvPr id="14" name="Rak pil 13"/>
          <p:cNvCxnSpPr>
            <a:stCxn id="11" idx="3"/>
          </p:cNvCxnSpPr>
          <p:nvPr/>
        </p:nvCxnSpPr>
        <p:spPr>
          <a:xfrm flipV="1">
            <a:off x="5306096" y="2308230"/>
            <a:ext cx="223621" cy="2160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Rak pil 15"/>
          <p:cNvCxnSpPr/>
          <p:nvPr/>
        </p:nvCxnSpPr>
        <p:spPr>
          <a:xfrm flipV="1">
            <a:off x="7444723" y="2348880"/>
            <a:ext cx="223621" cy="21602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8"/>
          <p:cNvSpPr txBox="1"/>
          <p:nvPr/>
        </p:nvSpPr>
        <p:spPr>
          <a:xfrm>
            <a:off x="383377" y="2941367"/>
            <a:ext cx="3286148" cy="313932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Båda spelarna startar att löpa på en given signal. Man springer höger om första konen, vänster om andra, och går sedan i mål vid en bestämd mållinje.</a:t>
            </a:r>
          </a:p>
          <a:p>
            <a:endParaRPr lang="sv-SE" dirty="0"/>
          </a:p>
          <a:p>
            <a:r>
              <a:rPr lang="sv-SE" dirty="0"/>
              <a:t>Signalerna kan variera beroende på vad som skall tränas. Det kan vara en ljudsignal, men även något som är visuellt, som en </a:t>
            </a:r>
            <a:r>
              <a:rPr lang="sv-SE"/>
              <a:t>kastad boll osv.</a:t>
            </a:r>
            <a:endParaRPr lang="sv-SE" dirty="0"/>
          </a:p>
        </p:txBody>
      </p:sp>
      <p:cxnSp>
        <p:nvCxnSpPr>
          <p:cNvPr id="19" name="Rak 18"/>
          <p:cNvCxnSpPr/>
          <p:nvPr/>
        </p:nvCxnSpPr>
        <p:spPr>
          <a:xfrm>
            <a:off x="4572000" y="1556792"/>
            <a:ext cx="360040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pic>
        <p:nvPicPr>
          <p:cNvPr id="24" name="Bildobjekt 23">
            <a:extLst>
              <a:ext uri="{FF2B5EF4-FFF2-40B4-BE49-F238E27FC236}">
                <a16:creationId xmlns:a16="http://schemas.microsoft.com/office/drawing/2014/main" id="{363718EA-7208-4838-A35B-96A6C36935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135176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i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upp 27"/>
          <p:cNvGrpSpPr/>
          <p:nvPr/>
        </p:nvGrpSpPr>
        <p:grpSpPr>
          <a:xfrm>
            <a:off x="4283968" y="116632"/>
            <a:ext cx="4176464" cy="6597352"/>
            <a:chOff x="4283968" y="116632"/>
            <a:chExt cx="4176464" cy="6597352"/>
          </a:xfrm>
        </p:grpSpPr>
        <p:sp>
          <p:nvSpPr>
            <p:cNvPr id="29" name="Rektangel med rundade hörn 28"/>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Rektangel 30"/>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2" name="Rak 31"/>
            <p:cNvCxnSpPr>
              <a:stCxn id="29" idx="1"/>
              <a:endCxn id="29"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6" y="2123564"/>
            <a:ext cx="3468543"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Snabbhetsövning – Sten, sax, påse</a:t>
            </a:r>
          </a:p>
        </p:txBody>
      </p:sp>
      <p:sp>
        <p:nvSpPr>
          <p:cNvPr id="5" name="TextBox 18"/>
          <p:cNvSpPr txBox="1"/>
          <p:nvPr/>
        </p:nvSpPr>
        <p:spPr>
          <a:xfrm>
            <a:off x="383377" y="2636912"/>
            <a:ext cx="3468542" cy="369331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Lagen ställer upp sig en meter från mittlinjen, vända mot varandra.</a:t>
            </a:r>
          </a:p>
          <a:p>
            <a:endParaRPr lang="sv-SE" dirty="0"/>
          </a:p>
          <a:p>
            <a:r>
              <a:rPr lang="sv-SE" dirty="0"/>
              <a:t>Båda lagen har kommit överens om ett tecken, som alla i laget gör. Det laget som kollektiv-vinner, ska jaga det andra laget. </a:t>
            </a:r>
          </a:p>
          <a:p>
            <a:endParaRPr lang="sv-SE" dirty="0"/>
          </a:p>
          <a:p>
            <a:r>
              <a:rPr lang="sv-SE" dirty="0"/>
              <a:t>Alla som blir tagna, går över till det laget de blev tagna av.</a:t>
            </a:r>
          </a:p>
          <a:p>
            <a:endParaRPr lang="sv-SE" dirty="0"/>
          </a:p>
          <a:p>
            <a:r>
              <a:rPr lang="sv-SE" dirty="0"/>
              <a:t>Man är ”</a:t>
            </a:r>
            <a:r>
              <a:rPr lang="sv-SE" dirty="0" err="1"/>
              <a:t>safe</a:t>
            </a:r>
            <a:r>
              <a:rPr lang="sv-SE" dirty="0"/>
              <a:t>” om man kommer ner bakom egen förlängd mållinje.</a:t>
            </a:r>
          </a:p>
        </p:txBody>
      </p:sp>
      <p:sp>
        <p:nvSpPr>
          <p:cNvPr id="6" name="Plus 5"/>
          <p:cNvSpPr/>
          <p:nvPr/>
        </p:nvSpPr>
        <p:spPr>
          <a:xfrm rot="18978445">
            <a:off x="4981501" y="283918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5272383" y="283918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5557565" y="283918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5848447" y="283596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6133629" y="283596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6424511" y="283596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6712543" y="283596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us 12"/>
          <p:cNvSpPr/>
          <p:nvPr/>
        </p:nvSpPr>
        <p:spPr>
          <a:xfrm rot="18978445">
            <a:off x="6997725" y="283596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Plus 13"/>
          <p:cNvSpPr/>
          <p:nvPr/>
        </p:nvSpPr>
        <p:spPr>
          <a:xfrm rot="18978445">
            <a:off x="7288607" y="283596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Oval 34"/>
          <p:cNvSpPr/>
          <p:nvPr/>
        </p:nvSpPr>
        <p:spPr>
          <a:xfrm>
            <a:off x="5004048" y="3862758"/>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Oval 34"/>
          <p:cNvSpPr/>
          <p:nvPr/>
        </p:nvSpPr>
        <p:spPr>
          <a:xfrm>
            <a:off x="5292080" y="3861048"/>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Oval 34"/>
          <p:cNvSpPr/>
          <p:nvPr/>
        </p:nvSpPr>
        <p:spPr>
          <a:xfrm>
            <a:off x="5581822" y="3861048"/>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Oval 34"/>
          <p:cNvSpPr/>
          <p:nvPr/>
        </p:nvSpPr>
        <p:spPr>
          <a:xfrm>
            <a:off x="5869854" y="3861048"/>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Oval 34"/>
          <p:cNvSpPr/>
          <p:nvPr/>
        </p:nvSpPr>
        <p:spPr>
          <a:xfrm>
            <a:off x="6157886" y="3861048"/>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Oval 34"/>
          <p:cNvSpPr/>
          <p:nvPr/>
        </p:nvSpPr>
        <p:spPr>
          <a:xfrm>
            <a:off x="6445918" y="3861048"/>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Oval 34"/>
          <p:cNvSpPr/>
          <p:nvPr/>
        </p:nvSpPr>
        <p:spPr>
          <a:xfrm>
            <a:off x="6733950" y="3861048"/>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Oval 34"/>
          <p:cNvSpPr/>
          <p:nvPr/>
        </p:nvSpPr>
        <p:spPr>
          <a:xfrm>
            <a:off x="7021982" y="3861048"/>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Oval 34"/>
          <p:cNvSpPr/>
          <p:nvPr/>
        </p:nvSpPr>
        <p:spPr>
          <a:xfrm>
            <a:off x="7310014" y="3861048"/>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4" name="Bildobjekt 33">
            <a:extLst>
              <a:ext uri="{FF2B5EF4-FFF2-40B4-BE49-F238E27FC236}">
                <a16:creationId xmlns:a16="http://schemas.microsoft.com/office/drawing/2014/main" id="{22F2EE19-E793-4E64-B972-9C6D864BBE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44877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p 15"/>
          <p:cNvGrpSpPr/>
          <p:nvPr/>
        </p:nvGrpSpPr>
        <p:grpSpPr>
          <a:xfrm>
            <a:off x="4283968" y="116632"/>
            <a:ext cx="4176464" cy="6597352"/>
            <a:chOff x="4283968" y="116632"/>
            <a:chExt cx="4176464" cy="6597352"/>
          </a:xfrm>
        </p:grpSpPr>
        <p:sp>
          <p:nvSpPr>
            <p:cNvPr id="17" name="Rektangel med rundade hörn 16"/>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0" name="Rak 19"/>
            <p:cNvCxnSpPr>
              <a:stCxn id="17" idx="1"/>
              <a:endCxn id="17"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Snabbhetsövning – </a:t>
            </a:r>
            <a:r>
              <a:rPr lang="sv-SE" dirty="0" err="1"/>
              <a:t>Jägarn</a:t>
            </a:r>
            <a:r>
              <a:rPr lang="sv-SE" dirty="0"/>
              <a:t>’ </a:t>
            </a:r>
          </a:p>
        </p:txBody>
      </p:sp>
      <p:sp>
        <p:nvSpPr>
          <p:cNvPr id="5" name="Plus 4"/>
          <p:cNvSpPr/>
          <p:nvPr/>
        </p:nvSpPr>
        <p:spPr>
          <a:xfrm rot="18978445">
            <a:off x="4840335" y="53171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837485" y="3156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837485" y="75095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7576639" y="506821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573789" y="586352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573789" y="614833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Flowchart: Connector 24"/>
          <p:cNvSpPr/>
          <p:nvPr/>
        </p:nvSpPr>
        <p:spPr>
          <a:xfrm>
            <a:off x="5076056" y="90929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Flowchart: Connector 24"/>
          <p:cNvSpPr/>
          <p:nvPr/>
        </p:nvSpPr>
        <p:spPr>
          <a:xfrm>
            <a:off x="5076626" y="62068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4"/>
          <p:cNvSpPr/>
          <p:nvPr/>
        </p:nvSpPr>
        <p:spPr>
          <a:xfrm>
            <a:off x="5076056" y="40466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7524898" y="623731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4"/>
          <p:cNvSpPr/>
          <p:nvPr/>
        </p:nvSpPr>
        <p:spPr>
          <a:xfrm>
            <a:off x="7524328" y="587727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2" name="Bildobjekt 21">
            <a:extLst>
              <a:ext uri="{FF2B5EF4-FFF2-40B4-BE49-F238E27FC236}">
                <a16:creationId xmlns:a16="http://schemas.microsoft.com/office/drawing/2014/main" id="{494FCAAA-AE72-449F-8780-0D1531EA57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3123446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0.00052 -0.00023 L -0.00747 -0.15402 L -0.02726 -0.28538 L -0.06528 -0.41096 L -0.11736 -0.47294 L -0.15122 -0.49352 L -0.1849 -0.50115 L -0.22292 -0.49722 L -0.23854 -0.48612 L -0.24983 -0.46554 L -0.25538 -0.44657 " pathEditMode="relative" ptsTypes="AAAAAAAAAAA">
                                      <p:cBhvr>
                                        <p:cTn id="6" dur="3000" fill="hold"/>
                                        <p:tgtEl>
                                          <p:spTgt spid="8"/>
                                        </p:tgtEl>
                                        <p:attrNameLst>
                                          <p:attrName>ppt_x</p:attrName>
                                          <p:attrName>ppt_y</p:attrName>
                                        </p:attrNameLst>
                                      </p:cBhvr>
                                    </p:animMotion>
                                  </p:childTnLst>
                                </p:cTn>
                              </p:par>
                              <p:par>
                                <p:cTn id="7" presetID="42" presetClass="path" presetSubtype="0" fill="hold" grpId="0" nodeType="withEffect">
                                  <p:stCondLst>
                                    <p:cond delay="2000"/>
                                  </p:stCondLst>
                                  <p:childTnLst>
                                    <p:animMotion origin="layout" path="M 2.22222E-6 -4.07031E-6 L 0.01979 0.19404 " pathEditMode="relative" rAng="0" ptsTypes="AA">
                                      <p:cBhvr>
                                        <p:cTn id="8" dur="1000" fill="hold"/>
                                        <p:tgtEl>
                                          <p:spTgt spid="11"/>
                                        </p:tgtEl>
                                        <p:attrNameLst>
                                          <p:attrName>ppt_x</p:attrName>
                                          <p:attrName>ppt_y</p:attrName>
                                        </p:attrNameLst>
                                      </p:cBhvr>
                                      <p:rCtr x="990" y="9690"/>
                                    </p:animMotion>
                                  </p:childTnLst>
                                </p:cTn>
                              </p:par>
                              <p:par>
                                <p:cTn id="9" presetID="42" presetClass="path" presetSubtype="0" fill="hold" grpId="0" nodeType="withEffect">
                                  <p:stCondLst>
                                    <p:cond delay="2000"/>
                                  </p:stCondLst>
                                  <p:childTnLst>
                                    <p:animMotion origin="layout" path="M 4.44444E-6 2.96022E-6 L 0.01996 0.11008 " pathEditMode="relative" rAng="0" ptsTypes="AA">
                                      <p:cBhvr>
                                        <p:cTn id="10" dur="1000" fill="hold"/>
                                        <p:tgtEl>
                                          <p:spTgt spid="7"/>
                                        </p:tgtEl>
                                        <p:attrNameLst>
                                          <p:attrName>ppt_x</p:attrName>
                                          <p:attrName>ppt_y</p:attrName>
                                        </p:attrNameLst>
                                      </p:cBhvr>
                                      <p:rCtr x="990" y="5504"/>
                                    </p:animMotion>
                                  </p:childTnLst>
                                </p:cTn>
                              </p:par>
                            </p:childTnLst>
                          </p:cTn>
                        </p:par>
                        <p:par>
                          <p:cTn id="11" fill="hold">
                            <p:stCondLst>
                              <p:cond delay="3000"/>
                            </p:stCondLst>
                            <p:childTnLst>
                              <p:par>
                                <p:cTn id="12" presetID="42" presetClass="path" presetSubtype="0" fill="hold" grpId="1" nodeType="afterEffect">
                                  <p:stCondLst>
                                    <p:cond delay="0"/>
                                  </p:stCondLst>
                                  <p:childTnLst>
                                    <p:animMotion origin="layout" path="M 0.01979 0.19404 L 0.09062 0.56129 " pathEditMode="relative" rAng="0" ptsTypes="AA">
                                      <p:cBhvr>
                                        <p:cTn id="13" dur="2000" fill="hold"/>
                                        <p:tgtEl>
                                          <p:spTgt spid="11"/>
                                        </p:tgtEl>
                                        <p:attrNameLst>
                                          <p:attrName>ppt_x</p:attrName>
                                          <p:attrName>ppt_y</p:attrName>
                                        </p:attrNameLst>
                                      </p:cBhvr>
                                      <p:rCtr x="3542" y="18363"/>
                                    </p:animMotion>
                                  </p:childTnLst>
                                </p:cTn>
                              </p:par>
                              <p:par>
                                <p:cTn id="14" presetID="42" presetClass="path" presetSubtype="0" fill="hold" grpId="1" nodeType="withEffect">
                                  <p:stCondLst>
                                    <p:cond delay="0"/>
                                  </p:stCondLst>
                                  <p:childTnLst>
                                    <p:animMotion origin="layout" path="M -0.25538 -0.44658 L -0.18454 -0.05851 " pathEditMode="relative" rAng="0" ptsTypes="AA">
                                      <p:cBhvr>
                                        <p:cTn id="15" dur="2000" fill="hold"/>
                                        <p:tgtEl>
                                          <p:spTgt spid="8"/>
                                        </p:tgtEl>
                                        <p:attrNameLst>
                                          <p:attrName>ppt_x</p:attrName>
                                          <p:attrName>ppt_y</p:attrName>
                                        </p:attrNameLst>
                                      </p:cBhvr>
                                      <p:rCtr x="3542" y="19403"/>
                                    </p:animMotion>
                                  </p:childTnLst>
                                </p:cTn>
                              </p:par>
                              <p:par>
                                <p:cTn id="16" presetID="42" presetClass="path" presetSubtype="0" fill="hold" grpId="1" nodeType="withEffect">
                                  <p:stCondLst>
                                    <p:cond delay="0"/>
                                  </p:stCondLst>
                                  <p:childTnLst>
                                    <p:animMotion origin="layout" path="M 0.01996 0.11008 L 0.09861 0.49815 " pathEditMode="relative" rAng="0" ptsTypes="AA">
                                      <p:cBhvr>
                                        <p:cTn id="17" dur="2000" fill="hold"/>
                                        <p:tgtEl>
                                          <p:spTgt spid="7"/>
                                        </p:tgtEl>
                                        <p:attrNameLst>
                                          <p:attrName>ppt_x</p:attrName>
                                          <p:attrName>ppt_y</p:attrName>
                                        </p:attrNameLst>
                                      </p:cBhvr>
                                      <p:rCtr x="3924" y="19403"/>
                                    </p:animMotion>
                                  </p:childTnLst>
                                </p:cTn>
                              </p:par>
                            </p:childTnLst>
                          </p:cTn>
                        </p:par>
                        <p:par>
                          <p:cTn id="18" fill="hold">
                            <p:stCondLst>
                              <p:cond delay="5000"/>
                            </p:stCondLst>
                            <p:childTnLst>
                              <p:par>
                                <p:cTn id="19" presetID="42" presetClass="path" presetSubtype="0" fill="hold" grpId="2" nodeType="afterEffect">
                                  <p:stCondLst>
                                    <p:cond delay="0"/>
                                  </p:stCondLst>
                                  <p:childTnLst>
                                    <p:animMotion origin="layout" path="M 0.09062 0.56129 L 0.18507 0.77105 " pathEditMode="relative" rAng="0" ptsTypes="AA">
                                      <p:cBhvr>
                                        <p:cTn id="20" dur="500" fill="hold"/>
                                        <p:tgtEl>
                                          <p:spTgt spid="11"/>
                                        </p:tgtEl>
                                        <p:attrNameLst>
                                          <p:attrName>ppt_x</p:attrName>
                                          <p:attrName>ppt_y</p:attrName>
                                        </p:attrNameLst>
                                      </p:cBhvr>
                                      <p:rCtr x="4722" y="10476"/>
                                    </p:animMotion>
                                  </p:childTnLst>
                                </p:cTn>
                              </p:par>
                              <p:par>
                                <p:cTn id="21" presetID="42" presetClass="path" presetSubtype="0" fill="hold" grpId="2" nodeType="withEffect">
                                  <p:stCondLst>
                                    <p:cond delay="0"/>
                                  </p:stCondLst>
                                  <p:childTnLst>
                                    <p:animMotion origin="layout" path="M -0.18524 -0.06614 L -0.01198 0.18386 " pathEditMode="relative" rAng="0" ptsTypes="AA">
                                      <p:cBhvr>
                                        <p:cTn id="22" dur="2000" fill="hold"/>
                                        <p:tgtEl>
                                          <p:spTgt spid="8"/>
                                        </p:tgtEl>
                                        <p:attrNameLst>
                                          <p:attrName>ppt_x</p:attrName>
                                          <p:attrName>ppt_y</p:attrName>
                                        </p:attrNameLst>
                                      </p:cBhvr>
                                      <p:rCtr x="8663" y="12488"/>
                                    </p:animMotion>
                                  </p:childTnLst>
                                </p:cTn>
                              </p:par>
                              <p:par>
                                <p:cTn id="23" presetID="0" presetClass="path" presetSubtype="0" fill="hold" grpId="2" nodeType="withEffect">
                                  <p:stCondLst>
                                    <p:cond delay="0"/>
                                  </p:stCondLst>
                                  <p:childTnLst>
                                    <p:animMotion origin="layout" path="M 0.09722 0.49491 L 0.19444 0.59805 L 0.23524 0.61309 L 0.2776 0.62419 L 0.29305 0.62049 L 0.30434 0.60545 L 0.31128 0.57539 " pathEditMode="relative" rAng="0" ptsTypes="AAAAAAA">
                                      <p:cBhvr>
                                        <p:cTn id="24" dur="2000" fill="hold"/>
                                        <p:tgtEl>
                                          <p:spTgt spid="7"/>
                                        </p:tgtEl>
                                        <p:attrNameLst>
                                          <p:attrName>ppt_x</p:attrName>
                                          <p:attrName>ppt_y</p:attrName>
                                        </p:attrNameLst>
                                      </p:cBhvr>
                                      <p:rCtr x="10694" y="6452"/>
                                    </p:animMotion>
                                  </p:childTnLst>
                                </p:cTn>
                              </p:par>
                              <p:par>
                                <p:cTn id="25" presetID="42" presetClass="path" presetSubtype="0" fill="hold" grpId="0" nodeType="withEffect">
                                  <p:stCondLst>
                                    <p:cond delay="1000"/>
                                  </p:stCondLst>
                                  <p:childTnLst>
                                    <p:animMotion origin="layout" path="M 3.88889E-6 4.07031E-7 L 0.0118 -0.1834 " pathEditMode="relative" rAng="0" ptsTypes="AA">
                                      <p:cBhvr>
                                        <p:cTn id="26" dur="1000" fill="hold"/>
                                        <p:tgtEl>
                                          <p:spTgt spid="15"/>
                                        </p:tgtEl>
                                        <p:attrNameLst>
                                          <p:attrName>ppt_x</p:attrName>
                                          <p:attrName>ppt_y</p:attrName>
                                        </p:attrNameLst>
                                      </p:cBhvr>
                                      <p:rCtr x="590" y="-9181"/>
                                    </p:animMotion>
                                  </p:childTnLst>
                                </p:cTn>
                              </p:par>
                              <p:par>
                                <p:cTn id="27" presetID="42" presetClass="path" presetSubtype="0" fill="hold" grpId="0" nodeType="withEffect">
                                  <p:stCondLst>
                                    <p:cond delay="1000"/>
                                  </p:stCondLst>
                                  <p:childTnLst>
                                    <p:animMotion origin="layout" path="M 3.05556E-6 -4.50509E-6 L -0.00747 -0.09389 " pathEditMode="relative" rAng="0" ptsTypes="AA">
                                      <p:cBhvr>
                                        <p:cTn id="28" dur="1000" fill="hold"/>
                                        <p:tgtEl>
                                          <p:spTgt spid="9"/>
                                        </p:tgtEl>
                                        <p:attrNameLst>
                                          <p:attrName>ppt_x</p:attrName>
                                          <p:attrName>ppt_y</p:attrName>
                                        </p:attrNameLst>
                                      </p:cBhvr>
                                      <p:rCtr x="-382" y="-4695"/>
                                    </p:animMotion>
                                  </p:childTnLst>
                                </p:cTn>
                              </p:par>
                            </p:childTnLst>
                          </p:cTn>
                        </p:par>
                        <p:par>
                          <p:cTn id="29" fill="hold">
                            <p:stCondLst>
                              <p:cond delay="7000"/>
                            </p:stCondLst>
                            <p:childTnLst>
                              <p:par>
                                <p:cTn id="30" presetID="42" presetClass="path" presetSubtype="0" fill="hold" grpId="3" nodeType="afterEffect">
                                  <p:stCondLst>
                                    <p:cond delay="0"/>
                                  </p:stCondLst>
                                  <p:childTnLst>
                                    <p:animMotion origin="layout" path="M 0.31128 0.5754 L 0.20104 0.17692 " pathEditMode="relative" rAng="0" ptsTypes="AA">
                                      <p:cBhvr>
                                        <p:cTn id="31" dur="2000" fill="hold"/>
                                        <p:tgtEl>
                                          <p:spTgt spid="7"/>
                                        </p:tgtEl>
                                        <p:attrNameLst>
                                          <p:attrName>ppt_x</p:attrName>
                                          <p:attrName>ppt_y</p:attrName>
                                        </p:attrNameLst>
                                      </p:cBhvr>
                                      <p:rCtr x="-5521" y="-19935"/>
                                    </p:animMotion>
                                  </p:childTnLst>
                                </p:cTn>
                              </p:par>
                              <p:par>
                                <p:cTn id="32" presetID="42" presetClass="path" presetSubtype="0" fill="hold" grpId="1" nodeType="withEffect">
                                  <p:stCondLst>
                                    <p:cond delay="0"/>
                                  </p:stCondLst>
                                  <p:childTnLst>
                                    <p:animMotion origin="layout" path="M 0.0118 -0.1834 L -0.09046 -0.56105 " pathEditMode="relative" rAng="0" ptsTypes="AA">
                                      <p:cBhvr>
                                        <p:cTn id="33" dur="2000" fill="hold"/>
                                        <p:tgtEl>
                                          <p:spTgt spid="15"/>
                                        </p:tgtEl>
                                        <p:attrNameLst>
                                          <p:attrName>ppt_x</p:attrName>
                                          <p:attrName>ppt_y</p:attrName>
                                        </p:attrNameLst>
                                      </p:cBhvr>
                                      <p:rCtr x="-5122" y="-18895"/>
                                    </p:animMotion>
                                  </p:childTnLst>
                                </p:cTn>
                              </p:par>
                              <p:par>
                                <p:cTn id="34" presetID="42" presetClass="path" presetSubtype="0" fill="hold" grpId="1" nodeType="withEffect">
                                  <p:stCondLst>
                                    <p:cond delay="0"/>
                                  </p:stCondLst>
                                  <p:childTnLst>
                                    <p:animMotion origin="layout" path="M -0.00746 -0.0939 L -0.09826 -0.51943 " pathEditMode="relative" rAng="0" ptsTypes="AA">
                                      <p:cBhvr>
                                        <p:cTn id="35" dur="2000" fill="hold"/>
                                        <p:tgtEl>
                                          <p:spTgt spid="9"/>
                                        </p:tgtEl>
                                        <p:attrNameLst>
                                          <p:attrName>ppt_x</p:attrName>
                                          <p:attrName>ppt_y</p:attrName>
                                        </p:attrNameLst>
                                      </p:cBhvr>
                                      <p:rCtr x="-4549" y="-21277"/>
                                    </p:animMotion>
                                  </p:childTnLst>
                                </p:cTn>
                              </p:par>
                            </p:childTnLst>
                          </p:cTn>
                        </p:par>
                        <p:par>
                          <p:cTn id="36" fill="hold">
                            <p:stCondLst>
                              <p:cond delay="9000"/>
                            </p:stCondLst>
                            <p:childTnLst>
                              <p:par>
                                <p:cTn id="37" presetID="0" presetClass="path" presetSubtype="0" fill="hold" grpId="2" nodeType="afterEffect">
                                  <p:stCondLst>
                                    <p:cond delay="0"/>
                                  </p:stCondLst>
                                  <p:childTnLst>
                                    <p:animMotion origin="layout" path="M -0.09826 -0.51943 L -0.12083 -0.55689 L -0.14896 -0.56822 L -0.17864 -0.57007 L -0.20538 -0.56429 L -0.22517 -0.55134 L -0.23212 -0.54001 " pathEditMode="relative" rAng="0" ptsTypes="AAAAAAA">
                                      <p:cBhvr>
                                        <p:cTn id="38" dur="2000" fill="hold"/>
                                        <p:tgtEl>
                                          <p:spTgt spid="9"/>
                                        </p:tgtEl>
                                        <p:attrNameLst>
                                          <p:attrName>ppt_x</p:attrName>
                                          <p:attrName>ppt_y</p:attrName>
                                        </p:attrNameLst>
                                      </p:cBhvr>
                                      <p:rCtr x="-6701" y="-2544"/>
                                    </p:animMotion>
                                  </p:childTnLst>
                                </p:cTn>
                              </p:par>
                              <p:par>
                                <p:cTn id="39" presetID="42" presetClass="path" presetSubtype="0" fill="hold" grpId="2" nodeType="withEffect">
                                  <p:stCondLst>
                                    <p:cond delay="0"/>
                                  </p:stCondLst>
                                  <p:childTnLst>
                                    <p:animMotion origin="layout" path="M -0.09046 -0.56105 L -0.14566 -0.77266 " pathEditMode="relative" rAng="0" ptsTypes="AA">
                                      <p:cBhvr>
                                        <p:cTn id="40" dur="500" fill="hold"/>
                                        <p:tgtEl>
                                          <p:spTgt spid="15"/>
                                        </p:tgtEl>
                                        <p:attrNameLst>
                                          <p:attrName>ppt_x</p:attrName>
                                          <p:attrName>ppt_y</p:attrName>
                                        </p:attrNameLst>
                                      </p:cBhvr>
                                      <p:rCtr x="-2760" y="-10592"/>
                                    </p:animMotion>
                                  </p:childTnLst>
                                </p:cTn>
                              </p:par>
                              <p:par>
                                <p:cTn id="41" presetID="42" presetClass="path" presetSubtype="0" fill="hold" grpId="4" nodeType="withEffect">
                                  <p:stCondLst>
                                    <p:cond delay="0"/>
                                  </p:stCondLst>
                                  <p:childTnLst>
                                    <p:animMotion origin="layout" path="M 0.20104 0.17322 L 0.02777 -0.09968 " pathEditMode="relative" rAng="0" ptsTypes="AA">
                                      <p:cBhvr>
                                        <p:cTn id="42" dur="2000" fill="hold"/>
                                        <p:tgtEl>
                                          <p:spTgt spid="7"/>
                                        </p:tgtEl>
                                        <p:attrNameLst>
                                          <p:attrName>ppt_x</p:attrName>
                                          <p:attrName>ppt_y</p:attrName>
                                        </p:attrNameLst>
                                      </p:cBhvr>
                                      <p:rCtr x="-8663" y="-13645"/>
                                    </p:animMotion>
                                  </p:childTnLst>
                                </p:cTn>
                              </p:par>
                              <p:par>
                                <p:cTn id="43" presetID="42" presetClass="path" presetSubtype="0" fill="hold" grpId="0" nodeType="withEffect">
                                  <p:stCondLst>
                                    <p:cond delay="1000"/>
                                  </p:stCondLst>
                                  <p:childTnLst>
                                    <p:animMotion origin="layout" path="M 2.22222E-6 0.00532 L 0.0434 0.26249 " pathEditMode="relative" rAng="0" ptsTypes="AA">
                                      <p:cBhvr>
                                        <p:cTn id="44" dur="1000" fill="hold"/>
                                        <p:tgtEl>
                                          <p:spTgt spid="12"/>
                                        </p:tgtEl>
                                        <p:attrNameLst>
                                          <p:attrName>ppt_x</p:attrName>
                                          <p:attrName>ppt_y</p:attrName>
                                        </p:attrNameLst>
                                      </p:cBhvr>
                                      <p:rCtr x="2170" y="12858"/>
                                    </p:animMotion>
                                  </p:childTnLst>
                                </p:cTn>
                              </p:par>
                              <p:par>
                                <p:cTn id="45" presetID="42" presetClass="path" presetSubtype="0" fill="hold" grpId="0" nodeType="withEffect">
                                  <p:stCondLst>
                                    <p:cond delay="1000"/>
                                  </p:stCondLst>
                                  <p:childTnLst>
                                    <p:animMotion origin="layout" path="M -2.77778E-6 -2.56244E-6 L 0.04323 0.17831 " pathEditMode="relative" rAng="0" ptsTypes="AA">
                                      <p:cBhvr>
                                        <p:cTn id="46" dur="1000" fill="hold"/>
                                        <p:tgtEl>
                                          <p:spTgt spid="5"/>
                                        </p:tgtEl>
                                        <p:attrNameLst>
                                          <p:attrName>ppt_x</p:attrName>
                                          <p:attrName>ppt_y</p:attrName>
                                        </p:attrNameLst>
                                      </p:cBhvr>
                                      <p:rCtr x="2153" y="890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7" grpId="1" animBg="1"/>
      <p:bldP spid="7" grpId="2" animBg="1"/>
      <p:bldP spid="7" grpId="3" animBg="1"/>
      <p:bldP spid="7" grpId="4" animBg="1"/>
      <p:bldP spid="8" grpId="0" animBg="1"/>
      <p:bldP spid="8" grpId="1" animBg="1"/>
      <p:bldP spid="8" grpId="2" animBg="1"/>
      <p:bldP spid="9" grpId="0" animBg="1"/>
      <p:bldP spid="9" grpId="1" animBg="1"/>
      <p:bldP spid="9" grpId="2" animBg="1"/>
      <p:bldP spid="11" grpId="0" animBg="1"/>
      <p:bldP spid="11" grpId="1" animBg="1"/>
      <p:bldP spid="11" grpId="2" animBg="1"/>
      <p:bldP spid="12" grpId="0" animBg="1"/>
      <p:bldP spid="15" grpId="0" animBg="1"/>
      <p:bldP spid="15" grpId="1" animBg="1"/>
      <p:bldP spid="15" grpId="2"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Grupp 69"/>
          <p:cNvGrpSpPr/>
          <p:nvPr/>
        </p:nvGrpSpPr>
        <p:grpSpPr>
          <a:xfrm>
            <a:off x="4283968" y="116632"/>
            <a:ext cx="4176464" cy="6597352"/>
            <a:chOff x="4283968" y="116632"/>
            <a:chExt cx="4176464" cy="6597352"/>
          </a:xfrm>
        </p:grpSpPr>
        <p:sp>
          <p:nvSpPr>
            <p:cNvPr id="71" name="Rektangel med rundade hörn 70"/>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2" name="Rektangel 71"/>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3" name="Rektangel 72"/>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74" name="Rak 73"/>
            <p:cNvCxnSpPr>
              <a:stCxn id="71" idx="1"/>
              <a:endCxn id="71"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52"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Teknikövning – Täcka boll </a:t>
            </a:r>
          </a:p>
        </p:txBody>
      </p:sp>
      <p:sp>
        <p:nvSpPr>
          <p:cNvPr id="153" name="TextBox 18"/>
          <p:cNvSpPr txBox="1"/>
          <p:nvPr/>
        </p:nvSpPr>
        <p:spPr>
          <a:xfrm>
            <a:off x="383377" y="2941367"/>
            <a:ext cx="3143272"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En mot en, första minuten kör ena spelaren bollförande, andra spelaren försöker vinna bollen. Spelare med eller utan klubba.</a:t>
            </a:r>
          </a:p>
          <a:p>
            <a:r>
              <a:rPr lang="sv-SE" dirty="0"/>
              <a:t>Efter en minut byter man. </a:t>
            </a:r>
          </a:p>
        </p:txBody>
      </p:sp>
      <p:sp>
        <p:nvSpPr>
          <p:cNvPr id="154" name="Plus 153"/>
          <p:cNvSpPr/>
          <p:nvPr/>
        </p:nvSpPr>
        <p:spPr>
          <a:xfrm rot="18978445">
            <a:off x="7219449" y="292564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5" name="Plus 154"/>
          <p:cNvSpPr/>
          <p:nvPr/>
        </p:nvSpPr>
        <p:spPr>
          <a:xfrm rot="18978445">
            <a:off x="5433497" y="20683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6" name="Plus 155"/>
          <p:cNvSpPr/>
          <p:nvPr/>
        </p:nvSpPr>
        <p:spPr>
          <a:xfrm rot="18978445">
            <a:off x="5362061" y="292564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7" name="Flowchart: Connector 28"/>
          <p:cNvSpPr/>
          <p:nvPr/>
        </p:nvSpPr>
        <p:spPr>
          <a:xfrm>
            <a:off x="5669789" y="4442241"/>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8" name="Oval 48"/>
          <p:cNvSpPr/>
          <p:nvPr/>
        </p:nvSpPr>
        <p:spPr>
          <a:xfrm>
            <a:off x="7169987" y="4370803"/>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9" name="Plus 158"/>
          <p:cNvSpPr/>
          <p:nvPr/>
        </p:nvSpPr>
        <p:spPr>
          <a:xfrm rot="18978445">
            <a:off x="5362060" y="442583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0" name="Plus 159"/>
          <p:cNvSpPr/>
          <p:nvPr/>
        </p:nvSpPr>
        <p:spPr>
          <a:xfrm rot="18978445">
            <a:off x="7219447" y="406865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1" name="Plus 160"/>
          <p:cNvSpPr/>
          <p:nvPr/>
        </p:nvSpPr>
        <p:spPr>
          <a:xfrm rot="18978445">
            <a:off x="7148009" y="185407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2" name="Flowchart: Connector 22"/>
          <p:cNvSpPr/>
          <p:nvPr/>
        </p:nvSpPr>
        <p:spPr>
          <a:xfrm>
            <a:off x="5384037" y="2013349"/>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3" name="Flowchart: Connector 23"/>
          <p:cNvSpPr/>
          <p:nvPr/>
        </p:nvSpPr>
        <p:spPr>
          <a:xfrm>
            <a:off x="5312599" y="3084919"/>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4" name="Flowchart: Connector 24"/>
          <p:cNvSpPr/>
          <p:nvPr/>
        </p:nvSpPr>
        <p:spPr>
          <a:xfrm>
            <a:off x="7027111" y="1941911"/>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5" name="Flowchart: Connector 32"/>
          <p:cNvSpPr/>
          <p:nvPr/>
        </p:nvSpPr>
        <p:spPr>
          <a:xfrm>
            <a:off x="7455739" y="4156489"/>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6" name="Flowchart: Connector 33"/>
          <p:cNvSpPr/>
          <p:nvPr/>
        </p:nvSpPr>
        <p:spPr>
          <a:xfrm>
            <a:off x="7455739" y="3013481"/>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7" name="Oval 34"/>
          <p:cNvSpPr/>
          <p:nvPr/>
        </p:nvSpPr>
        <p:spPr>
          <a:xfrm>
            <a:off x="5241161" y="4585117"/>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8" name="Oval 36"/>
          <p:cNvSpPr/>
          <p:nvPr/>
        </p:nvSpPr>
        <p:spPr>
          <a:xfrm>
            <a:off x="5598351" y="3156357"/>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9" name="Oval 37"/>
          <p:cNvSpPr/>
          <p:nvPr/>
        </p:nvSpPr>
        <p:spPr>
          <a:xfrm>
            <a:off x="5669789" y="2156225"/>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0" name="Oval 38"/>
          <p:cNvSpPr/>
          <p:nvPr/>
        </p:nvSpPr>
        <p:spPr>
          <a:xfrm>
            <a:off x="7312863" y="2084787"/>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1" name="Oval 39"/>
          <p:cNvSpPr/>
          <p:nvPr/>
        </p:nvSpPr>
        <p:spPr>
          <a:xfrm>
            <a:off x="7098549" y="3084919"/>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2" name="Isosceles Triangle 40"/>
          <p:cNvSpPr/>
          <p:nvPr/>
        </p:nvSpPr>
        <p:spPr>
          <a:xfrm>
            <a:off x="5098285" y="1727597"/>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3" name="Isosceles Triangle 41"/>
          <p:cNvSpPr/>
          <p:nvPr/>
        </p:nvSpPr>
        <p:spPr>
          <a:xfrm>
            <a:off x="6026979" y="1727597"/>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4" name="Isosceles Triangle 44"/>
          <p:cNvSpPr/>
          <p:nvPr/>
        </p:nvSpPr>
        <p:spPr>
          <a:xfrm>
            <a:off x="5098285" y="2513415"/>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5" name="Isosceles Triangle 45"/>
          <p:cNvSpPr/>
          <p:nvPr/>
        </p:nvSpPr>
        <p:spPr>
          <a:xfrm>
            <a:off x="6026979" y="2441977"/>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6" name="Isosceles Triangle 51"/>
          <p:cNvSpPr/>
          <p:nvPr/>
        </p:nvSpPr>
        <p:spPr>
          <a:xfrm>
            <a:off x="6598483" y="1727597"/>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7" name="Isosceles Triangle 52"/>
          <p:cNvSpPr/>
          <p:nvPr/>
        </p:nvSpPr>
        <p:spPr>
          <a:xfrm>
            <a:off x="7527177" y="1727597"/>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8" name="Isosceles Triangle 53"/>
          <p:cNvSpPr/>
          <p:nvPr/>
        </p:nvSpPr>
        <p:spPr>
          <a:xfrm>
            <a:off x="6598483" y="2513415"/>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9" name="Isosceles Triangle 54"/>
          <p:cNvSpPr/>
          <p:nvPr/>
        </p:nvSpPr>
        <p:spPr>
          <a:xfrm>
            <a:off x="7527177" y="2441977"/>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0" name="Isosceles Triangle 55"/>
          <p:cNvSpPr/>
          <p:nvPr/>
        </p:nvSpPr>
        <p:spPr>
          <a:xfrm>
            <a:off x="4883971" y="2870605"/>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1" name="Isosceles Triangle 56"/>
          <p:cNvSpPr/>
          <p:nvPr/>
        </p:nvSpPr>
        <p:spPr>
          <a:xfrm>
            <a:off x="5812665" y="2870605"/>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2" name="Isosceles Triangle 57"/>
          <p:cNvSpPr/>
          <p:nvPr/>
        </p:nvSpPr>
        <p:spPr>
          <a:xfrm>
            <a:off x="4883971" y="3584985"/>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3" name="Isosceles Triangle 58"/>
          <p:cNvSpPr/>
          <p:nvPr/>
        </p:nvSpPr>
        <p:spPr>
          <a:xfrm>
            <a:off x="5812665" y="3584985"/>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4" name="Isosceles Triangle 59"/>
          <p:cNvSpPr/>
          <p:nvPr/>
        </p:nvSpPr>
        <p:spPr>
          <a:xfrm>
            <a:off x="6741359" y="2870605"/>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5" name="Isosceles Triangle 60"/>
          <p:cNvSpPr/>
          <p:nvPr/>
        </p:nvSpPr>
        <p:spPr>
          <a:xfrm>
            <a:off x="7670053" y="2870605"/>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6" name="Isosceles Triangle 61"/>
          <p:cNvSpPr/>
          <p:nvPr/>
        </p:nvSpPr>
        <p:spPr>
          <a:xfrm>
            <a:off x="6741359" y="3584985"/>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7" name="Isosceles Triangle 62"/>
          <p:cNvSpPr/>
          <p:nvPr/>
        </p:nvSpPr>
        <p:spPr>
          <a:xfrm>
            <a:off x="7670053" y="3584985"/>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8" name="Isosceles Triangle 63"/>
          <p:cNvSpPr/>
          <p:nvPr/>
        </p:nvSpPr>
        <p:spPr>
          <a:xfrm>
            <a:off x="5026847" y="4227927"/>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9" name="Isosceles Triangle 64"/>
          <p:cNvSpPr/>
          <p:nvPr/>
        </p:nvSpPr>
        <p:spPr>
          <a:xfrm>
            <a:off x="5955541" y="4227927"/>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0" name="Isosceles Triangle 65"/>
          <p:cNvSpPr/>
          <p:nvPr/>
        </p:nvSpPr>
        <p:spPr>
          <a:xfrm>
            <a:off x="5026847" y="4942307"/>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1" name="Isosceles Triangle 66"/>
          <p:cNvSpPr/>
          <p:nvPr/>
        </p:nvSpPr>
        <p:spPr>
          <a:xfrm>
            <a:off x="5955541" y="4942307"/>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2" name="Isosceles Triangle 67"/>
          <p:cNvSpPr/>
          <p:nvPr/>
        </p:nvSpPr>
        <p:spPr>
          <a:xfrm>
            <a:off x="6812797" y="4013613"/>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3" name="Isosceles Triangle 68"/>
          <p:cNvSpPr/>
          <p:nvPr/>
        </p:nvSpPr>
        <p:spPr>
          <a:xfrm>
            <a:off x="7741491" y="4013613"/>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4" name="Isosceles Triangle 69"/>
          <p:cNvSpPr/>
          <p:nvPr/>
        </p:nvSpPr>
        <p:spPr>
          <a:xfrm>
            <a:off x="6812797" y="4727993"/>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5" name="Isosceles Triangle 70"/>
          <p:cNvSpPr/>
          <p:nvPr/>
        </p:nvSpPr>
        <p:spPr>
          <a:xfrm>
            <a:off x="7741491" y="4727993"/>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6" name="Straight Connector 72"/>
          <p:cNvCxnSpPr/>
          <p:nvPr/>
        </p:nvCxnSpPr>
        <p:spPr>
          <a:xfrm rot="5400000">
            <a:off x="4776814" y="2120506"/>
            <a:ext cx="642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7" name="Straight Connector 75"/>
          <p:cNvCxnSpPr/>
          <p:nvPr/>
        </p:nvCxnSpPr>
        <p:spPr>
          <a:xfrm rot="5400000">
            <a:off x="5776946" y="2191944"/>
            <a:ext cx="642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8" name="Straight Connector 76"/>
          <p:cNvCxnSpPr/>
          <p:nvPr/>
        </p:nvCxnSpPr>
        <p:spPr>
          <a:xfrm rot="10800000" flipV="1">
            <a:off x="5241161" y="2513415"/>
            <a:ext cx="71438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9" name="Straight Connector 78"/>
          <p:cNvCxnSpPr/>
          <p:nvPr/>
        </p:nvCxnSpPr>
        <p:spPr>
          <a:xfrm flipV="1">
            <a:off x="5241161" y="1727597"/>
            <a:ext cx="71438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0" name="Straight Connector 81"/>
          <p:cNvCxnSpPr/>
          <p:nvPr/>
        </p:nvCxnSpPr>
        <p:spPr>
          <a:xfrm rot="5400000">
            <a:off x="6277012" y="2120506"/>
            <a:ext cx="642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1" name="Straight Connector 82"/>
          <p:cNvCxnSpPr/>
          <p:nvPr/>
        </p:nvCxnSpPr>
        <p:spPr>
          <a:xfrm rot="5400000">
            <a:off x="7277144" y="2191944"/>
            <a:ext cx="642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2" name="Straight Connector 83"/>
          <p:cNvCxnSpPr/>
          <p:nvPr/>
        </p:nvCxnSpPr>
        <p:spPr>
          <a:xfrm rot="10800000" flipV="1">
            <a:off x="6741359" y="2513415"/>
            <a:ext cx="71438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3" name="Straight Connector 84"/>
          <p:cNvCxnSpPr/>
          <p:nvPr/>
        </p:nvCxnSpPr>
        <p:spPr>
          <a:xfrm flipV="1">
            <a:off x="6741359" y="1727597"/>
            <a:ext cx="71438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4" name="Straight Connector 85"/>
          <p:cNvCxnSpPr/>
          <p:nvPr/>
        </p:nvCxnSpPr>
        <p:spPr>
          <a:xfrm rot="5400000">
            <a:off x="4562500" y="3263514"/>
            <a:ext cx="642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5" name="Straight Connector 86"/>
          <p:cNvCxnSpPr/>
          <p:nvPr/>
        </p:nvCxnSpPr>
        <p:spPr>
          <a:xfrm rot="5400000">
            <a:off x="5562632" y="3334952"/>
            <a:ext cx="642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6" name="Straight Connector 87"/>
          <p:cNvCxnSpPr/>
          <p:nvPr/>
        </p:nvCxnSpPr>
        <p:spPr>
          <a:xfrm rot="10800000" flipV="1">
            <a:off x="5026847" y="3656423"/>
            <a:ext cx="71438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7" name="Straight Connector 88"/>
          <p:cNvCxnSpPr/>
          <p:nvPr/>
        </p:nvCxnSpPr>
        <p:spPr>
          <a:xfrm flipV="1">
            <a:off x="5026847" y="2870605"/>
            <a:ext cx="71438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8" name="Straight Connector 89"/>
          <p:cNvCxnSpPr/>
          <p:nvPr/>
        </p:nvCxnSpPr>
        <p:spPr>
          <a:xfrm rot="5400000">
            <a:off x="6491326" y="3263514"/>
            <a:ext cx="642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90"/>
          <p:cNvCxnSpPr/>
          <p:nvPr/>
        </p:nvCxnSpPr>
        <p:spPr>
          <a:xfrm rot="5400000">
            <a:off x="7491458" y="3334952"/>
            <a:ext cx="642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0" name="Straight Connector 91"/>
          <p:cNvCxnSpPr/>
          <p:nvPr/>
        </p:nvCxnSpPr>
        <p:spPr>
          <a:xfrm rot="10800000" flipV="1">
            <a:off x="6955673" y="3656423"/>
            <a:ext cx="71438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92"/>
          <p:cNvCxnSpPr/>
          <p:nvPr/>
        </p:nvCxnSpPr>
        <p:spPr>
          <a:xfrm flipV="1">
            <a:off x="6955673" y="2870605"/>
            <a:ext cx="71438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93"/>
          <p:cNvCxnSpPr/>
          <p:nvPr/>
        </p:nvCxnSpPr>
        <p:spPr>
          <a:xfrm rot="5400000">
            <a:off x="4705376" y="4620836"/>
            <a:ext cx="642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3" name="Straight Connector 94"/>
          <p:cNvCxnSpPr/>
          <p:nvPr/>
        </p:nvCxnSpPr>
        <p:spPr>
          <a:xfrm rot="5400000">
            <a:off x="5705508" y="4692274"/>
            <a:ext cx="642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4" name="Straight Connector 95"/>
          <p:cNvCxnSpPr/>
          <p:nvPr/>
        </p:nvCxnSpPr>
        <p:spPr>
          <a:xfrm rot="10800000" flipV="1">
            <a:off x="5169723" y="5013745"/>
            <a:ext cx="71438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96"/>
          <p:cNvCxnSpPr/>
          <p:nvPr/>
        </p:nvCxnSpPr>
        <p:spPr>
          <a:xfrm flipV="1">
            <a:off x="5169723" y="4227927"/>
            <a:ext cx="71438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6" name="Straight Connector 97"/>
          <p:cNvCxnSpPr/>
          <p:nvPr/>
        </p:nvCxnSpPr>
        <p:spPr>
          <a:xfrm rot="5400000">
            <a:off x="6562764" y="4406522"/>
            <a:ext cx="642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7" name="Straight Connector 98"/>
          <p:cNvCxnSpPr/>
          <p:nvPr/>
        </p:nvCxnSpPr>
        <p:spPr>
          <a:xfrm rot="5400000">
            <a:off x="7562896" y="4477960"/>
            <a:ext cx="64294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8" name="Straight Connector 99"/>
          <p:cNvCxnSpPr/>
          <p:nvPr/>
        </p:nvCxnSpPr>
        <p:spPr>
          <a:xfrm rot="10800000" flipV="1">
            <a:off x="7027111" y="4799431"/>
            <a:ext cx="714380" cy="7143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9" name="Straight Connector 100"/>
          <p:cNvCxnSpPr/>
          <p:nvPr/>
        </p:nvCxnSpPr>
        <p:spPr>
          <a:xfrm flipV="1">
            <a:off x="7027111" y="4013613"/>
            <a:ext cx="714380" cy="71438"/>
          </a:xfrm>
          <a:prstGeom prst="line">
            <a:avLst/>
          </a:prstGeom>
        </p:spPr>
        <p:style>
          <a:lnRef idx="1">
            <a:schemeClr val="accent1"/>
          </a:lnRef>
          <a:fillRef idx="0">
            <a:schemeClr val="accent1"/>
          </a:fillRef>
          <a:effectRef idx="0">
            <a:schemeClr val="accent1"/>
          </a:effectRef>
          <a:fontRef idx="minor">
            <a:schemeClr val="tx1"/>
          </a:fontRef>
        </p:style>
      </p:cxnSp>
      <p:pic>
        <p:nvPicPr>
          <p:cNvPr id="76" name="Bildobjekt 75">
            <a:extLst>
              <a:ext uri="{FF2B5EF4-FFF2-40B4-BE49-F238E27FC236}">
                <a16:creationId xmlns:a16="http://schemas.microsoft.com/office/drawing/2014/main" id="{9A5AEC50-D85D-40F4-9362-BAB0EC663F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986712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box(in)">
                                      <p:cBhvr>
                                        <p:cTn id="7"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Passningsövningar</a:t>
            </a:r>
            <a:endParaRPr lang="en-US" dirty="0"/>
          </a:p>
        </p:txBody>
      </p:sp>
    </p:spTree>
    <p:extLst>
      <p:ext uri="{BB962C8B-B14F-4D97-AF65-F5344CB8AC3E}">
        <p14:creationId xmlns:p14="http://schemas.microsoft.com/office/powerpoint/2010/main" val="3974588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p 17"/>
          <p:cNvGrpSpPr/>
          <p:nvPr/>
        </p:nvGrpSpPr>
        <p:grpSpPr>
          <a:xfrm>
            <a:off x="4283968" y="116632"/>
            <a:ext cx="4176464" cy="6597352"/>
            <a:chOff x="4283968" y="116632"/>
            <a:chExt cx="4176464" cy="6597352"/>
          </a:xfrm>
        </p:grpSpPr>
        <p:sp>
          <p:nvSpPr>
            <p:cNvPr id="19" name="Rektangel med rundade hörn 18"/>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2" name="Rak 21"/>
            <p:cNvCxnSpPr>
              <a:stCxn id="19" idx="1"/>
              <a:endCxn id="19"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Plus 3"/>
          <p:cNvSpPr/>
          <p:nvPr/>
        </p:nvSpPr>
        <p:spPr>
          <a:xfrm rot="18978445">
            <a:off x="5197525" y="269517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us 4"/>
          <p:cNvSpPr/>
          <p:nvPr/>
        </p:nvSpPr>
        <p:spPr>
          <a:xfrm rot="18978445">
            <a:off x="5197525" y="41353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7141741" y="413211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141741" y="435135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7141741" y="456737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141741" y="269517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141741" y="247592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7141741" y="225990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5197525" y="225990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us 12"/>
          <p:cNvSpPr/>
          <p:nvPr/>
        </p:nvSpPr>
        <p:spPr>
          <a:xfrm rot="18978445">
            <a:off x="5197525" y="247914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Plus 13"/>
          <p:cNvSpPr/>
          <p:nvPr/>
        </p:nvSpPr>
        <p:spPr>
          <a:xfrm rot="18978445">
            <a:off x="5197525" y="435135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us 14"/>
          <p:cNvSpPr/>
          <p:nvPr/>
        </p:nvSpPr>
        <p:spPr>
          <a:xfrm rot="18978445">
            <a:off x="5197525" y="456737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Flowchart: Connector 24"/>
          <p:cNvSpPr/>
          <p:nvPr/>
        </p:nvSpPr>
        <p:spPr>
          <a:xfrm>
            <a:off x="5292080" y="407764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Box 15"/>
          <p:cNvSpPr txBox="1"/>
          <p:nvPr/>
        </p:nvSpPr>
        <p:spPr>
          <a:xfrm>
            <a:off x="311368" y="2123564"/>
            <a:ext cx="3756576"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Passningsövning – Ivarsson kvadraten</a:t>
            </a:r>
          </a:p>
        </p:txBody>
      </p:sp>
      <p:pic>
        <p:nvPicPr>
          <p:cNvPr id="24" name="Bildobjekt 23">
            <a:extLst>
              <a:ext uri="{FF2B5EF4-FFF2-40B4-BE49-F238E27FC236}">
                <a16:creationId xmlns:a16="http://schemas.microsoft.com/office/drawing/2014/main" id="{5E47F917-B587-4367-86F0-B7E3DE3ABD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3600011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0.0007 0.00046 L -0.00921 0.01919 L -0.01059 0.03238 L -0.01198 0.05111 L -0.00921 0.06614 L -0.00504 0.08487 " pathEditMode="relative" ptsTypes="AAAAAA">
                                      <p:cBhvr>
                                        <p:cTn id="6" dur="1000" fill="hold"/>
                                        <p:tgtEl>
                                          <p:spTgt spid="4"/>
                                        </p:tgtEl>
                                        <p:attrNameLst>
                                          <p:attrName>ppt_x</p:attrName>
                                          <p:attrName>ppt_y</p:attrName>
                                        </p:attrNameLst>
                                      </p:cBhvr>
                                    </p:animMotion>
                                  </p:childTnLst>
                                </p:cTn>
                              </p:par>
                              <p:par>
                                <p:cTn id="7" presetID="42" presetClass="path" presetSubtype="0" fill="hold" grpId="0" nodeType="withEffect">
                                  <p:stCondLst>
                                    <p:cond delay="0"/>
                                  </p:stCondLst>
                                  <p:childTnLst>
                                    <p:animMotion origin="layout" path="M 1.11111E-6 -3.69103E-6 L -0.00382 -0.08927 " pathEditMode="relative" rAng="0" ptsTypes="AA">
                                      <p:cBhvr>
                                        <p:cTn id="8" dur="1000" fill="hold"/>
                                        <p:tgtEl>
                                          <p:spTgt spid="16"/>
                                        </p:tgtEl>
                                        <p:attrNameLst>
                                          <p:attrName>ppt_x</p:attrName>
                                          <p:attrName>ppt_y</p:attrName>
                                        </p:attrNameLst>
                                      </p:cBhvr>
                                      <p:rCtr x="-191" y="-4463"/>
                                    </p:animMotion>
                                  </p:childTnLst>
                                </p:cTn>
                              </p:par>
                            </p:childTnLst>
                          </p:cTn>
                        </p:par>
                        <p:par>
                          <p:cTn id="9" fill="hold">
                            <p:stCondLst>
                              <p:cond delay="1000"/>
                            </p:stCondLst>
                            <p:childTnLst>
                              <p:par>
                                <p:cTn id="10" presetID="42" presetClass="path" presetSubtype="0" fill="hold" grpId="1" nodeType="afterEffect">
                                  <p:stCondLst>
                                    <p:cond delay="0"/>
                                  </p:stCondLst>
                                  <p:childTnLst>
                                    <p:animMotion origin="layout" path="M -0.00521 -0.08935 L 0.19948 0.00532 " pathEditMode="relative" rAng="0" ptsTypes="AA">
                                      <p:cBhvr>
                                        <p:cTn id="11" dur="1000" fill="hold"/>
                                        <p:tgtEl>
                                          <p:spTgt spid="16"/>
                                        </p:tgtEl>
                                        <p:attrNameLst>
                                          <p:attrName>ppt_x</p:attrName>
                                          <p:attrName>ppt_y</p:attrName>
                                        </p:attrNameLst>
                                      </p:cBhvr>
                                      <p:rCtr x="10226" y="4722"/>
                                    </p:animMotion>
                                  </p:childTnLst>
                                </p:cTn>
                              </p:par>
                              <p:par>
                                <p:cTn id="12" presetID="42" presetClass="path" presetSubtype="0" fill="hold" grpId="1" nodeType="withEffect">
                                  <p:stCondLst>
                                    <p:cond delay="0"/>
                                  </p:stCondLst>
                                  <p:childTnLst>
                                    <p:animMotion origin="layout" path="M -0.00504 0.08495 L 0.20885 0.29907 " pathEditMode="relative" rAng="0" ptsTypes="AA">
                                      <p:cBhvr>
                                        <p:cTn id="13" dur="2000" fill="hold"/>
                                        <p:tgtEl>
                                          <p:spTgt spid="4"/>
                                        </p:tgtEl>
                                        <p:attrNameLst>
                                          <p:attrName>ppt_x</p:attrName>
                                          <p:attrName>ppt_y</p:attrName>
                                        </p:attrNameLst>
                                      </p:cBhvr>
                                      <p:rCtr x="10694" y="10694"/>
                                    </p:animMotion>
                                  </p:childTnLst>
                                </p:cTn>
                              </p:par>
                              <p:par>
                                <p:cTn id="14" presetID="0" presetClass="path" presetSubtype="0" fill="hold" grpId="0" nodeType="withEffect">
                                  <p:stCondLst>
                                    <p:cond delay="500"/>
                                  </p:stCondLst>
                                  <p:childTnLst>
                                    <p:animMotion origin="layout" path="M 0.00017 -0.00046 L 0.071 0.0125 L 0.10017 0.00695 L 0.11336 -0.01342 L 0.11822 -0.02916 " pathEditMode="relative" ptsTypes="AAAAA">
                                      <p:cBhvr>
                                        <p:cTn id="15" dur="2000" fill="hold"/>
                                        <p:tgtEl>
                                          <p:spTgt spid="5"/>
                                        </p:tgtEl>
                                        <p:attrNameLst>
                                          <p:attrName>ppt_x</p:attrName>
                                          <p:attrName>ppt_y</p:attrName>
                                        </p:attrNameLst>
                                      </p:cBhvr>
                                    </p:animMotion>
                                  </p:childTnLst>
                                </p:cTn>
                              </p:par>
                              <p:par>
                                <p:cTn id="16" presetID="42" presetClass="path" presetSubtype="0" fill="hold" grpId="2" nodeType="withEffect">
                                  <p:stCondLst>
                                    <p:cond delay="1000"/>
                                  </p:stCondLst>
                                  <p:childTnLst>
                                    <p:animMotion origin="layout" path="M 0.19948 0.00532 L 0.12066 -0.01574 " pathEditMode="relative" rAng="0" ptsTypes="AA">
                                      <p:cBhvr>
                                        <p:cTn id="17" dur="1500" fill="hold"/>
                                        <p:tgtEl>
                                          <p:spTgt spid="16"/>
                                        </p:tgtEl>
                                        <p:attrNameLst>
                                          <p:attrName>ppt_x</p:attrName>
                                          <p:attrName>ppt_y</p:attrName>
                                        </p:attrNameLst>
                                      </p:cBhvr>
                                      <p:rCtr x="-3941" y="-1065"/>
                                    </p:animMotion>
                                  </p:childTnLst>
                                </p:cTn>
                              </p:par>
                            </p:childTnLst>
                          </p:cTn>
                        </p:par>
                        <p:par>
                          <p:cTn id="18" fill="hold">
                            <p:stCondLst>
                              <p:cond delay="3500"/>
                            </p:stCondLst>
                            <p:childTnLst>
                              <p:par>
                                <p:cTn id="19" presetID="42" presetClass="path" presetSubtype="0" fill="hold" grpId="3" nodeType="afterEffect">
                                  <p:stCondLst>
                                    <p:cond delay="0"/>
                                  </p:stCondLst>
                                  <p:childTnLst>
                                    <p:animMotion origin="layout" path="M 0.12205 -0.01574 L 0.20087 -0.17338 " pathEditMode="relative" rAng="0" ptsTypes="AA">
                                      <p:cBhvr>
                                        <p:cTn id="20" dur="1000" fill="hold"/>
                                        <p:tgtEl>
                                          <p:spTgt spid="16"/>
                                        </p:tgtEl>
                                        <p:attrNameLst>
                                          <p:attrName>ppt_x</p:attrName>
                                          <p:attrName>ppt_y</p:attrName>
                                        </p:attrNameLst>
                                      </p:cBhvr>
                                      <p:rCtr x="3941" y="-7894"/>
                                    </p:animMotion>
                                  </p:childTnLst>
                                </p:cTn>
                              </p:par>
                              <p:par>
                                <p:cTn id="21" presetID="0" presetClass="path" presetSubtype="0" fill="hold" grpId="1" nodeType="withEffect">
                                  <p:stCondLst>
                                    <p:cond delay="0"/>
                                  </p:stCondLst>
                                  <p:childTnLst>
                                    <p:animMotion origin="layout" path="M 0.12031 -0.02639 L 0.16406 -0.22453 L 0.18003 -0.28472 L 0.19461 -0.30231 L 0.21684 -0.30972 " pathEditMode="relative" rAng="0" ptsTypes="AAAAA">
                                      <p:cBhvr>
                                        <p:cTn id="22" dur="2000" fill="hold"/>
                                        <p:tgtEl>
                                          <p:spTgt spid="5"/>
                                        </p:tgtEl>
                                        <p:attrNameLst>
                                          <p:attrName>ppt_x</p:attrName>
                                          <p:attrName>ppt_y</p:attrName>
                                        </p:attrNameLst>
                                      </p:cBhvr>
                                      <p:rCtr x="4826" y="-14167"/>
                                    </p:animMotion>
                                  </p:childTnLst>
                                </p:cTn>
                              </p:par>
                              <p:par>
                                <p:cTn id="23" presetID="0" presetClass="path" presetSubtype="0" fill="hold" grpId="0" nodeType="withEffect">
                                  <p:stCondLst>
                                    <p:cond delay="500"/>
                                  </p:stCondLst>
                                  <p:childTnLst>
                                    <p:animMotion origin="layout" path="M 0.00226 0.00556 L 0.00364 -0.06667 L -0.0033 -0.10926 L -0.01163 -0.11667 " pathEditMode="relative" rAng="0" ptsTypes="AAAA">
                                      <p:cBhvr>
                                        <p:cTn id="24" dur="1000" fill="hold"/>
                                        <p:tgtEl>
                                          <p:spTgt spid="6"/>
                                        </p:tgtEl>
                                        <p:attrNameLst>
                                          <p:attrName>ppt_x</p:attrName>
                                          <p:attrName>ppt_y</p:attrName>
                                        </p:attrNameLst>
                                      </p:cBhvr>
                                      <p:rCtr x="-625" y="-6111"/>
                                    </p:animMotion>
                                  </p:childTnLst>
                                </p:cTn>
                              </p:par>
                              <p:par>
                                <p:cTn id="25" presetID="42" presetClass="path" presetSubtype="0" fill="hold" grpId="4" nodeType="withEffect">
                                  <p:stCondLst>
                                    <p:cond delay="1000"/>
                                  </p:stCondLst>
                                  <p:childTnLst>
                                    <p:animMotion origin="layout" path="M 0.20087 -0.17338 L 0.20087 -0.09977 " pathEditMode="relative" rAng="0" ptsTypes="AA">
                                      <p:cBhvr>
                                        <p:cTn id="26" dur="500" fill="hold"/>
                                        <p:tgtEl>
                                          <p:spTgt spid="16"/>
                                        </p:tgtEl>
                                        <p:attrNameLst>
                                          <p:attrName>ppt_x</p:attrName>
                                          <p:attrName>ppt_y</p:attrName>
                                        </p:attrNameLst>
                                      </p:cBhvr>
                                      <p:rCtr x="0" y="3681"/>
                                    </p:animMotion>
                                  </p:childTnLst>
                                </p:cTn>
                              </p:par>
                              <p:par>
                                <p:cTn id="27" presetID="42" presetClass="path" presetSubtype="0" fill="hold" grpId="5" nodeType="withEffect">
                                  <p:stCondLst>
                                    <p:cond delay="1500"/>
                                  </p:stCondLst>
                                  <p:childTnLst>
                                    <p:animMotion origin="layout" path="M 0.20087 -0.09607 L 0.00347 -0.20486 " pathEditMode="relative" rAng="0" ptsTypes="AA">
                                      <p:cBhvr>
                                        <p:cTn id="28" dur="1000" fill="hold"/>
                                        <p:tgtEl>
                                          <p:spTgt spid="16"/>
                                        </p:tgtEl>
                                        <p:attrNameLst>
                                          <p:attrName>ppt_x</p:attrName>
                                          <p:attrName>ppt_y</p:attrName>
                                        </p:attrNameLst>
                                      </p:cBhvr>
                                      <p:rCtr x="-9878" y="-5440"/>
                                    </p:animMotion>
                                  </p:childTnLst>
                                </p:cTn>
                              </p:par>
                              <p:par>
                                <p:cTn id="29" presetID="0" presetClass="path" presetSubtype="0" fill="hold" grpId="1" nodeType="withEffect">
                                  <p:stCondLst>
                                    <p:cond delay="1500"/>
                                  </p:stCondLst>
                                  <p:childTnLst>
                                    <p:animMotion origin="layout" path="M -0.01493 -0.11574 L -0.21632 -0.30926 " pathEditMode="relative" rAng="0" ptsTypes="AA">
                                      <p:cBhvr>
                                        <p:cTn id="30" dur="2000" fill="hold"/>
                                        <p:tgtEl>
                                          <p:spTgt spid="6"/>
                                        </p:tgtEl>
                                        <p:attrNameLst>
                                          <p:attrName>ppt_x</p:attrName>
                                          <p:attrName>ppt_y</p:attrName>
                                        </p:attrNameLst>
                                      </p:cBhvr>
                                      <p:rCtr x="-10069" y="-967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16" grpId="0" animBg="1"/>
      <p:bldP spid="16" grpId="1" animBg="1"/>
      <p:bldP spid="16" grpId="2" animBg="1"/>
      <p:bldP spid="16" grpId="3" animBg="1"/>
      <p:bldP spid="16" grpId="4" animBg="1"/>
      <p:bldP spid="16" grpId="5"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p 19"/>
          <p:cNvGrpSpPr/>
          <p:nvPr/>
        </p:nvGrpSpPr>
        <p:grpSpPr>
          <a:xfrm>
            <a:off x="4283968" y="116632"/>
            <a:ext cx="4176464" cy="6597352"/>
            <a:chOff x="4283968" y="116632"/>
            <a:chExt cx="4176464" cy="6597352"/>
          </a:xfrm>
        </p:grpSpPr>
        <p:sp>
          <p:nvSpPr>
            <p:cNvPr id="23" name="Rektangel med rundade hörn 22"/>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23"/>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Rektangel 24"/>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6" name="Rak 25"/>
            <p:cNvCxnSpPr>
              <a:stCxn id="23" idx="1"/>
              <a:endCxn id="23"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1" name="Plus 10"/>
          <p:cNvSpPr/>
          <p:nvPr/>
        </p:nvSpPr>
        <p:spPr>
          <a:xfrm rot="18978445">
            <a:off x="6338823" y="125008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6338822" y="103576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us 12"/>
          <p:cNvSpPr/>
          <p:nvPr/>
        </p:nvSpPr>
        <p:spPr>
          <a:xfrm rot="18978445">
            <a:off x="7767582" y="210733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Plus 13"/>
          <p:cNvSpPr/>
          <p:nvPr/>
        </p:nvSpPr>
        <p:spPr>
          <a:xfrm rot="18978445">
            <a:off x="7553270" y="210733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us 14"/>
          <p:cNvSpPr/>
          <p:nvPr/>
        </p:nvSpPr>
        <p:spPr>
          <a:xfrm rot="18978445">
            <a:off x="5267252" y="217877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Plus 15"/>
          <p:cNvSpPr/>
          <p:nvPr/>
        </p:nvSpPr>
        <p:spPr>
          <a:xfrm rot="18978445">
            <a:off x="4981501" y="217877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Plus 16"/>
          <p:cNvSpPr/>
          <p:nvPr/>
        </p:nvSpPr>
        <p:spPr>
          <a:xfrm rot="18978445">
            <a:off x="6338823" y="282171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Plus 17"/>
          <p:cNvSpPr/>
          <p:nvPr/>
        </p:nvSpPr>
        <p:spPr>
          <a:xfrm rot="18978445">
            <a:off x="6349653" y="305521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lowchart: Connector 41"/>
          <p:cNvSpPr/>
          <p:nvPr/>
        </p:nvSpPr>
        <p:spPr>
          <a:xfrm>
            <a:off x="6516216" y="278092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Box 18"/>
          <p:cNvSpPr txBox="1"/>
          <p:nvPr/>
        </p:nvSpPr>
        <p:spPr>
          <a:xfrm>
            <a:off x="349748" y="3020759"/>
            <a:ext cx="3286148"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sv-SE" dirty="0"/>
          </a:p>
          <a:p>
            <a:r>
              <a:rPr lang="sv-SE" dirty="0"/>
              <a:t>En övning som kräver minst 8 spelar i varje ”kors”</a:t>
            </a:r>
          </a:p>
          <a:p>
            <a:endParaRPr lang="sv-SE" dirty="0"/>
          </a:p>
        </p:txBody>
      </p:sp>
      <p:sp>
        <p:nvSpPr>
          <p:cNvPr id="22" name="TextBox 15"/>
          <p:cNvSpPr txBox="1"/>
          <p:nvPr/>
        </p:nvSpPr>
        <p:spPr>
          <a:xfrm>
            <a:off x="349748" y="2267580"/>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Passningsövning - Korset</a:t>
            </a:r>
          </a:p>
        </p:txBody>
      </p:sp>
      <p:pic>
        <p:nvPicPr>
          <p:cNvPr id="28" name="Bildobjekt 27">
            <a:extLst>
              <a:ext uri="{FF2B5EF4-FFF2-40B4-BE49-F238E27FC236}">
                <a16:creationId xmlns:a16="http://schemas.microsoft.com/office/drawing/2014/main" id="{1F5755A5-27FA-4185-B03D-700176155E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143242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grpId="0" nodeType="clickEffect">
                                  <p:stCondLst>
                                    <p:cond delay="0"/>
                                  </p:stCondLst>
                                  <p:childTnLst>
                                    <p:animMotion origin="layout" path="M -4.16667E-6 2.34968E-6 L 0.11459 -0.0037 " pathEditMode="relative" rAng="0" ptsTypes="AA">
                                      <p:cBhvr>
                                        <p:cTn id="6" dur="2000" fill="hold"/>
                                        <p:tgtEl>
                                          <p:spTgt spid="15"/>
                                        </p:tgtEl>
                                        <p:attrNameLst>
                                          <p:attrName>ppt_x</p:attrName>
                                          <p:attrName>ppt_y</p:attrName>
                                        </p:attrNameLst>
                                      </p:cBhvr>
                                      <p:rCtr x="5729" y="-185"/>
                                    </p:animMotion>
                                  </p:childTnLst>
                                </p:cTn>
                              </p:par>
                              <p:par>
                                <p:cTn id="7" presetID="42" presetClass="path" presetSubtype="0" fill="hold" grpId="0" nodeType="withEffect">
                                  <p:stCondLst>
                                    <p:cond delay="750"/>
                                  </p:stCondLst>
                                  <p:childTnLst>
                                    <p:animMotion origin="layout" path="M -3.05556E-6 1.72988E-6 L -0.00382 -0.06799 " pathEditMode="relative" rAng="0" ptsTypes="AA">
                                      <p:cBhvr>
                                        <p:cTn id="8" dur="500" fill="hold"/>
                                        <p:tgtEl>
                                          <p:spTgt spid="19"/>
                                        </p:tgtEl>
                                        <p:attrNameLst>
                                          <p:attrName>ppt_x</p:attrName>
                                          <p:attrName>ppt_y</p:attrName>
                                        </p:attrNameLst>
                                      </p:cBhvr>
                                      <p:rCtr x="-191" y="-3400"/>
                                    </p:animMotion>
                                  </p:childTnLst>
                                </p:cTn>
                              </p:par>
                            </p:childTnLst>
                          </p:cTn>
                        </p:par>
                        <p:par>
                          <p:cTn id="9" fill="hold">
                            <p:stCondLst>
                              <p:cond delay="2000"/>
                            </p:stCondLst>
                            <p:childTnLst>
                              <p:par>
                                <p:cTn id="10" presetID="42" presetClass="path" presetSubtype="0" fill="hold" grpId="1" nodeType="afterEffect">
                                  <p:stCondLst>
                                    <p:cond delay="0"/>
                                  </p:stCondLst>
                                  <p:childTnLst>
                                    <p:animMotion origin="layout" path="M -0.00399 -0.06799 L 0.11424 -0.07863 " pathEditMode="relative" rAng="0" ptsTypes="AA">
                                      <p:cBhvr>
                                        <p:cTn id="11" dur="500" fill="hold"/>
                                        <p:tgtEl>
                                          <p:spTgt spid="19"/>
                                        </p:tgtEl>
                                        <p:attrNameLst>
                                          <p:attrName>ppt_x</p:attrName>
                                          <p:attrName>ppt_y</p:attrName>
                                        </p:attrNameLst>
                                      </p:cBhvr>
                                      <p:rCtr x="5903" y="-532"/>
                                    </p:animMotion>
                                  </p:childTnLst>
                                </p:cTn>
                              </p:par>
                              <p:par>
                                <p:cTn id="12" presetID="37" presetClass="path" presetSubtype="0" decel="50000" fill="hold" grpId="1" nodeType="withEffect">
                                  <p:stCondLst>
                                    <p:cond delay="100"/>
                                  </p:stCondLst>
                                  <p:childTnLst>
                                    <p:animMotion origin="layout" path="M 0.11459 -0.0037 L 0.16511 0.01942 C 0.1757 0.02474 0.19167 0.02775 0.20816 0.02775 C 0.22709 0.02775 0.24219 0.02474 0.25278 0.01942 L 0.30365 -0.0037 " pathEditMode="relative" rAng="0" ptsTypes="FffFF">
                                      <p:cBhvr>
                                        <p:cTn id="13" dur="2000" fill="hold"/>
                                        <p:tgtEl>
                                          <p:spTgt spid="15"/>
                                        </p:tgtEl>
                                        <p:attrNameLst>
                                          <p:attrName>ppt_x</p:attrName>
                                          <p:attrName>ppt_y</p:attrName>
                                        </p:attrNameLst>
                                      </p:cBhvr>
                                      <p:rCtr x="9444" y="1573"/>
                                    </p:animMotion>
                                  </p:childTnLst>
                                </p:cTn>
                              </p:par>
                              <p:par>
                                <p:cTn id="14" presetID="42" presetClass="path" presetSubtype="0" accel="50000" decel="50000" fill="hold" grpId="0" nodeType="withEffect">
                                  <p:stCondLst>
                                    <p:cond delay="100"/>
                                  </p:stCondLst>
                                  <p:childTnLst>
                                    <p:animMotion origin="layout" path="M -1.66667E-6 -4.44958E-6 L -0.0026 -0.10476 " pathEditMode="relative" rAng="0" ptsTypes="AA">
                                      <p:cBhvr>
                                        <p:cTn id="15" dur="2000" fill="hold"/>
                                        <p:tgtEl>
                                          <p:spTgt spid="17"/>
                                        </p:tgtEl>
                                        <p:attrNameLst>
                                          <p:attrName>ppt_x</p:attrName>
                                          <p:attrName>ppt_y</p:attrName>
                                        </p:attrNameLst>
                                      </p:cBhvr>
                                      <p:rCtr x="-139" y="-5250"/>
                                    </p:animMotion>
                                  </p:childTnLst>
                                </p:cTn>
                              </p:par>
                              <p:par>
                                <p:cTn id="16" presetID="42" presetClass="path" presetSubtype="0" fill="hold" grpId="2" nodeType="withEffect">
                                  <p:stCondLst>
                                    <p:cond delay="1000"/>
                                  </p:stCondLst>
                                  <p:childTnLst>
                                    <p:animMotion origin="layout" path="M 0.11424 -0.07863 L 0.00018 -0.08372 " pathEditMode="relative" rAng="0" ptsTypes="AA">
                                      <p:cBhvr>
                                        <p:cTn id="17" dur="500" fill="hold"/>
                                        <p:tgtEl>
                                          <p:spTgt spid="19"/>
                                        </p:tgtEl>
                                        <p:attrNameLst>
                                          <p:attrName>ppt_x</p:attrName>
                                          <p:attrName>ppt_y</p:attrName>
                                        </p:attrNameLst>
                                      </p:cBhvr>
                                      <p:rCtr x="-5712" y="-254"/>
                                    </p:animMotion>
                                  </p:childTnLst>
                                </p:cTn>
                              </p:par>
                            </p:childTnLst>
                          </p:cTn>
                        </p:par>
                        <p:par>
                          <p:cTn id="18" fill="hold">
                            <p:stCondLst>
                              <p:cond delay="4100"/>
                            </p:stCondLst>
                            <p:childTnLst>
                              <p:par>
                                <p:cTn id="19" presetID="37" presetClass="path" presetSubtype="0" accel="50000" decel="50000" fill="hold" grpId="1" nodeType="afterEffect">
                                  <p:stCondLst>
                                    <p:cond delay="0"/>
                                  </p:stCondLst>
                                  <p:childTnLst>
                                    <p:animMotion origin="layout" path="M -0.0026 -0.10509 L 0.02379 -0.16875 C 0.02952 -0.18218 0.0309 -0.2007 0.02917 -0.22037 C 0.02709 -0.24213 0.02101 -0.2588 0.01406 -0.27014 L -0.02274 -0.32431 " pathEditMode="relative" rAng="-5816756" ptsTypes="FffFF">
                                      <p:cBhvr>
                                        <p:cTn id="20" dur="2000" fill="hold"/>
                                        <p:tgtEl>
                                          <p:spTgt spid="17"/>
                                        </p:tgtEl>
                                        <p:attrNameLst>
                                          <p:attrName>ppt_x</p:attrName>
                                          <p:attrName>ppt_y</p:attrName>
                                        </p:attrNameLst>
                                      </p:cBhvr>
                                      <p:rCtr x="1076" y="-11296"/>
                                    </p:animMotion>
                                  </p:childTnLst>
                                </p:cTn>
                              </p:par>
                              <p:par>
                                <p:cTn id="21" presetID="42" presetClass="path" presetSubtype="0" fill="hold" grpId="3" nodeType="withEffect">
                                  <p:stCondLst>
                                    <p:cond delay="0"/>
                                  </p:stCondLst>
                                  <p:childTnLst>
                                    <p:animMotion origin="layout" path="M 0.00018 -0.0838 L -0.0118 -0.20463 " pathEditMode="relative" rAng="0" ptsTypes="AA">
                                      <p:cBhvr>
                                        <p:cTn id="22" dur="500" fill="hold"/>
                                        <p:tgtEl>
                                          <p:spTgt spid="19"/>
                                        </p:tgtEl>
                                        <p:attrNameLst>
                                          <p:attrName>ppt_x</p:attrName>
                                          <p:attrName>ppt_y</p:attrName>
                                        </p:attrNameLst>
                                      </p:cBhvr>
                                      <p:rCtr x="-608" y="-6042"/>
                                    </p:animMotion>
                                  </p:childTnLst>
                                </p:cTn>
                              </p:par>
                              <p:par>
                                <p:cTn id="23" presetID="42" presetClass="path" presetSubtype="0" accel="50000" decel="50000" fill="hold" grpId="0" nodeType="withEffect">
                                  <p:stCondLst>
                                    <p:cond delay="0"/>
                                  </p:stCondLst>
                                  <p:childTnLst>
                                    <p:animMotion origin="layout" path="M 8.33333E-7 -4.44444E-6 L -0.11806 -4.44444E-6 " pathEditMode="relative" rAng="0" ptsTypes="AA">
                                      <p:cBhvr>
                                        <p:cTn id="24" dur="2000" fill="hold"/>
                                        <p:tgtEl>
                                          <p:spTgt spid="14"/>
                                        </p:tgtEl>
                                        <p:attrNameLst>
                                          <p:attrName>ppt_x</p:attrName>
                                          <p:attrName>ppt_y</p:attrName>
                                        </p:attrNameLst>
                                      </p:cBhvr>
                                      <p:rCtr x="-5903" y="0"/>
                                    </p:animMotion>
                                  </p:childTnLst>
                                </p:cTn>
                              </p:par>
                              <p:par>
                                <p:cTn id="25" presetID="42" presetClass="path" presetSubtype="0" fill="hold" grpId="4" nodeType="withEffect">
                                  <p:stCondLst>
                                    <p:cond delay="1000"/>
                                  </p:stCondLst>
                                  <p:childTnLst>
                                    <p:animMotion origin="layout" path="M -0.0118 -0.20463 L -0.00382 -0.08912 " pathEditMode="relative" rAng="0" ptsTypes="AA">
                                      <p:cBhvr>
                                        <p:cTn id="26" dur="500" fill="hold"/>
                                        <p:tgtEl>
                                          <p:spTgt spid="19"/>
                                        </p:tgtEl>
                                        <p:attrNameLst>
                                          <p:attrName>ppt_x</p:attrName>
                                          <p:attrName>ppt_y</p:attrName>
                                        </p:attrNameLst>
                                      </p:cBhvr>
                                      <p:rCtr x="399" y="5764"/>
                                    </p:animMotion>
                                  </p:childTnLst>
                                </p:cTn>
                              </p:par>
                            </p:childTnLst>
                          </p:cTn>
                        </p:par>
                        <p:par>
                          <p:cTn id="27" fill="hold">
                            <p:stCondLst>
                              <p:cond delay="6100"/>
                            </p:stCondLst>
                            <p:childTnLst>
                              <p:par>
                                <p:cTn id="28" presetID="42" presetClass="path" presetSubtype="0" fill="hold" grpId="5" nodeType="afterEffect">
                                  <p:stCondLst>
                                    <p:cond delay="0"/>
                                  </p:stCondLst>
                                  <p:childTnLst>
                                    <p:animMotion origin="layout" path="M -0.00399 -0.08912 L -0.14566 -0.07871 " pathEditMode="relative" rAng="0" ptsTypes="AA">
                                      <p:cBhvr>
                                        <p:cTn id="29" dur="500" fill="hold"/>
                                        <p:tgtEl>
                                          <p:spTgt spid="19"/>
                                        </p:tgtEl>
                                        <p:attrNameLst>
                                          <p:attrName>ppt_x</p:attrName>
                                          <p:attrName>ppt_y</p:attrName>
                                        </p:attrNameLst>
                                      </p:cBhvr>
                                      <p:rCtr x="-7083" y="5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5" grpId="1" animBg="1"/>
      <p:bldP spid="17" grpId="0" animBg="1"/>
      <p:bldP spid="17" grpId="1" animBg="1"/>
      <p:bldP spid="19" grpId="0" animBg="1"/>
      <p:bldP spid="19" grpId="1" animBg="1"/>
      <p:bldP spid="19" grpId="2" animBg="1"/>
      <p:bldP spid="19" grpId="3" animBg="1"/>
      <p:bldP spid="19" grpId="4" animBg="1"/>
      <p:bldP spid="19" grpId="5"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p 14"/>
          <p:cNvGrpSpPr/>
          <p:nvPr/>
        </p:nvGrpSpPr>
        <p:grpSpPr>
          <a:xfrm>
            <a:off x="4283968" y="116632"/>
            <a:ext cx="4176464" cy="6597352"/>
            <a:chOff x="4283968" y="116632"/>
            <a:chExt cx="4176464" cy="6597352"/>
          </a:xfrm>
        </p:grpSpPr>
        <p:sp>
          <p:nvSpPr>
            <p:cNvPr id="16" name="Rektangel med rundade hörn 15"/>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Rak 18"/>
            <p:cNvCxnSpPr>
              <a:stCxn id="16" idx="1"/>
              <a:endCxn id="16"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467544" y="2132856"/>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Passningsövning – Korset </a:t>
            </a:r>
          </a:p>
        </p:txBody>
      </p:sp>
      <p:sp>
        <p:nvSpPr>
          <p:cNvPr id="5" name="Plus 4"/>
          <p:cNvSpPr/>
          <p:nvPr/>
        </p:nvSpPr>
        <p:spPr>
          <a:xfrm rot="18978445">
            <a:off x="4693469" y="5349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840335" y="3156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765477" y="305199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549453" y="320439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573789" y="312721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429773" y="291119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7720655" y="60371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7717805" y="39091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2"/>
          <p:cNvSpPr/>
          <p:nvPr/>
        </p:nvSpPr>
        <p:spPr>
          <a:xfrm>
            <a:off x="7740352" y="83728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Box 18"/>
          <p:cNvSpPr txBox="1"/>
          <p:nvPr/>
        </p:nvSpPr>
        <p:spPr>
          <a:xfrm>
            <a:off x="467544" y="2852332"/>
            <a:ext cx="314327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Byter moturs</a:t>
            </a:r>
          </a:p>
        </p:txBody>
      </p:sp>
      <p:pic>
        <p:nvPicPr>
          <p:cNvPr id="21" name="Bildobjekt 20">
            <a:extLst>
              <a:ext uri="{FF2B5EF4-FFF2-40B4-BE49-F238E27FC236}">
                <a16:creationId xmlns:a16="http://schemas.microsoft.com/office/drawing/2014/main" id="{7420A871-09D1-4605-9EB7-83581E2250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300787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2.77778E-6 4.22757E-6 L -0.30313 0.32007 " pathEditMode="relative" rAng="0" ptsTypes="AA">
                                      <p:cBhvr>
                                        <p:cTn id="6" dur="1000" fill="hold"/>
                                        <p:tgtEl>
                                          <p:spTgt spid="13"/>
                                        </p:tgtEl>
                                        <p:attrNameLst>
                                          <p:attrName>ppt_x</p:attrName>
                                          <p:attrName>ppt_y</p:attrName>
                                        </p:attrNameLst>
                                      </p:cBhvr>
                                      <p:rCtr x="-15156" y="16004"/>
                                    </p:animMotion>
                                  </p:childTnLst>
                                </p:cTn>
                              </p:par>
                              <p:par>
                                <p:cTn id="7" presetID="0" presetClass="path" presetSubtype="0" fill="hold" grpId="0" nodeType="withEffect">
                                  <p:stCondLst>
                                    <p:cond delay="0"/>
                                  </p:stCondLst>
                                  <p:childTnLst>
                                    <p:animMotion origin="layout" path="M 1.94444E-6 2.83071E-6 C 0.00104 0.05365 0.00278 0.10615 0.00556 0.15957 C 0.0066 0.20398 0.00903 0.24676 0.01129 0.29093 C 0.01111 0.30203 0.02188 0.3728 0.00139 0.39223 C -0.00503 0.40495 -0.02378 0.41027 -0.03524 0.41281 C -0.05885 0.4105 -0.04774 0.41235 -0.06198 0.40518 C -0.06493 0.39917 -0.06736 0.39616 -0.07187 0.39223 C -0.07517 0.38529 -0.08142 0.37003 -0.08594 0.36401 C -0.08958 0.35916 -0.0941 0.35384 -0.09583 0.3469 C -0.09826 0.33719 -0.09566 0.34505 -0.1 0.33765 C -0.10208 0.33372 -0.10573 0.32655 -0.10573 0.32655 C -0.10764 0.31799 -0.11111 0.31175 -0.11562 0.3055 C -0.1184 0.29463 -0.1151 0.30504 -0.12118 0.2944 C -0.12604 0.28608 -0.12969 0.27798 -0.13524 0.27012 C -0.13889 0.25555 -0.13351 0.27336 -0.14097 0.26087 C -0.14184 0.25925 -0.14167 0.25694 -0.14236 0.25485 C -0.14392 0.25115 -0.14601 0.24768 -0.14792 0.24398 C -0.15208 0.23543 -0.15729 0.22756 -0.16198 0.21947 C -0.16493 0.21438 -0.16493 0.20929 -0.1691 0.20629 " pathEditMode="relative" ptsTypes="ffffffffffffffffffA">
                                      <p:cBhvr>
                                        <p:cTn id="8" dur="5000" fill="hold"/>
                                        <p:tgtEl>
                                          <p:spTgt spid="11"/>
                                        </p:tgtEl>
                                        <p:attrNameLst>
                                          <p:attrName>ppt_x</p:attrName>
                                          <p:attrName>ppt_y</p:attrName>
                                        </p:attrNameLst>
                                      </p:cBhvr>
                                    </p:animMotion>
                                  </p:childTnLst>
                                </p:cTn>
                              </p:par>
                              <p:par>
                                <p:cTn id="9" presetID="42" presetClass="path" presetSubtype="0" fill="hold" grpId="1" nodeType="withEffect">
                                  <p:stCondLst>
                                    <p:cond delay="1000"/>
                                  </p:stCondLst>
                                  <p:childTnLst>
                                    <p:animMotion origin="layout" path="M -0.30313 0.32007 L -0.03542 0.30966 " pathEditMode="relative" rAng="0" ptsTypes="AA">
                                      <p:cBhvr>
                                        <p:cTn id="10" dur="2000" fill="hold"/>
                                        <p:tgtEl>
                                          <p:spTgt spid="13"/>
                                        </p:tgtEl>
                                        <p:attrNameLst>
                                          <p:attrName>ppt_x</p:attrName>
                                          <p:attrName>ppt_y</p:attrName>
                                        </p:attrNameLst>
                                      </p:cBhvr>
                                      <p:rCtr x="13385" y="-532"/>
                                    </p:animMotion>
                                  </p:childTnLst>
                                </p:cTn>
                              </p:par>
                              <p:par>
                                <p:cTn id="11" presetID="42" presetClass="path" presetSubtype="0" accel="50000" decel="50000" fill="hold" grpId="2" nodeType="withEffect">
                                  <p:stCondLst>
                                    <p:cond delay="3000"/>
                                  </p:stCondLst>
                                  <p:childTnLst>
                                    <p:animMotion origin="layout" path="M -0.03542 0.30966 L -0.31893 -0.0155 " pathEditMode="relative" rAng="0" ptsTypes="AA">
                                      <p:cBhvr>
                                        <p:cTn id="12" dur="1000" fill="hold"/>
                                        <p:tgtEl>
                                          <p:spTgt spid="13"/>
                                        </p:tgtEl>
                                        <p:attrNameLst>
                                          <p:attrName>ppt_x</p:attrName>
                                          <p:attrName>ppt_y</p:attrName>
                                        </p:attrNameLst>
                                      </p:cBhvr>
                                      <p:rCtr x="-14184" y="-16258"/>
                                    </p:animMotion>
                                  </p:childTnLst>
                                </p:cTn>
                              </p:par>
                              <p:par>
                                <p:cTn id="13" presetID="42" presetClass="path" presetSubtype="0" fill="hold" grpId="3" nodeType="withEffect">
                                  <p:stCondLst>
                                    <p:cond delay="4000"/>
                                  </p:stCondLst>
                                  <p:childTnLst>
                                    <p:animMotion origin="layout" path="M -0.31893 -0.0155 L -0.16129 0.18385 " pathEditMode="relative" rAng="0" ptsTypes="AA">
                                      <p:cBhvr>
                                        <p:cTn id="14" dur="1000" fill="hold"/>
                                        <p:tgtEl>
                                          <p:spTgt spid="13"/>
                                        </p:tgtEl>
                                        <p:attrNameLst>
                                          <p:attrName>ppt_x</p:attrName>
                                          <p:attrName>ppt_y</p:attrName>
                                        </p:attrNameLst>
                                      </p:cBhvr>
                                      <p:rCtr x="7882" y="9968"/>
                                    </p:animMotion>
                                  </p:childTnLst>
                                </p:cTn>
                              </p:par>
                            </p:childTnLst>
                          </p:cTn>
                        </p:par>
                        <p:par>
                          <p:cTn id="15" fill="hold">
                            <p:stCondLst>
                              <p:cond delay="5000"/>
                            </p:stCondLst>
                            <p:childTnLst>
                              <p:par>
                                <p:cTn id="16" presetID="42" presetClass="path" presetSubtype="0" fill="hold" grpId="4" nodeType="afterEffect">
                                  <p:stCondLst>
                                    <p:cond delay="0"/>
                                  </p:stCondLst>
                                  <p:childTnLst>
                                    <p:animMotion origin="layout" path="M -0.16111 0.17483 L -0.11407 -0.04695 " pathEditMode="relative" rAng="0" ptsTypes="AA">
                                      <p:cBhvr>
                                        <p:cTn id="17" dur="500" fill="hold"/>
                                        <p:tgtEl>
                                          <p:spTgt spid="13"/>
                                        </p:tgtEl>
                                        <p:attrNameLst>
                                          <p:attrName>ppt_x</p:attrName>
                                          <p:attrName>ppt_y</p:attrName>
                                        </p:attrNameLst>
                                      </p:cBhvr>
                                      <p:rCtr x="2344" y="-111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3" grpId="1" animBg="1"/>
      <p:bldP spid="13" grpId="2" animBg="1"/>
      <p:bldP spid="13" grpId="3" animBg="1"/>
      <p:bldP spid="13" grpId="4"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p 19"/>
          <p:cNvGrpSpPr/>
          <p:nvPr/>
        </p:nvGrpSpPr>
        <p:grpSpPr>
          <a:xfrm>
            <a:off x="4283968" y="116632"/>
            <a:ext cx="4176464" cy="6597352"/>
            <a:chOff x="4283968" y="116632"/>
            <a:chExt cx="4176464" cy="6597352"/>
          </a:xfrm>
        </p:grpSpPr>
        <p:sp>
          <p:nvSpPr>
            <p:cNvPr id="21" name="Rektangel med rundade hörn 20"/>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ktangel 22"/>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4" name="Rak 23"/>
            <p:cNvCxnSpPr>
              <a:stCxn id="21" idx="1"/>
              <a:endCxn id="21"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49748" y="2420888"/>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Passningsövning – 6 led, 2 bollar</a:t>
            </a:r>
          </a:p>
        </p:txBody>
      </p:sp>
      <p:sp>
        <p:nvSpPr>
          <p:cNvPr id="5" name="TextBox 18"/>
          <p:cNvSpPr txBox="1"/>
          <p:nvPr/>
        </p:nvSpPr>
        <p:spPr>
          <a:xfrm>
            <a:off x="349748" y="3140968"/>
            <a:ext cx="3286148"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sv-SE" dirty="0"/>
          </a:p>
          <a:p>
            <a:r>
              <a:rPr lang="sv-SE" dirty="0"/>
              <a:t>2 bollar i spel samtidigt, passning – mottagning – titta upp</a:t>
            </a:r>
          </a:p>
          <a:p>
            <a:endParaRPr lang="sv-SE" dirty="0"/>
          </a:p>
        </p:txBody>
      </p:sp>
      <p:sp>
        <p:nvSpPr>
          <p:cNvPr id="6" name="Plus 5"/>
          <p:cNvSpPr/>
          <p:nvPr/>
        </p:nvSpPr>
        <p:spPr>
          <a:xfrm rot="18978445">
            <a:off x="5837048" y="205527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5908486" y="184096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Flowchart: Connector 41"/>
          <p:cNvSpPr/>
          <p:nvPr/>
        </p:nvSpPr>
        <p:spPr>
          <a:xfrm>
            <a:off x="4858893" y="292893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6265675" y="234103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6337112" y="212671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4765478" y="305540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4765477" y="326972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us 12"/>
          <p:cNvSpPr/>
          <p:nvPr/>
        </p:nvSpPr>
        <p:spPr>
          <a:xfrm rot="18978445">
            <a:off x="4765479" y="62651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Plus 13"/>
          <p:cNvSpPr/>
          <p:nvPr/>
        </p:nvSpPr>
        <p:spPr>
          <a:xfrm rot="18978445">
            <a:off x="4765478" y="8408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us 14"/>
          <p:cNvSpPr/>
          <p:nvPr/>
        </p:nvSpPr>
        <p:spPr>
          <a:xfrm rot="18978445">
            <a:off x="7622999" y="55508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Plus 15"/>
          <p:cNvSpPr/>
          <p:nvPr/>
        </p:nvSpPr>
        <p:spPr>
          <a:xfrm rot="18978445">
            <a:off x="7622998" y="76939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Plus 16"/>
          <p:cNvSpPr/>
          <p:nvPr/>
        </p:nvSpPr>
        <p:spPr>
          <a:xfrm rot="18978445">
            <a:off x="7765875" y="298397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Plus 17"/>
          <p:cNvSpPr/>
          <p:nvPr/>
        </p:nvSpPr>
        <p:spPr>
          <a:xfrm rot="18978445">
            <a:off x="7765874" y="319828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lowchart: Connector 72"/>
          <p:cNvSpPr/>
          <p:nvPr/>
        </p:nvSpPr>
        <p:spPr>
          <a:xfrm>
            <a:off x="7787851" y="107154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6" name="Bildobjekt 25">
            <a:extLst>
              <a:ext uri="{FF2B5EF4-FFF2-40B4-BE49-F238E27FC236}">
                <a16:creationId xmlns:a16="http://schemas.microsoft.com/office/drawing/2014/main" id="{72C48DF0-3C27-4619-9116-0047BF3A3E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155448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3.05556E-6 3.86679E-6 L 0.16164 -0.05805 " pathEditMode="relative" rAng="0" ptsTypes="AA">
                                      <p:cBhvr>
                                        <p:cTn id="6" dur="500" fill="hold"/>
                                        <p:tgtEl>
                                          <p:spTgt spid="8"/>
                                        </p:tgtEl>
                                        <p:attrNameLst>
                                          <p:attrName>ppt_x</p:attrName>
                                          <p:attrName>ppt_y</p:attrName>
                                        </p:attrNameLst>
                                      </p:cBhvr>
                                      <p:rCtr x="8073" y="-2914"/>
                                    </p:animMotion>
                                  </p:childTnLst>
                                </p:cTn>
                              </p:par>
                              <p:par>
                                <p:cTn id="7" presetID="42" presetClass="path" presetSubtype="0" fill="hold" grpId="0" nodeType="withEffect">
                                  <p:stCondLst>
                                    <p:cond delay="0"/>
                                  </p:stCondLst>
                                  <p:childTnLst>
                                    <p:animMotion origin="layout" path="M 4.44444E-6 -3.3395E-6 L -0.19011 0.10754 " pathEditMode="relative" rAng="0" ptsTypes="AA">
                                      <p:cBhvr>
                                        <p:cTn id="8" dur="500" fill="hold"/>
                                        <p:tgtEl>
                                          <p:spTgt spid="19"/>
                                        </p:tgtEl>
                                        <p:attrNameLst>
                                          <p:attrName>ppt_x</p:attrName>
                                          <p:attrName>ppt_y</p:attrName>
                                        </p:attrNameLst>
                                      </p:cBhvr>
                                      <p:rCtr x="-9514" y="5365"/>
                                    </p:animMotion>
                                  </p:childTnLst>
                                </p:cTn>
                              </p:par>
                              <p:par>
                                <p:cTn id="9" presetID="42" presetClass="path" presetSubtype="0" accel="50000" decel="50000" fill="hold" grpId="0" nodeType="withEffect">
                                  <p:stCondLst>
                                    <p:cond delay="0"/>
                                  </p:stCondLst>
                                  <p:childTnLst>
                                    <p:animMotion origin="layout" path="M -3.05556E-6 2.77521E-6 L 0.17743 -0.13136 " pathEditMode="relative" rAng="0" ptsTypes="AA">
                                      <p:cBhvr>
                                        <p:cTn id="10" dur="2000" fill="hold"/>
                                        <p:tgtEl>
                                          <p:spTgt spid="11"/>
                                        </p:tgtEl>
                                        <p:attrNameLst>
                                          <p:attrName>ppt_x</p:attrName>
                                          <p:attrName>ppt_y</p:attrName>
                                        </p:attrNameLst>
                                      </p:cBhvr>
                                      <p:rCtr x="8872" y="-6568"/>
                                    </p:animMotion>
                                  </p:childTnLst>
                                </p:cTn>
                              </p:par>
                              <p:par>
                                <p:cTn id="11" presetID="42" presetClass="path" presetSubtype="0" accel="50000" decel="50000" fill="hold" grpId="0" nodeType="withEffect">
                                  <p:stCondLst>
                                    <p:cond delay="0"/>
                                  </p:stCondLst>
                                  <p:childTnLst>
                                    <p:animMotion origin="layout" path="M -3.05556E-6 -2.59259E-6 L -0.19027 0.19144 " pathEditMode="relative" rAng="0" ptsTypes="AA">
                                      <p:cBhvr>
                                        <p:cTn id="12" dur="2000" fill="hold"/>
                                        <p:tgtEl>
                                          <p:spTgt spid="16"/>
                                        </p:tgtEl>
                                        <p:attrNameLst>
                                          <p:attrName>ppt_x</p:attrName>
                                          <p:attrName>ppt_y</p:attrName>
                                        </p:attrNameLst>
                                      </p:cBhvr>
                                      <p:rCtr x="-9514" y="9560"/>
                                    </p:animMotion>
                                  </p:childTnLst>
                                </p:cTn>
                              </p:par>
                            </p:childTnLst>
                          </p:cTn>
                        </p:par>
                        <p:par>
                          <p:cTn id="13" fill="hold">
                            <p:stCondLst>
                              <p:cond delay="2000"/>
                            </p:stCondLst>
                            <p:childTnLst>
                              <p:par>
                                <p:cTn id="14" presetID="42" presetClass="path" presetSubtype="0" fill="hold" grpId="1" nodeType="afterEffect">
                                  <p:stCondLst>
                                    <p:cond delay="0"/>
                                  </p:stCondLst>
                                  <p:childTnLst>
                                    <p:animMotion origin="layout" path="M 0.16164 -0.05811 L 0.32709 0.00486 " pathEditMode="relative" rAng="0" ptsTypes="AA">
                                      <p:cBhvr>
                                        <p:cTn id="15" dur="500" fill="hold"/>
                                        <p:tgtEl>
                                          <p:spTgt spid="8"/>
                                        </p:tgtEl>
                                        <p:attrNameLst>
                                          <p:attrName>ppt_x</p:attrName>
                                          <p:attrName>ppt_y</p:attrName>
                                        </p:attrNameLst>
                                      </p:cBhvr>
                                      <p:rCtr x="8264" y="3148"/>
                                    </p:animMotion>
                                  </p:childTnLst>
                                </p:cTn>
                              </p:par>
                              <p:par>
                                <p:cTn id="16" presetID="42" presetClass="path" presetSubtype="0" fill="hold" grpId="1" nodeType="withEffect">
                                  <p:stCondLst>
                                    <p:cond delay="0"/>
                                  </p:stCondLst>
                                  <p:childTnLst>
                                    <p:animMotion origin="layout" path="M -0.19011 0.10764 L -0.32414 -0.00787 " pathEditMode="relative" rAng="0" ptsTypes="AA">
                                      <p:cBhvr>
                                        <p:cTn id="17" dur="500" fill="hold"/>
                                        <p:tgtEl>
                                          <p:spTgt spid="19"/>
                                        </p:tgtEl>
                                        <p:attrNameLst>
                                          <p:attrName>ppt_x</p:attrName>
                                          <p:attrName>ppt_y</p:attrName>
                                        </p:attrNameLst>
                                      </p:cBhvr>
                                      <p:rCtr x="-6701" y="-5787"/>
                                    </p:animMotion>
                                  </p:childTnLst>
                                </p:cTn>
                              </p:par>
                              <p:par>
                                <p:cTn id="18" presetID="42" presetClass="path" presetSubtype="0" accel="50000" decel="50000" fill="hold" grpId="0" nodeType="withEffect">
                                  <p:stCondLst>
                                    <p:cond delay="0"/>
                                  </p:stCondLst>
                                  <p:childTnLst>
                                    <p:animMotion origin="layout" path="M -0.00243 7.40741E-7 L -0.01268 0.025 " pathEditMode="relative" rAng="0" ptsTypes="AA">
                                      <p:cBhvr>
                                        <p:cTn id="19" dur="2000" fill="hold"/>
                                        <p:tgtEl>
                                          <p:spTgt spid="10"/>
                                        </p:tgtEl>
                                        <p:attrNameLst>
                                          <p:attrName>ppt_x</p:attrName>
                                          <p:attrName>ppt_y</p:attrName>
                                        </p:attrNameLst>
                                      </p:cBhvr>
                                      <p:rCtr x="-521" y="1250"/>
                                    </p:animMotion>
                                  </p:childTnLst>
                                </p:cTn>
                              </p:par>
                              <p:par>
                                <p:cTn id="20" presetID="42" presetClass="path" presetSubtype="0" accel="50000" decel="50000" fill="hold" grpId="0" nodeType="withEffect">
                                  <p:stCondLst>
                                    <p:cond delay="0"/>
                                  </p:stCondLst>
                                  <p:childTnLst>
                                    <p:animMotion origin="layout" path="M -5.55556E-7 -2.59259E-6 L 0.02083 -0.03819 " pathEditMode="relative" rAng="0" ptsTypes="AA">
                                      <p:cBhvr>
                                        <p:cTn id="21" dur="2000" fill="hold"/>
                                        <p:tgtEl>
                                          <p:spTgt spid="6"/>
                                        </p:tgtEl>
                                        <p:attrNameLst>
                                          <p:attrName>ppt_x</p:attrName>
                                          <p:attrName>ppt_y</p:attrName>
                                        </p:attrNameLst>
                                      </p:cBhvr>
                                      <p:rCtr x="1042" y="-1921"/>
                                    </p:animMotion>
                                  </p:childTnLst>
                                </p:cTn>
                              </p:par>
                              <p:par>
                                <p:cTn id="22" presetID="42" presetClass="path" presetSubtype="0" accel="50000" decel="50000" fill="hold" grpId="0" nodeType="withEffect">
                                  <p:stCondLst>
                                    <p:cond delay="0"/>
                                  </p:stCondLst>
                                  <p:childTnLst>
                                    <p:animMotion origin="layout" path="M 5E-6 -4.07407E-6 L 0.16546 0.13635 " pathEditMode="relative" rAng="0" ptsTypes="AA">
                                      <p:cBhvr>
                                        <p:cTn id="23" dur="2000" fill="hold"/>
                                        <p:tgtEl>
                                          <p:spTgt spid="9"/>
                                        </p:tgtEl>
                                        <p:attrNameLst>
                                          <p:attrName>ppt_x</p:attrName>
                                          <p:attrName>ppt_y</p:attrName>
                                        </p:attrNameLst>
                                      </p:cBhvr>
                                      <p:rCtr x="8264" y="6806"/>
                                    </p:animMotion>
                                  </p:childTnLst>
                                </p:cTn>
                              </p:par>
                              <p:par>
                                <p:cTn id="24" presetID="42" presetClass="path" presetSubtype="0" accel="50000" decel="50000" fill="hold" grpId="0" nodeType="withEffect">
                                  <p:stCondLst>
                                    <p:cond delay="0"/>
                                  </p:stCondLst>
                                  <p:childTnLst>
                                    <p:animMotion origin="layout" path="M -1.38889E-6 -1.48148E-6 L -0.13403 -0.17847 " pathEditMode="relative" rAng="0" ptsTypes="AA">
                                      <p:cBhvr>
                                        <p:cTn id="25" dur="2000" fill="hold"/>
                                        <p:tgtEl>
                                          <p:spTgt spid="7"/>
                                        </p:tgtEl>
                                        <p:attrNameLst>
                                          <p:attrName>ppt_x</p:attrName>
                                          <p:attrName>ppt_y</p:attrName>
                                        </p:attrNameLst>
                                      </p:cBhvr>
                                      <p:rCtr x="-6701" y="-8935"/>
                                    </p:animMotion>
                                  </p:childTnLst>
                                </p:cTn>
                              </p:par>
                            </p:childTnLst>
                          </p:cTn>
                        </p:par>
                        <p:par>
                          <p:cTn id="26" fill="hold">
                            <p:stCondLst>
                              <p:cond delay="4000"/>
                            </p:stCondLst>
                            <p:childTnLst>
                              <p:par>
                                <p:cTn id="27" presetID="42" presetClass="path" presetSubtype="0" fill="hold" grpId="2" nodeType="afterEffect">
                                  <p:stCondLst>
                                    <p:cond delay="0"/>
                                  </p:stCondLst>
                                  <p:childTnLst>
                                    <p:animMotion origin="layout" path="M 0.31129 -0.32061 L 0.32709 0.00277 " pathEditMode="relative" rAng="0" ptsTypes="AA">
                                      <p:cBhvr>
                                        <p:cTn id="28" dur="500" spd="-100000" fill="hold"/>
                                        <p:tgtEl>
                                          <p:spTgt spid="8"/>
                                        </p:tgtEl>
                                        <p:attrNameLst>
                                          <p:attrName>ppt_x</p:attrName>
                                          <p:attrName>ppt_y</p:attrName>
                                        </p:attrNameLst>
                                      </p:cBhvr>
                                      <p:rCtr x="781" y="16157"/>
                                    </p:animMotion>
                                  </p:childTnLst>
                                </p:cTn>
                              </p:par>
                              <p:par>
                                <p:cTn id="29" presetID="42" presetClass="path" presetSubtype="0" fill="hold" grpId="2" nodeType="withEffect">
                                  <p:stCondLst>
                                    <p:cond delay="0"/>
                                  </p:stCondLst>
                                  <p:childTnLst>
                                    <p:animMotion origin="layout" path="M -0.32414 -0.00787 L -0.32414 0.30718 " pathEditMode="relative" rAng="0" ptsTypes="AA">
                                      <p:cBhvr>
                                        <p:cTn id="30" dur="500" fill="hold"/>
                                        <p:tgtEl>
                                          <p:spTgt spid="19"/>
                                        </p:tgtEl>
                                        <p:attrNameLst>
                                          <p:attrName>ppt_x</p:attrName>
                                          <p:attrName>ppt_y</p:attrName>
                                        </p:attrNameLst>
                                      </p:cBhvr>
                                      <p:rCtr x="0" y="15741"/>
                                    </p:animMotion>
                                  </p:childTnLst>
                                </p:cTn>
                              </p:par>
                              <p:par>
                                <p:cTn id="31" presetID="42" presetClass="path" presetSubtype="0" accel="50000" decel="50000" fill="hold" grpId="0" nodeType="withEffect">
                                  <p:stCondLst>
                                    <p:cond delay="0"/>
                                  </p:stCondLst>
                                  <p:childTnLst>
                                    <p:animMotion origin="layout" path="M -0.00104 -0.01597 L 0.00573 -0.38889 " pathEditMode="relative" rAng="0" ptsTypes="AA">
                                      <p:cBhvr>
                                        <p:cTn id="32" dur="2000" fill="hold"/>
                                        <p:tgtEl>
                                          <p:spTgt spid="17"/>
                                        </p:tgtEl>
                                        <p:attrNameLst>
                                          <p:attrName>ppt_x</p:attrName>
                                          <p:attrName>ppt_y</p:attrName>
                                        </p:attrNameLst>
                                      </p:cBhvr>
                                      <p:rCtr x="330" y="-18657"/>
                                    </p:animMotion>
                                  </p:childTnLst>
                                </p:cTn>
                              </p:par>
                              <p:par>
                                <p:cTn id="33" presetID="42" presetClass="path" presetSubtype="0" accel="50000" decel="50000" fill="hold" grpId="0" nodeType="withEffect">
                                  <p:stCondLst>
                                    <p:cond delay="0"/>
                                  </p:stCondLst>
                                  <p:childTnLst>
                                    <p:animMotion origin="layout" path="M -0.00382 0.01296 L -0.02326 0.39351 " pathEditMode="relative" rAng="0" ptsTypes="AA">
                                      <p:cBhvr>
                                        <p:cTn id="34" dur="2000" fill="hold"/>
                                        <p:tgtEl>
                                          <p:spTgt spid="14"/>
                                        </p:tgtEl>
                                        <p:attrNameLst>
                                          <p:attrName>ppt_x</p:attrName>
                                          <p:attrName>ppt_y</p:attrName>
                                        </p:attrNameLst>
                                      </p:cBhvr>
                                      <p:rCtr x="-972" y="19028"/>
                                    </p:animMotion>
                                  </p:childTnLst>
                                </p:cTn>
                              </p:par>
                              <p:par>
                                <p:cTn id="35" presetID="42" presetClass="path" presetSubtype="0" accel="50000" decel="50000" fill="hold" grpId="0" nodeType="withEffect">
                                  <p:stCondLst>
                                    <p:cond delay="0"/>
                                  </p:stCondLst>
                                  <p:childTnLst>
                                    <p:animMotion origin="layout" path="M -0.00382 0.00231 L -0.00382 0.03588 " pathEditMode="relative" rAng="0" ptsTypes="AA">
                                      <p:cBhvr>
                                        <p:cTn id="36" dur="2000" fill="hold"/>
                                        <p:tgtEl>
                                          <p:spTgt spid="13"/>
                                        </p:tgtEl>
                                        <p:attrNameLst>
                                          <p:attrName>ppt_x</p:attrName>
                                          <p:attrName>ppt_y</p:attrName>
                                        </p:attrNameLst>
                                      </p:cBhvr>
                                      <p:rCtr x="0" y="1667"/>
                                    </p:animMotion>
                                  </p:childTnLst>
                                </p:cTn>
                              </p:par>
                              <p:par>
                                <p:cTn id="37" presetID="42" presetClass="path" presetSubtype="0" accel="50000" decel="50000" fill="hold" grpId="0" nodeType="withEffect">
                                  <p:stCondLst>
                                    <p:cond delay="0"/>
                                  </p:stCondLst>
                                  <p:childTnLst>
                                    <p:animMotion origin="layout" path="M 1.94444E-6 -0.00532 L -0.00104 -0.04213 " pathEditMode="relative" rAng="0" ptsTypes="AA">
                                      <p:cBhvr>
                                        <p:cTn id="38" dur="2000" fill="hold"/>
                                        <p:tgtEl>
                                          <p:spTgt spid="18"/>
                                        </p:tgtEl>
                                        <p:attrNameLst>
                                          <p:attrName>ppt_x</p:attrName>
                                          <p:attrName>ppt_y</p:attrName>
                                        </p:attrNameLst>
                                      </p:cBhvr>
                                      <p:rCtr x="-52" y="-18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8" grpId="1" animBg="1"/>
      <p:bldP spid="8" grpId="2" animBg="1"/>
      <p:bldP spid="9" grpId="0" animBg="1"/>
      <p:bldP spid="10" grpId="0" animBg="1"/>
      <p:bldP spid="11" grpId="0" animBg="1"/>
      <p:bldP spid="13" grpId="0" animBg="1"/>
      <p:bldP spid="14" grpId="0" animBg="1"/>
      <p:bldP spid="16" grpId="0" animBg="1"/>
      <p:bldP spid="17" grpId="0" animBg="1"/>
      <p:bldP spid="18" grpId="0" animBg="1"/>
      <p:bldP spid="19" grpId="0" animBg="1"/>
      <p:bldP spid="19" grpId="1" animBg="1"/>
      <p:bldP spid="19" grpId="2"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p 14"/>
          <p:cNvGrpSpPr/>
          <p:nvPr/>
        </p:nvGrpSpPr>
        <p:grpSpPr>
          <a:xfrm>
            <a:off x="4283968" y="116632"/>
            <a:ext cx="4176464" cy="6597352"/>
            <a:chOff x="4283968" y="116632"/>
            <a:chExt cx="4176464" cy="6597352"/>
          </a:xfrm>
        </p:grpSpPr>
        <p:sp>
          <p:nvSpPr>
            <p:cNvPr id="16" name="Rektangel med rundade hörn 15"/>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Rak 18"/>
            <p:cNvCxnSpPr>
              <a:stCxn id="16" idx="1"/>
              <a:endCxn id="16"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251520" y="2411596"/>
            <a:ext cx="3744416"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Passningsövning – </a:t>
            </a:r>
            <a:r>
              <a:rPr lang="sv-SE" dirty="0" err="1"/>
              <a:t>Färjestadar’n</a:t>
            </a:r>
            <a:r>
              <a:rPr lang="sv-SE" dirty="0"/>
              <a:t> </a:t>
            </a:r>
          </a:p>
        </p:txBody>
      </p:sp>
      <p:sp>
        <p:nvSpPr>
          <p:cNvPr id="5" name="Plus 4"/>
          <p:cNvSpPr/>
          <p:nvPr/>
        </p:nvSpPr>
        <p:spPr>
          <a:xfrm rot="18978445">
            <a:off x="7504631" y="255115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840335" y="305521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621461" y="305199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405437" y="305199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720655" y="67572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717805" y="45970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7720655" y="24367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Flowchart: Connector 22"/>
          <p:cNvSpPr/>
          <p:nvPr/>
        </p:nvSpPr>
        <p:spPr>
          <a:xfrm>
            <a:off x="7668914" y="83728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2"/>
          <p:cNvSpPr/>
          <p:nvPr/>
        </p:nvSpPr>
        <p:spPr>
          <a:xfrm>
            <a:off x="7668914" y="62125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Box 18"/>
          <p:cNvSpPr txBox="1"/>
          <p:nvPr/>
        </p:nvSpPr>
        <p:spPr>
          <a:xfrm>
            <a:off x="251520" y="3037283"/>
            <a:ext cx="3744416"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Avslutsalternativ:</a:t>
            </a:r>
          </a:p>
          <a:p>
            <a:pPr marL="285750" indent="-285750">
              <a:buFontTx/>
              <a:buChar char="-"/>
            </a:pPr>
            <a:r>
              <a:rPr lang="sv-SE" dirty="0"/>
              <a:t>Avslut direkt</a:t>
            </a:r>
          </a:p>
          <a:p>
            <a:pPr marL="285750" indent="-285750">
              <a:buFontTx/>
              <a:buChar char="-"/>
            </a:pPr>
            <a:r>
              <a:rPr lang="sv-SE" dirty="0"/>
              <a:t>Avslut efter tre diagonalpassningar</a:t>
            </a:r>
          </a:p>
          <a:p>
            <a:pPr marL="285750" indent="-285750">
              <a:buFontTx/>
              <a:buChar char="-"/>
            </a:pPr>
            <a:r>
              <a:rPr lang="sv-SE" dirty="0"/>
              <a:t>Friläge</a:t>
            </a:r>
          </a:p>
        </p:txBody>
      </p:sp>
      <p:pic>
        <p:nvPicPr>
          <p:cNvPr id="21" name="Bildobjekt 20">
            <a:extLst>
              <a:ext uri="{FF2B5EF4-FFF2-40B4-BE49-F238E27FC236}">
                <a16:creationId xmlns:a16="http://schemas.microsoft.com/office/drawing/2014/main" id="{0585722F-47CA-495E-9688-5E6C2F2626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10458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4.72222E-6 4.22757E-6 L -0.28732 0.34112 " pathEditMode="relative" rAng="0" ptsTypes="AA">
                                      <p:cBhvr>
                                        <p:cTn id="6" dur="2000" fill="hold"/>
                                        <p:tgtEl>
                                          <p:spTgt spid="12"/>
                                        </p:tgtEl>
                                        <p:attrNameLst>
                                          <p:attrName>ppt_x</p:attrName>
                                          <p:attrName>ppt_y</p:attrName>
                                        </p:attrNameLst>
                                      </p:cBhvr>
                                      <p:rCtr x="-14375" y="17044"/>
                                    </p:animMotion>
                                  </p:childTnLst>
                                </p:cTn>
                              </p:par>
                              <p:par>
                                <p:cTn id="7" presetID="0" presetClass="path" presetSubtype="0" fill="hold" grpId="0" nodeType="withEffect">
                                  <p:stCondLst>
                                    <p:cond delay="250"/>
                                  </p:stCondLst>
                                  <p:childTnLst>
                                    <p:animMotion origin="layout" path="M -0.00052 2.52544E-6 L -0.00052 0.27382 L -0.00347 0.3284 " pathEditMode="relative" ptsTypes="AAA">
                                      <p:cBhvr>
                                        <p:cTn id="8" dur="2000" fill="hold"/>
                                        <p:tgtEl>
                                          <p:spTgt spid="9"/>
                                        </p:tgtEl>
                                        <p:attrNameLst>
                                          <p:attrName>ppt_x</p:attrName>
                                          <p:attrName>ppt_y</p:attrName>
                                        </p:attrNameLst>
                                      </p:cBhvr>
                                    </p:animMotion>
                                  </p:childTnLst>
                                </p:cTn>
                              </p:par>
                            </p:childTnLst>
                          </p:cTn>
                        </p:par>
                        <p:par>
                          <p:cTn id="9" fill="hold">
                            <p:stCondLst>
                              <p:cond delay="2250"/>
                            </p:stCondLst>
                            <p:childTnLst>
                              <p:par>
                                <p:cTn id="10" presetID="42" presetClass="path" presetSubtype="0" fill="hold" grpId="1" nodeType="afterEffect">
                                  <p:stCondLst>
                                    <p:cond delay="0"/>
                                  </p:stCondLst>
                                  <p:childTnLst>
                                    <p:animMotion origin="layout" path="M -0.28732 0.34112 L -0.00399 0.30966 " pathEditMode="relative" rAng="0" ptsTypes="AA">
                                      <p:cBhvr>
                                        <p:cTn id="11" dur="1000" fill="hold"/>
                                        <p:tgtEl>
                                          <p:spTgt spid="12"/>
                                        </p:tgtEl>
                                        <p:attrNameLst>
                                          <p:attrName>ppt_x</p:attrName>
                                          <p:attrName>ppt_y</p:attrName>
                                        </p:attrNameLst>
                                      </p:cBhvr>
                                      <p:rCtr x="14167" y="-1573"/>
                                    </p:animMotion>
                                  </p:childTnLst>
                                </p:cTn>
                              </p:par>
                              <p:par>
                                <p:cTn id="12" presetID="42" presetClass="path" presetSubtype="0" fill="hold" grpId="0" nodeType="withEffect">
                                  <p:stCondLst>
                                    <p:cond delay="200"/>
                                  </p:stCondLst>
                                  <p:childTnLst>
                                    <p:animMotion origin="layout" path="M 0.00382 2.77521E-6 L 0.13368 -0.01596 " pathEditMode="relative" rAng="0" ptsTypes="AA">
                                      <p:cBhvr>
                                        <p:cTn id="13" dur="2000" fill="hold"/>
                                        <p:tgtEl>
                                          <p:spTgt spid="6"/>
                                        </p:tgtEl>
                                        <p:attrNameLst>
                                          <p:attrName>ppt_x</p:attrName>
                                          <p:attrName>ppt_y</p:attrName>
                                        </p:attrNameLst>
                                      </p:cBhvr>
                                      <p:rCtr x="6493" y="-809"/>
                                    </p:animMotion>
                                  </p:childTnLst>
                                </p:cTn>
                              </p:par>
                              <p:par>
                                <p:cTn id="14" presetID="42" presetClass="path" presetSubtype="0" fill="hold" grpId="2" nodeType="withEffect">
                                  <p:stCondLst>
                                    <p:cond delay="1000"/>
                                  </p:stCondLst>
                                  <p:childTnLst>
                                    <p:animMotion origin="layout" path="M -0.00399 0.30966 L -0.15347 0.30966 " pathEditMode="relative" rAng="0" ptsTypes="AA">
                                      <p:cBhvr>
                                        <p:cTn id="15" dur="1000" fill="hold"/>
                                        <p:tgtEl>
                                          <p:spTgt spid="12"/>
                                        </p:tgtEl>
                                        <p:attrNameLst>
                                          <p:attrName>ppt_x</p:attrName>
                                          <p:attrName>ppt_y</p:attrName>
                                        </p:attrNameLst>
                                      </p:cBhvr>
                                      <p:rCtr x="-7483" y="0"/>
                                    </p:animMotion>
                                  </p:childTnLst>
                                </p:cTn>
                              </p:par>
                              <p:par>
                                <p:cTn id="16" presetID="51" presetClass="path" presetSubtype="0" fill="hold" grpId="1" nodeType="withEffect">
                                  <p:stCondLst>
                                    <p:cond delay="1000"/>
                                  </p:stCondLst>
                                  <p:childTnLst>
                                    <p:animMotion origin="layout" path="M -0.00416 0.3284 L -0.08698 0.38205 C -0.10382 0.3987 -0.1276 0.40749 -0.14809 0.39223 C -0.171 0.36794 -0.18975 0.36586 -0.19895 0.34112 L -0.24479 0.23682 " pathEditMode="relative" rAng="6358094" ptsTypes="FffFF">
                                      <p:cBhvr>
                                        <p:cTn id="17" dur="3000" fill="hold"/>
                                        <p:tgtEl>
                                          <p:spTgt spid="9"/>
                                        </p:tgtEl>
                                        <p:attrNameLst>
                                          <p:attrName>ppt_x</p:attrName>
                                          <p:attrName>ppt_y</p:attrName>
                                        </p:attrNameLst>
                                      </p:cBhvr>
                                      <p:rCtr x="-13281" y="1249"/>
                                    </p:animMotion>
                                  </p:childTnLst>
                                </p:cTn>
                              </p:par>
                              <p:par>
                                <p:cTn id="18" presetID="42" presetClass="path" presetSubtype="0" fill="hold" grpId="3" nodeType="withEffect">
                                  <p:stCondLst>
                                    <p:cond delay="2000"/>
                                  </p:stCondLst>
                                  <p:childTnLst>
                                    <p:animMotion origin="layout" path="M -0.15347 0.30966 L -0.01961 0.26595 " pathEditMode="relative" rAng="0" ptsTypes="AA">
                                      <p:cBhvr>
                                        <p:cTn id="19" dur="1000" fill="hold"/>
                                        <p:tgtEl>
                                          <p:spTgt spid="12"/>
                                        </p:tgtEl>
                                        <p:attrNameLst>
                                          <p:attrName>ppt_x</p:attrName>
                                          <p:attrName>ppt_y</p:attrName>
                                        </p:attrNameLst>
                                      </p:cBhvr>
                                      <p:rCtr x="6684" y="-2197"/>
                                    </p:animMotion>
                                  </p:childTnLst>
                                </p:cTn>
                              </p:par>
                              <p:par>
                                <p:cTn id="20" presetID="42" presetClass="path" presetSubtype="0" fill="hold" grpId="4" nodeType="withEffect">
                                  <p:stCondLst>
                                    <p:cond delay="3000"/>
                                  </p:stCondLst>
                                  <p:childTnLst>
                                    <p:animMotion origin="layout" path="M -0.01961 0.25878 L -0.23229 0.20467 " pathEditMode="relative" rAng="0" ptsTypes="AA">
                                      <p:cBhvr>
                                        <p:cTn id="21" dur="1000" fill="hold"/>
                                        <p:tgtEl>
                                          <p:spTgt spid="12"/>
                                        </p:tgtEl>
                                        <p:attrNameLst>
                                          <p:attrName>ppt_x</p:attrName>
                                          <p:attrName>ppt_y</p:attrName>
                                        </p:attrNameLst>
                                      </p:cBhvr>
                                      <p:rCtr x="-10642" y="-2706"/>
                                    </p:animMotion>
                                  </p:childTnLst>
                                </p:cTn>
                              </p:par>
                              <p:par>
                                <p:cTn id="22" presetID="43" presetClass="path" presetSubtype="0" fill="hold" grpId="1" nodeType="withEffect">
                                  <p:stCondLst>
                                    <p:cond delay="2050"/>
                                  </p:stCondLst>
                                  <p:childTnLst>
                                    <p:animMotion origin="layout" path="M 0.12986 -0.01598 L 0.179 -0.01598 C 0.20122 -0.01598 0.22848 -0.05371 0.22848 -0.08426 L 0.22848 -0.15232 " pathEditMode="relative" rAng="0" ptsTypes="FfFF">
                                      <p:cBhvr>
                                        <p:cTn id="23" dur="2700" fill="hold"/>
                                        <p:tgtEl>
                                          <p:spTgt spid="6"/>
                                        </p:tgtEl>
                                        <p:attrNameLst>
                                          <p:attrName>ppt_x</p:attrName>
                                          <p:attrName>ppt_y</p:attrName>
                                        </p:attrNameLst>
                                      </p:cBhvr>
                                      <p:rCtr x="4931" y="-68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animBg="1"/>
      <p:bldP spid="9" grpId="1" animBg="1"/>
      <p:bldP spid="12" grpId="0" animBg="1"/>
      <p:bldP spid="12" grpId="1" animBg="1"/>
      <p:bldP spid="12" grpId="2" animBg="1"/>
      <p:bldP spid="12" grpId="3" animBg="1"/>
      <p:bldP spid="12" grpId="4"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p 18"/>
          <p:cNvGrpSpPr/>
          <p:nvPr/>
        </p:nvGrpSpPr>
        <p:grpSpPr>
          <a:xfrm>
            <a:off x="4283968" y="116632"/>
            <a:ext cx="4176464" cy="6597352"/>
            <a:chOff x="4283968" y="116632"/>
            <a:chExt cx="4176464" cy="6597352"/>
          </a:xfrm>
        </p:grpSpPr>
        <p:sp>
          <p:nvSpPr>
            <p:cNvPr id="20" name="Rektangel med rundade hörn 19"/>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3" name="Rak 22"/>
            <p:cNvCxnSpPr>
              <a:stCxn id="20" idx="1"/>
              <a:endCxn id="20"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49748" y="2420888"/>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Passningsövning – </a:t>
            </a:r>
            <a:r>
              <a:rPr lang="sv-SE" dirty="0" err="1"/>
              <a:t>Fempunktaren</a:t>
            </a:r>
            <a:endParaRPr lang="sv-SE" dirty="0"/>
          </a:p>
        </p:txBody>
      </p:sp>
      <p:sp>
        <p:nvSpPr>
          <p:cNvPr id="5" name="Plus 4"/>
          <p:cNvSpPr/>
          <p:nvPr/>
        </p:nvSpPr>
        <p:spPr>
          <a:xfrm rot="18978445">
            <a:off x="4840335" y="74773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6" name="Plus 5"/>
          <p:cNvSpPr/>
          <p:nvPr/>
        </p:nvSpPr>
        <p:spPr>
          <a:xfrm rot="18978445">
            <a:off x="4837485" y="5349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840335" y="31890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837485" y="305199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9" name="Plus 8"/>
          <p:cNvSpPr/>
          <p:nvPr/>
        </p:nvSpPr>
        <p:spPr>
          <a:xfrm rot="18978445">
            <a:off x="7792663" y="305199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0" name="Plus 9"/>
          <p:cNvSpPr/>
          <p:nvPr/>
        </p:nvSpPr>
        <p:spPr>
          <a:xfrm rot="18978445">
            <a:off x="7789813" y="75095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1" name="Plus 10"/>
          <p:cNvSpPr/>
          <p:nvPr/>
        </p:nvSpPr>
        <p:spPr>
          <a:xfrm rot="18978445">
            <a:off x="6277645" y="147103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2" name="Flowchart: Connector 41"/>
          <p:cNvSpPr/>
          <p:nvPr/>
        </p:nvSpPr>
        <p:spPr>
          <a:xfrm>
            <a:off x="4932040" y="98129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V-form med huvud 14"/>
          <p:cNvSpPr/>
          <p:nvPr/>
        </p:nvSpPr>
        <p:spPr>
          <a:xfrm rot="5400000">
            <a:off x="4824028" y="944724"/>
            <a:ext cx="288032" cy="720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V-form med huvud 15"/>
          <p:cNvSpPr/>
          <p:nvPr/>
        </p:nvSpPr>
        <p:spPr>
          <a:xfrm>
            <a:off x="5076056" y="3140968"/>
            <a:ext cx="288032" cy="720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V-form med huvud 16"/>
          <p:cNvSpPr/>
          <p:nvPr/>
        </p:nvSpPr>
        <p:spPr>
          <a:xfrm rot="16200000">
            <a:off x="7776356" y="2888940"/>
            <a:ext cx="288032" cy="720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V-form med huvud 17"/>
          <p:cNvSpPr/>
          <p:nvPr/>
        </p:nvSpPr>
        <p:spPr>
          <a:xfrm rot="9224474">
            <a:off x="7523260" y="968721"/>
            <a:ext cx="288032" cy="7200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5" name="Bildobjekt 24">
            <a:extLst>
              <a:ext uri="{FF2B5EF4-FFF2-40B4-BE49-F238E27FC236}">
                <a16:creationId xmlns:a16="http://schemas.microsoft.com/office/drawing/2014/main" id="{54CED78C-F003-46AC-9D6D-7A8DBA1317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153012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8.33333E-7 -1.10083E-6 L 0.00399 0.29903 " pathEditMode="relative" rAng="0" ptsTypes="AA">
                                      <p:cBhvr>
                                        <p:cTn id="6" dur="1000" fill="hold"/>
                                        <p:tgtEl>
                                          <p:spTgt spid="12"/>
                                        </p:tgtEl>
                                        <p:attrNameLst>
                                          <p:attrName>ppt_x</p:attrName>
                                          <p:attrName>ppt_y</p:attrName>
                                        </p:attrNameLst>
                                      </p:cBhvr>
                                      <p:rCtr x="191" y="14940"/>
                                    </p:animMotion>
                                  </p:childTnLst>
                                </p:cTn>
                              </p:par>
                              <p:par>
                                <p:cTn id="7" presetID="42" presetClass="path" presetSubtype="0" accel="50000" decel="50000" fill="hold" grpId="0" nodeType="withEffect">
                                  <p:stCondLst>
                                    <p:cond delay="0"/>
                                  </p:stCondLst>
                                  <p:childTnLst>
                                    <p:animMotion origin="layout" path="M 4.44444E-6 -1.85185E-6 L -0.00365 0.33125 " pathEditMode="relative" rAng="0" ptsTypes="AA">
                                      <p:cBhvr>
                                        <p:cTn id="8" dur="3000" fill="hold"/>
                                        <p:tgtEl>
                                          <p:spTgt spid="5"/>
                                        </p:tgtEl>
                                        <p:attrNameLst>
                                          <p:attrName>ppt_x</p:attrName>
                                          <p:attrName>ppt_y</p:attrName>
                                        </p:attrNameLst>
                                      </p:cBhvr>
                                      <p:rCtr x="-191" y="16551"/>
                                    </p:animMotion>
                                  </p:childTnLst>
                                </p:cTn>
                              </p:par>
                              <p:par>
                                <p:cTn id="9" presetID="1" presetClass="entr" presetSubtype="0" fill="hold" grpId="0" nodeType="withEffect">
                                  <p:stCondLst>
                                    <p:cond delay="300"/>
                                  </p:stCondLst>
                                  <p:childTnLst>
                                    <p:set>
                                      <p:cBhvr>
                                        <p:cTn id="10" dur="1" fill="hold">
                                          <p:stCondLst>
                                            <p:cond delay="0"/>
                                          </p:stCondLst>
                                        </p:cTn>
                                        <p:tgtEl>
                                          <p:spTgt spid="15"/>
                                        </p:tgtEl>
                                        <p:attrNameLst>
                                          <p:attrName>style.visibility</p:attrName>
                                        </p:attrNameLst>
                                      </p:cBhvr>
                                      <p:to>
                                        <p:strVal val="visible"/>
                                      </p:to>
                                    </p:set>
                                  </p:childTnLst>
                                </p:cTn>
                              </p:par>
                              <p:par>
                                <p:cTn id="11" presetID="26" presetClass="emph" presetSubtype="0" repeatCount="3000" fill="hold" grpId="1" nodeType="withEffect">
                                  <p:stCondLst>
                                    <p:cond delay="700"/>
                                  </p:stCondLst>
                                  <p:childTnLst>
                                    <p:animEffect transition="out" filter="fade">
                                      <p:cBhvr>
                                        <p:cTn id="12" dur="500" tmFilter="0, 0; .2, .5; .8, .5; 1, 0"/>
                                        <p:tgtEl>
                                          <p:spTgt spid="15"/>
                                        </p:tgtEl>
                                      </p:cBhvr>
                                    </p:animEffect>
                                    <p:animScale>
                                      <p:cBhvr>
                                        <p:cTn id="13" dur="250" autoRev="1" fill="hold"/>
                                        <p:tgtEl>
                                          <p:spTgt spid="15"/>
                                        </p:tgtEl>
                                      </p:cBhvr>
                                      <p:by x="105000" y="105000"/>
                                    </p:animScale>
                                  </p:childTnLst>
                                </p:cTn>
                              </p:par>
                            </p:childTnLst>
                          </p:cTn>
                        </p:par>
                        <p:par>
                          <p:cTn id="14" fill="hold">
                            <p:stCondLst>
                              <p:cond delay="3000"/>
                            </p:stCondLst>
                            <p:childTnLst>
                              <p:par>
                                <p:cTn id="15" presetID="1" presetClass="exit" presetSubtype="0" fill="hold" grpId="2" nodeType="afterEffect">
                                  <p:stCondLst>
                                    <p:cond delay="0"/>
                                  </p:stCondLst>
                                  <p:childTnLst>
                                    <p:set>
                                      <p:cBhvr>
                                        <p:cTn id="16" dur="1" fill="hold">
                                          <p:stCondLst>
                                            <p:cond delay="0"/>
                                          </p:stCondLst>
                                        </p:cTn>
                                        <p:tgtEl>
                                          <p:spTgt spid="15"/>
                                        </p:tgtEl>
                                        <p:attrNameLst>
                                          <p:attrName>style.visibility</p:attrName>
                                        </p:attrNameLst>
                                      </p:cBhvr>
                                      <p:to>
                                        <p:strVal val="hidden"/>
                                      </p:to>
                                    </p:set>
                                  </p:childTnLst>
                                </p:cTn>
                              </p:par>
                              <p:par>
                                <p:cTn id="17" presetID="42" presetClass="path" presetSubtype="0" fill="hold" grpId="1" nodeType="withEffect">
                                  <p:stCondLst>
                                    <p:cond delay="0"/>
                                  </p:stCondLst>
                                  <p:childTnLst>
                                    <p:animMotion origin="layout" path="M 0.00399 0.2993 L 0.32691 0.2993 " pathEditMode="relative" rAng="0" ptsTypes="AA">
                                      <p:cBhvr>
                                        <p:cTn id="18" dur="1000" fill="hold"/>
                                        <p:tgtEl>
                                          <p:spTgt spid="12"/>
                                        </p:tgtEl>
                                        <p:attrNameLst>
                                          <p:attrName>ppt_x</p:attrName>
                                          <p:attrName>ppt_y</p:attrName>
                                        </p:attrNameLst>
                                      </p:cBhvr>
                                      <p:rCtr x="16146" y="0"/>
                                    </p:animMotion>
                                  </p:childTnLst>
                                </p:cTn>
                              </p:par>
                              <p:par>
                                <p:cTn id="19" presetID="42" presetClass="path" presetSubtype="0" accel="50000" decel="50000" fill="hold" grpId="0" nodeType="withEffect">
                                  <p:stCondLst>
                                    <p:cond delay="0"/>
                                  </p:stCondLst>
                                  <p:childTnLst>
                                    <p:animMotion origin="layout" path="M 4.44444E-6 -2.96296E-6 L 0.32708 -0.00486 " pathEditMode="relative" rAng="0" ptsTypes="AA">
                                      <p:cBhvr>
                                        <p:cTn id="20" dur="3000" fill="hold"/>
                                        <p:tgtEl>
                                          <p:spTgt spid="8"/>
                                        </p:tgtEl>
                                        <p:attrNameLst>
                                          <p:attrName>ppt_x</p:attrName>
                                          <p:attrName>ppt_y</p:attrName>
                                        </p:attrNameLst>
                                      </p:cBhvr>
                                      <p:rCtr x="16354" y="-255"/>
                                    </p:animMotion>
                                  </p:childTnLst>
                                </p:cTn>
                              </p:par>
                              <p:par>
                                <p:cTn id="21" presetID="1" presetClass="entr" presetSubtype="0"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childTnLst>
                                </p:cTn>
                              </p:par>
                              <p:par>
                                <p:cTn id="23" presetID="26" presetClass="emph" presetSubtype="0" repeatCount="3000" fill="hold" grpId="1" nodeType="withEffect">
                                  <p:stCondLst>
                                    <p:cond delay="700"/>
                                  </p:stCondLst>
                                  <p:childTnLst>
                                    <p:animEffect transition="out" filter="fade">
                                      <p:cBhvr>
                                        <p:cTn id="24" dur="500" tmFilter="0, 0; .2, .5; .8, .5; 1, 0"/>
                                        <p:tgtEl>
                                          <p:spTgt spid="16"/>
                                        </p:tgtEl>
                                      </p:cBhvr>
                                    </p:animEffect>
                                    <p:animScale>
                                      <p:cBhvr>
                                        <p:cTn id="25" dur="250" autoRev="1" fill="hold"/>
                                        <p:tgtEl>
                                          <p:spTgt spid="16"/>
                                        </p:tgtEl>
                                      </p:cBhvr>
                                      <p:by x="105000" y="105000"/>
                                    </p:animScale>
                                  </p:childTnLst>
                                </p:cTn>
                              </p:par>
                            </p:childTnLst>
                          </p:cTn>
                        </p:par>
                        <p:par>
                          <p:cTn id="26" fill="hold">
                            <p:stCondLst>
                              <p:cond delay="6000"/>
                            </p:stCondLst>
                            <p:childTnLst>
                              <p:par>
                                <p:cTn id="27" presetID="1" presetClass="exit" presetSubtype="0" fill="hold" grpId="2" nodeType="afterEffect">
                                  <p:stCondLst>
                                    <p:cond delay="0"/>
                                  </p:stCondLst>
                                  <p:childTnLst>
                                    <p:set>
                                      <p:cBhvr>
                                        <p:cTn id="28" dur="1" fill="hold">
                                          <p:stCondLst>
                                            <p:cond delay="0"/>
                                          </p:stCondLst>
                                        </p:cTn>
                                        <p:tgtEl>
                                          <p:spTgt spid="16"/>
                                        </p:tgtEl>
                                        <p:attrNameLst>
                                          <p:attrName>style.visibility</p:attrName>
                                        </p:attrNameLst>
                                      </p:cBhvr>
                                      <p:to>
                                        <p:strVal val="hidden"/>
                                      </p:to>
                                    </p:set>
                                  </p:childTnLst>
                                </p:cTn>
                              </p:par>
                            </p:childTnLst>
                          </p:cTn>
                        </p:par>
                        <p:par>
                          <p:cTn id="29" fill="hold">
                            <p:stCondLst>
                              <p:cond delay="6000"/>
                            </p:stCondLst>
                            <p:childTnLst>
                              <p:par>
                                <p:cTn id="30" presetID="42" presetClass="path" presetSubtype="0" fill="hold" grpId="2" nodeType="afterEffect">
                                  <p:stCondLst>
                                    <p:cond delay="0"/>
                                  </p:stCondLst>
                                  <p:childTnLst>
                                    <p:animMotion origin="layout" path="M 0.32691 -0.00509 L 0.32691 0.29745 " pathEditMode="relative" rAng="0" ptsTypes="AA">
                                      <p:cBhvr>
                                        <p:cTn id="31" dur="1000" spd="-100000" fill="hold"/>
                                        <p:tgtEl>
                                          <p:spTgt spid="12"/>
                                        </p:tgtEl>
                                        <p:attrNameLst>
                                          <p:attrName>ppt_x</p:attrName>
                                          <p:attrName>ppt_y</p:attrName>
                                        </p:attrNameLst>
                                      </p:cBhvr>
                                      <p:rCtr x="0" y="15116"/>
                                    </p:animMotion>
                                  </p:childTnLst>
                                </p:cTn>
                              </p:par>
                              <p:par>
                                <p:cTn id="32" presetID="42" presetClass="path" presetSubtype="0" accel="50000" decel="50000" fill="hold" grpId="0" nodeType="withEffect">
                                  <p:stCondLst>
                                    <p:cond delay="0"/>
                                  </p:stCondLst>
                                  <p:childTnLst>
                                    <p:animMotion origin="layout" path="M -0.00399 -0.33055 L 5.55556E-7 -2.96296E-6 " pathEditMode="relative" rAng="0" ptsTypes="AA">
                                      <p:cBhvr>
                                        <p:cTn id="33" dur="2000" spd="-100000" fill="hold"/>
                                        <p:tgtEl>
                                          <p:spTgt spid="9"/>
                                        </p:tgtEl>
                                        <p:attrNameLst>
                                          <p:attrName>ppt_x</p:attrName>
                                          <p:attrName>ppt_y</p:attrName>
                                        </p:attrNameLst>
                                      </p:cBhvr>
                                      <p:rCtr x="191" y="16528"/>
                                    </p:animMotion>
                                  </p:childTnLst>
                                </p:cTn>
                              </p:par>
                              <p:par>
                                <p:cTn id="34" presetID="1"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par>
                                <p:cTn id="36" presetID="26" presetClass="emph" presetSubtype="0" repeatCount="3000" fill="hold" grpId="1" nodeType="withEffect">
                                  <p:stCondLst>
                                    <p:cond delay="0"/>
                                  </p:stCondLst>
                                  <p:childTnLst>
                                    <p:animEffect transition="out" filter="fade">
                                      <p:cBhvr>
                                        <p:cTn id="37" dur="500" tmFilter="0, 0; .2, .5; .8, .5; 1, 0"/>
                                        <p:tgtEl>
                                          <p:spTgt spid="17"/>
                                        </p:tgtEl>
                                      </p:cBhvr>
                                    </p:animEffect>
                                    <p:animScale>
                                      <p:cBhvr>
                                        <p:cTn id="38" dur="250" autoRev="1" fill="hold"/>
                                        <p:tgtEl>
                                          <p:spTgt spid="17"/>
                                        </p:tgtEl>
                                      </p:cBhvr>
                                      <p:by x="105000" y="105000"/>
                                    </p:animScale>
                                  </p:childTnLst>
                                </p:cTn>
                              </p:par>
                            </p:childTnLst>
                          </p:cTn>
                        </p:par>
                        <p:par>
                          <p:cTn id="39" fill="hold">
                            <p:stCondLst>
                              <p:cond delay="8000"/>
                            </p:stCondLst>
                            <p:childTnLst>
                              <p:par>
                                <p:cTn id="40" presetID="1" presetClass="exit" presetSubtype="0" fill="hold" grpId="2" nodeType="afterEffect">
                                  <p:stCondLst>
                                    <p:cond delay="0"/>
                                  </p:stCondLst>
                                  <p:childTnLst>
                                    <p:set>
                                      <p:cBhvr>
                                        <p:cTn id="41" dur="1" fill="hold">
                                          <p:stCondLst>
                                            <p:cond delay="0"/>
                                          </p:stCondLst>
                                        </p:cTn>
                                        <p:tgtEl>
                                          <p:spTgt spid="17"/>
                                        </p:tgtEl>
                                        <p:attrNameLst>
                                          <p:attrName>style.visibility</p:attrName>
                                        </p:attrNameLst>
                                      </p:cBhvr>
                                      <p:to>
                                        <p:strVal val="hidden"/>
                                      </p:to>
                                    </p:set>
                                  </p:childTnLst>
                                </p:cTn>
                              </p:par>
                            </p:childTnLst>
                          </p:cTn>
                        </p:par>
                        <p:par>
                          <p:cTn id="42" fill="hold">
                            <p:stCondLst>
                              <p:cond delay="8000"/>
                            </p:stCondLst>
                            <p:childTnLst>
                              <p:par>
                                <p:cTn id="43" presetID="42" presetClass="path" presetSubtype="0" fill="hold" grpId="3" nodeType="afterEffect">
                                  <p:stCondLst>
                                    <p:cond delay="0"/>
                                  </p:stCondLst>
                                  <p:childTnLst>
                                    <p:animMotion origin="layout" path="M 0.32691 -0.00509 L 0.15365 0.06829 " pathEditMode="relative" rAng="0" ptsTypes="AA">
                                      <p:cBhvr>
                                        <p:cTn id="44" dur="1000" fill="hold"/>
                                        <p:tgtEl>
                                          <p:spTgt spid="12"/>
                                        </p:tgtEl>
                                        <p:attrNameLst>
                                          <p:attrName>ppt_x</p:attrName>
                                          <p:attrName>ppt_y</p:attrName>
                                        </p:attrNameLst>
                                      </p:cBhvr>
                                      <p:rCtr x="-8663" y="3657"/>
                                    </p:animMotion>
                                  </p:childTnLst>
                                </p:cTn>
                              </p:par>
                              <p:par>
                                <p:cTn id="45" presetID="42" presetClass="path" presetSubtype="0" accel="50000" decel="50000" fill="hold" grpId="0" nodeType="withEffect">
                                  <p:stCondLst>
                                    <p:cond delay="0"/>
                                  </p:stCondLst>
                                  <p:childTnLst>
                                    <p:animMotion origin="layout" path="M 1.11111E-6 -4.81481E-6 L -0.16545 0.11019 " pathEditMode="relative" rAng="0" ptsTypes="AA">
                                      <p:cBhvr>
                                        <p:cTn id="46" dur="3000" fill="hold"/>
                                        <p:tgtEl>
                                          <p:spTgt spid="10"/>
                                        </p:tgtEl>
                                        <p:attrNameLst>
                                          <p:attrName>ppt_x</p:attrName>
                                          <p:attrName>ppt_y</p:attrName>
                                        </p:attrNameLst>
                                      </p:cBhvr>
                                      <p:rCtr x="-8281" y="5509"/>
                                    </p:animMotion>
                                  </p:childTnLst>
                                </p:cTn>
                              </p:par>
                              <p:par>
                                <p:cTn id="47" presetID="1" presetClass="entr" presetSubtype="0" fill="hold" grpId="0" nodeType="withEffect">
                                  <p:stCondLst>
                                    <p:cond delay="300"/>
                                  </p:stCondLst>
                                  <p:childTnLst>
                                    <p:set>
                                      <p:cBhvr>
                                        <p:cTn id="48" dur="1" fill="hold">
                                          <p:stCondLst>
                                            <p:cond delay="0"/>
                                          </p:stCondLst>
                                        </p:cTn>
                                        <p:tgtEl>
                                          <p:spTgt spid="18"/>
                                        </p:tgtEl>
                                        <p:attrNameLst>
                                          <p:attrName>style.visibility</p:attrName>
                                        </p:attrNameLst>
                                      </p:cBhvr>
                                      <p:to>
                                        <p:strVal val="visible"/>
                                      </p:to>
                                    </p:set>
                                  </p:childTnLst>
                                </p:cTn>
                              </p:par>
                              <p:par>
                                <p:cTn id="49" presetID="26" presetClass="emph" presetSubtype="0" repeatCount="3000" fill="hold" grpId="1" nodeType="withEffect">
                                  <p:stCondLst>
                                    <p:cond delay="700"/>
                                  </p:stCondLst>
                                  <p:childTnLst>
                                    <p:animEffect transition="out" filter="fade">
                                      <p:cBhvr>
                                        <p:cTn id="50" dur="500" tmFilter="0, 0; .2, .5; .8, .5; 1, 0"/>
                                        <p:tgtEl>
                                          <p:spTgt spid="18"/>
                                        </p:tgtEl>
                                      </p:cBhvr>
                                    </p:animEffect>
                                    <p:animScale>
                                      <p:cBhvr>
                                        <p:cTn id="51" dur="250" autoRev="1" fill="hold"/>
                                        <p:tgtEl>
                                          <p:spTgt spid="18"/>
                                        </p:tgtEl>
                                      </p:cBhvr>
                                      <p:by x="105000" y="105000"/>
                                    </p:animScale>
                                  </p:childTnLst>
                                </p:cTn>
                              </p:par>
                            </p:childTnLst>
                          </p:cTn>
                        </p:par>
                        <p:par>
                          <p:cTn id="52" fill="hold">
                            <p:stCondLst>
                              <p:cond delay="11000"/>
                            </p:stCondLst>
                            <p:childTnLst>
                              <p:par>
                                <p:cTn id="53" presetID="1" presetClass="exit" presetSubtype="0" fill="hold" grpId="2" nodeType="afterEffect">
                                  <p:stCondLst>
                                    <p:cond delay="0"/>
                                  </p:stCondLst>
                                  <p:childTnLst>
                                    <p:set>
                                      <p:cBhvr>
                                        <p:cTn id="54" dur="1" fill="hold">
                                          <p:stCondLst>
                                            <p:cond delay="0"/>
                                          </p:stCondLst>
                                        </p:cTn>
                                        <p:tgtEl>
                                          <p:spTgt spid="18"/>
                                        </p:tgtEl>
                                        <p:attrNameLst>
                                          <p:attrName>style.visibility</p:attrName>
                                        </p:attrNameLst>
                                      </p:cBhvr>
                                      <p:to>
                                        <p:strVal val="hidden"/>
                                      </p:to>
                                    </p:set>
                                  </p:childTnLst>
                                </p:cTn>
                              </p:par>
                            </p:childTnLst>
                          </p:cTn>
                        </p:par>
                        <p:par>
                          <p:cTn id="55" fill="hold">
                            <p:stCondLst>
                              <p:cond delay="11000"/>
                            </p:stCondLst>
                            <p:childTnLst>
                              <p:par>
                                <p:cTn id="56" presetID="42" presetClass="path" presetSubtype="0" fill="hold" grpId="4" nodeType="afterEffect">
                                  <p:stCondLst>
                                    <p:cond delay="0"/>
                                  </p:stCondLst>
                                  <p:childTnLst>
                                    <p:animMotion origin="layout" path="M 0.11424 -0.06806 L 0.15365 0.06829 " pathEditMode="relative" rAng="0" ptsTypes="AA">
                                      <p:cBhvr>
                                        <p:cTn id="57" dur="500" spd="-100000" fill="hold"/>
                                        <p:tgtEl>
                                          <p:spTgt spid="12"/>
                                        </p:tgtEl>
                                        <p:attrNameLst>
                                          <p:attrName>ppt_x</p:attrName>
                                          <p:attrName>ppt_y</p:attrName>
                                        </p:attrNameLst>
                                      </p:cBhvr>
                                      <p:rCtr x="1962" y="6806"/>
                                    </p:animMotion>
                                  </p:childTnLst>
                                </p:cTn>
                              </p:par>
                              <p:par>
                                <p:cTn id="58" presetID="42" presetClass="path" presetSubtype="0" decel="50000" fill="hold" grpId="0" nodeType="withEffect">
                                  <p:stCondLst>
                                    <p:cond delay="0"/>
                                  </p:stCondLst>
                                  <p:childTnLst>
                                    <p:animMotion origin="layout" path="M -8.33333E-7 2.59259E-6 L -0.1533 -0.19445 " pathEditMode="relative" rAng="0" ptsTypes="AA">
                                      <p:cBhvr>
                                        <p:cTn id="59" dur="2000" fill="hold"/>
                                        <p:tgtEl>
                                          <p:spTgt spid="11"/>
                                        </p:tgtEl>
                                        <p:attrNameLst>
                                          <p:attrName>ppt_x</p:attrName>
                                          <p:attrName>ppt_y</p:attrName>
                                        </p:attrNameLst>
                                      </p:cBhvr>
                                      <p:rCtr x="-7674" y="-972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P spid="11" grpId="0" animBg="1"/>
      <p:bldP spid="12" grpId="0" animBg="1"/>
      <p:bldP spid="12" grpId="1" animBg="1"/>
      <p:bldP spid="12" grpId="2" animBg="1"/>
      <p:bldP spid="12" grpId="3" animBg="1"/>
      <p:bldP spid="12" grpId="4"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p 19"/>
          <p:cNvGrpSpPr/>
          <p:nvPr/>
        </p:nvGrpSpPr>
        <p:grpSpPr>
          <a:xfrm>
            <a:off x="4283968" y="116632"/>
            <a:ext cx="4176464" cy="6597352"/>
            <a:chOff x="4283968" y="116632"/>
            <a:chExt cx="4176464" cy="6597352"/>
          </a:xfrm>
        </p:grpSpPr>
        <p:sp>
          <p:nvSpPr>
            <p:cNvPr id="21" name="Rektangel med rundade hörn 20"/>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ktangel 22"/>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4" name="Rak 23"/>
            <p:cNvCxnSpPr>
              <a:stCxn id="21" idx="1"/>
              <a:endCxn id="21"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6" y="2123564"/>
            <a:ext cx="3396535"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Passningsövning – Lång, kort, kort</a:t>
            </a:r>
          </a:p>
        </p:txBody>
      </p:sp>
      <p:sp>
        <p:nvSpPr>
          <p:cNvPr id="6" name="Plus 5"/>
          <p:cNvSpPr/>
          <p:nvPr/>
        </p:nvSpPr>
        <p:spPr>
          <a:xfrm rot="18978445">
            <a:off x="5200375" y="283918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5197525" y="261994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5197525" y="240391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5197525" y="41353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5197525" y="435135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5197525" y="456737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7360615" y="456415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us 12"/>
          <p:cNvSpPr/>
          <p:nvPr/>
        </p:nvSpPr>
        <p:spPr>
          <a:xfrm rot="18978445">
            <a:off x="7357765" y="434813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Plus 13"/>
          <p:cNvSpPr/>
          <p:nvPr/>
        </p:nvSpPr>
        <p:spPr>
          <a:xfrm rot="18978445">
            <a:off x="7357765" y="41353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us 14"/>
          <p:cNvSpPr/>
          <p:nvPr/>
        </p:nvSpPr>
        <p:spPr>
          <a:xfrm rot="18978445">
            <a:off x="7357765" y="283918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Plus 15"/>
          <p:cNvSpPr/>
          <p:nvPr/>
        </p:nvSpPr>
        <p:spPr>
          <a:xfrm rot="18978445">
            <a:off x="7357765" y="261994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Plus 16"/>
          <p:cNvSpPr/>
          <p:nvPr/>
        </p:nvSpPr>
        <p:spPr>
          <a:xfrm rot="18978445">
            <a:off x="7360615" y="240391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Flowchart: Connector 24"/>
          <p:cNvSpPr/>
          <p:nvPr/>
        </p:nvSpPr>
        <p:spPr>
          <a:xfrm>
            <a:off x="7452890" y="400563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lowchart: Connector 24"/>
          <p:cNvSpPr/>
          <p:nvPr/>
        </p:nvSpPr>
        <p:spPr>
          <a:xfrm>
            <a:off x="5292080" y="407764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6" name="Bildobjekt 25">
            <a:extLst>
              <a:ext uri="{FF2B5EF4-FFF2-40B4-BE49-F238E27FC236}">
                <a16:creationId xmlns:a16="http://schemas.microsoft.com/office/drawing/2014/main" id="{A85FB840-E017-4F7A-B607-BB94BD8A5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351309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1.11111E-6 -3.69103E-6 L -0.00382 -0.15217 " pathEditMode="relative" rAng="0" ptsTypes="AA">
                                      <p:cBhvr>
                                        <p:cTn id="6" dur="1000" fill="hold"/>
                                        <p:tgtEl>
                                          <p:spTgt spid="19"/>
                                        </p:tgtEl>
                                        <p:attrNameLst>
                                          <p:attrName>ppt_x</p:attrName>
                                          <p:attrName>ppt_y</p:attrName>
                                        </p:attrNameLst>
                                      </p:cBhvr>
                                      <p:rCtr x="-191" y="-7609"/>
                                    </p:animMotion>
                                  </p:childTnLst>
                                </p:cTn>
                              </p:par>
                              <p:par>
                                <p:cTn id="7" presetID="42" presetClass="path" presetSubtype="0" accel="50000" fill="hold" grpId="0" nodeType="withEffect">
                                  <p:stCondLst>
                                    <p:cond delay="0"/>
                                  </p:stCondLst>
                                  <p:childTnLst>
                                    <p:animMotion origin="layout" path="M 4.72222E-6 -0.00532 L 0.00416 -0.07354 " pathEditMode="relative" rAng="0" ptsTypes="AA">
                                      <p:cBhvr>
                                        <p:cTn id="8" dur="2000" fill="hold"/>
                                        <p:tgtEl>
                                          <p:spTgt spid="9"/>
                                        </p:tgtEl>
                                        <p:attrNameLst>
                                          <p:attrName>ppt_x</p:attrName>
                                          <p:attrName>ppt_y</p:attrName>
                                        </p:attrNameLst>
                                      </p:cBhvr>
                                      <p:rCtr x="208" y="-3423"/>
                                    </p:animMotion>
                                  </p:childTnLst>
                                </p:cTn>
                              </p:par>
                              <p:par>
                                <p:cTn id="9" presetID="42" presetClass="path" presetSubtype="0" fill="hold" grpId="1" nodeType="withEffect">
                                  <p:stCondLst>
                                    <p:cond delay="1000"/>
                                  </p:stCondLst>
                                  <p:childTnLst>
                                    <p:animMotion origin="layout" path="M -0.00382 -0.15217 L 0.00399 -0.06822 " pathEditMode="relative" rAng="0" ptsTypes="AA">
                                      <p:cBhvr>
                                        <p:cTn id="10" dur="1000" fill="hold"/>
                                        <p:tgtEl>
                                          <p:spTgt spid="19"/>
                                        </p:tgtEl>
                                        <p:attrNameLst>
                                          <p:attrName>ppt_x</p:attrName>
                                          <p:attrName>ppt_y</p:attrName>
                                        </p:attrNameLst>
                                      </p:cBhvr>
                                      <p:rCtr x="382" y="4186"/>
                                    </p:animMotion>
                                  </p:childTnLst>
                                </p:cTn>
                              </p:par>
                            </p:childTnLst>
                          </p:cTn>
                        </p:par>
                        <p:par>
                          <p:cTn id="11" fill="hold">
                            <p:stCondLst>
                              <p:cond delay="2000"/>
                            </p:stCondLst>
                            <p:childTnLst>
                              <p:par>
                                <p:cTn id="12" presetID="42" presetClass="path" presetSubtype="0" fill="hold" grpId="2" nodeType="afterEffect">
                                  <p:stCondLst>
                                    <p:cond delay="0"/>
                                  </p:stCondLst>
                                  <p:childTnLst>
                                    <p:animMotion origin="layout" path="M 0.00399 -0.06829 L -0.00382 -0.14167 " pathEditMode="relative" rAng="0" ptsTypes="AA">
                                      <p:cBhvr>
                                        <p:cTn id="13" dur="500" fill="hold"/>
                                        <p:tgtEl>
                                          <p:spTgt spid="19"/>
                                        </p:tgtEl>
                                        <p:attrNameLst>
                                          <p:attrName>ppt_x</p:attrName>
                                          <p:attrName>ppt_y</p:attrName>
                                        </p:attrNameLst>
                                      </p:cBhvr>
                                      <p:rCtr x="-399" y="-3681"/>
                                    </p:animMotion>
                                  </p:childTnLst>
                                </p:cTn>
                              </p:par>
                              <p:par>
                                <p:cTn id="14" presetID="0" presetClass="path" presetSubtype="0" fill="hold" grpId="1" nodeType="withEffect">
                                  <p:stCondLst>
                                    <p:cond delay="0"/>
                                  </p:stCondLst>
                                  <p:childTnLst>
                                    <p:animMotion origin="layout" path="M 0.00347 -0.06828 L 0.01684 -0.15717 L 0.02777 -0.25602 L 0.02013 -0.27824 L 0.00017 -0.27268 " pathEditMode="relative" rAng="0" ptsTypes="AAAAA">
                                      <p:cBhvr>
                                        <p:cTn id="15" dur="2000" fill="hold"/>
                                        <p:tgtEl>
                                          <p:spTgt spid="9"/>
                                        </p:tgtEl>
                                        <p:attrNameLst>
                                          <p:attrName>ppt_x</p:attrName>
                                          <p:attrName>ppt_y</p:attrName>
                                        </p:attrNameLst>
                                      </p:cBhvr>
                                      <p:rCtr x="1042" y="-10509"/>
                                    </p:animMotion>
                                  </p:childTnLst>
                                </p:cTn>
                              </p:par>
                              <p:par>
                                <p:cTn id="16" presetID="42" presetClass="path" presetSubtype="0" fill="hold" grpId="3" nodeType="withEffect">
                                  <p:stCondLst>
                                    <p:cond delay="500"/>
                                  </p:stCondLst>
                                  <p:childTnLst>
                                    <p:animMotion origin="layout" path="M -0.00382 -0.15232 L -0.00382 0.0243 " pathEditMode="relative" rAng="0" ptsTypes="AA">
                                      <p:cBhvr>
                                        <p:cTn id="17" dur="1000" fill="hold"/>
                                        <p:tgtEl>
                                          <p:spTgt spid="19"/>
                                        </p:tgtEl>
                                        <p:attrNameLst>
                                          <p:attrName>ppt_x</p:attrName>
                                          <p:attrName>ppt_y</p:attrName>
                                        </p:attrNameLst>
                                      </p:cBhvr>
                                      <p:rCtr x="0" y="8819"/>
                                    </p:animMotion>
                                  </p:childTnLst>
                                </p:cTn>
                              </p:par>
                              <p:par>
                                <p:cTn id="18" presetID="42" presetClass="path" presetSubtype="0" fill="hold" grpId="0" nodeType="withEffect">
                                  <p:stCondLst>
                                    <p:cond delay="500"/>
                                  </p:stCondLst>
                                  <p:childTnLst>
                                    <p:animMotion origin="layout" path="M -2.5E-6 -4.44444E-6 L 0.00382 0.07848 " pathEditMode="relative" rAng="0" ptsTypes="AA">
                                      <p:cBhvr>
                                        <p:cTn id="19" dur="1000" fill="hold"/>
                                        <p:tgtEl>
                                          <p:spTgt spid="6"/>
                                        </p:tgtEl>
                                        <p:attrNameLst>
                                          <p:attrName>ppt_x</p:attrName>
                                          <p:attrName>ppt_y</p:attrName>
                                        </p:attrNameLst>
                                      </p:cBhvr>
                                      <p:rCtr x="191" y="3912"/>
                                    </p:animMotion>
                                  </p:childTnLst>
                                </p:cTn>
                              </p:par>
                              <p:par>
                                <p:cTn id="20" presetID="42" presetClass="path" presetSubtype="0" fill="hold" grpId="4" nodeType="withEffect">
                                  <p:stCondLst>
                                    <p:cond delay="1500"/>
                                  </p:stCondLst>
                                  <p:childTnLst>
                                    <p:animMotion origin="layout" path="M -0.00382 0.02616 L 0.00399 -0.08426 " pathEditMode="relative" rAng="0" ptsTypes="AA">
                                      <p:cBhvr>
                                        <p:cTn id="21" dur="1000" fill="hold"/>
                                        <p:tgtEl>
                                          <p:spTgt spid="19"/>
                                        </p:tgtEl>
                                        <p:attrNameLst>
                                          <p:attrName>ppt_x</p:attrName>
                                          <p:attrName>ppt_y</p:attrName>
                                        </p:attrNameLst>
                                      </p:cBhvr>
                                      <p:rCtr x="382" y="-5532"/>
                                    </p:animMotion>
                                  </p:childTnLst>
                                </p:cTn>
                              </p:par>
                            </p:childTnLst>
                          </p:cTn>
                        </p:par>
                        <p:par>
                          <p:cTn id="22" fill="hold">
                            <p:stCondLst>
                              <p:cond delay="4500"/>
                            </p:stCondLst>
                            <p:childTnLst>
                              <p:par>
                                <p:cTn id="23" presetID="42" presetClass="path" presetSubtype="0" fill="hold" grpId="5" nodeType="afterEffect">
                                  <p:stCondLst>
                                    <p:cond delay="0"/>
                                  </p:stCondLst>
                                  <p:childTnLst>
                                    <p:animMotion origin="layout" path="M 0.00399 -0.07871 L -0.00382 0.02616 " pathEditMode="relative" rAng="0" ptsTypes="AA">
                                      <p:cBhvr>
                                        <p:cTn id="24" dur="500" fill="hold"/>
                                        <p:tgtEl>
                                          <p:spTgt spid="19"/>
                                        </p:tgtEl>
                                        <p:attrNameLst>
                                          <p:attrName>ppt_x</p:attrName>
                                          <p:attrName>ppt_y</p:attrName>
                                        </p:attrNameLst>
                                      </p:cBhvr>
                                      <p:rCtr x="-399" y="5231"/>
                                    </p:animMotion>
                                  </p:childTnLst>
                                </p:cTn>
                              </p:par>
                              <p:par>
                                <p:cTn id="25" presetID="0" presetClass="path" presetSubtype="0" fill="hold" grpId="1" nodeType="withEffect">
                                  <p:stCondLst>
                                    <p:cond delay="0"/>
                                  </p:stCondLst>
                                  <p:childTnLst>
                                    <p:animMotion origin="layout" path="M 0.00347 0.07848 L 0.01962 0.13612 L 0.02379 0.16875 L 0.02743 0.2 L 0.02587 0.22014 L 0.02118 0.27223 L -0.00069 0.28612 " pathEditMode="relative" rAng="0" ptsTypes="AAAAAAA">
                                      <p:cBhvr>
                                        <p:cTn id="26" dur="3000" fill="hold"/>
                                        <p:tgtEl>
                                          <p:spTgt spid="6"/>
                                        </p:tgtEl>
                                        <p:attrNameLst>
                                          <p:attrName>ppt_x</p:attrName>
                                          <p:attrName>ppt_y</p:attrName>
                                        </p:attrNameLst>
                                      </p:cBhvr>
                                      <p:rCtr x="990" y="10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animBg="1"/>
      <p:bldP spid="9" grpId="1" animBg="1"/>
      <p:bldP spid="19" grpId="0" animBg="1"/>
      <p:bldP spid="19" grpId="1" animBg="1"/>
      <p:bldP spid="19" grpId="2" animBg="1"/>
      <p:bldP spid="19" grpId="3" animBg="1"/>
      <p:bldP spid="19" grpId="4" animBg="1"/>
      <p:bldP spid="19" grpId="5"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p 14"/>
          <p:cNvGrpSpPr/>
          <p:nvPr/>
        </p:nvGrpSpPr>
        <p:grpSpPr>
          <a:xfrm>
            <a:off x="4283968" y="116632"/>
            <a:ext cx="4176464" cy="6597352"/>
            <a:chOff x="4283968" y="116632"/>
            <a:chExt cx="4176464" cy="6597352"/>
          </a:xfrm>
        </p:grpSpPr>
        <p:sp>
          <p:nvSpPr>
            <p:cNvPr id="16" name="Rektangel med rundade hörn 15"/>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Rak 18"/>
            <p:cNvCxnSpPr>
              <a:stCxn id="16" idx="1"/>
              <a:endCxn id="16"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Passningsövning – Häcken</a:t>
            </a:r>
          </a:p>
        </p:txBody>
      </p:sp>
      <p:sp>
        <p:nvSpPr>
          <p:cNvPr id="5" name="Plus 4"/>
          <p:cNvSpPr/>
          <p:nvPr/>
        </p:nvSpPr>
        <p:spPr>
          <a:xfrm rot="18978445">
            <a:off x="4624311" y="586030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621461" y="607632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621461" y="629235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5560415" y="470817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4405437" y="334002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4405437" y="355926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4405437" y="377529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5776439" y="456415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us 12"/>
          <p:cNvSpPr/>
          <p:nvPr/>
        </p:nvSpPr>
        <p:spPr>
          <a:xfrm rot="18978445">
            <a:off x="5992463" y="449215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2"/>
          <p:cNvSpPr/>
          <p:nvPr/>
        </p:nvSpPr>
        <p:spPr>
          <a:xfrm>
            <a:off x="4716016" y="580583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1" name="Bildobjekt 20">
            <a:extLst>
              <a:ext uri="{FF2B5EF4-FFF2-40B4-BE49-F238E27FC236}">
                <a16:creationId xmlns:a16="http://schemas.microsoft.com/office/drawing/2014/main" id="{1834FFD4-4BD2-40B7-970C-6E3C215D96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692861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1.94444E-6 -2.56244E-6 L 0.09062 -0.13089 " pathEditMode="relative" rAng="0" ptsTypes="AA">
                                      <p:cBhvr>
                                        <p:cTn id="6" dur="1000" fill="hold"/>
                                        <p:tgtEl>
                                          <p:spTgt spid="14"/>
                                        </p:tgtEl>
                                        <p:attrNameLst>
                                          <p:attrName>ppt_x</p:attrName>
                                          <p:attrName>ppt_y</p:attrName>
                                        </p:attrNameLst>
                                      </p:cBhvr>
                                      <p:rCtr x="4531" y="-6545"/>
                                    </p:animMotion>
                                  </p:childTnLst>
                                </p:cTn>
                              </p:par>
                            </p:childTnLst>
                          </p:cTn>
                        </p:par>
                        <p:par>
                          <p:cTn id="7" fill="hold">
                            <p:stCondLst>
                              <p:cond delay="1000"/>
                            </p:stCondLst>
                            <p:childTnLst>
                              <p:par>
                                <p:cTn id="8" presetID="42" presetClass="path" presetSubtype="0" fill="hold" grpId="1" nodeType="afterEffect">
                                  <p:stCondLst>
                                    <p:cond delay="0"/>
                                  </p:stCondLst>
                                  <p:childTnLst>
                                    <p:animMotion origin="layout" path="M 0.09062 -0.13102 L -0.01181 -0.27801 " pathEditMode="relative" rAng="0" ptsTypes="AA">
                                      <p:cBhvr>
                                        <p:cTn id="9" dur="1000" fill="hold"/>
                                        <p:tgtEl>
                                          <p:spTgt spid="14"/>
                                        </p:tgtEl>
                                        <p:attrNameLst>
                                          <p:attrName>ppt_x</p:attrName>
                                          <p:attrName>ppt_y</p:attrName>
                                        </p:attrNameLst>
                                      </p:cBhvr>
                                      <p:rCtr x="-5122" y="-7361"/>
                                    </p:animMotion>
                                  </p:childTnLst>
                                </p:cTn>
                              </p:par>
                              <p:par>
                                <p:cTn id="10" presetID="42" presetClass="path" presetSubtype="0" fill="hold" grpId="0" nodeType="withEffect">
                                  <p:stCondLst>
                                    <p:cond delay="0"/>
                                  </p:stCondLst>
                                  <p:childTnLst>
                                    <p:animMotion origin="layout" path="M -2.22222E-6 1.85185E-6 L -0.0434 -0.05741 " pathEditMode="relative" rAng="0" ptsTypes="AA">
                                      <p:cBhvr>
                                        <p:cTn id="11" dur="2000" fill="hold"/>
                                        <p:tgtEl>
                                          <p:spTgt spid="8"/>
                                        </p:tgtEl>
                                        <p:attrNameLst>
                                          <p:attrName>ppt_x</p:attrName>
                                          <p:attrName>ppt_y</p:attrName>
                                        </p:attrNameLst>
                                      </p:cBhvr>
                                      <p:rCtr x="-2170" y="-2870"/>
                                    </p:animMotion>
                                  </p:childTnLst>
                                </p:cTn>
                              </p:par>
                              <p:par>
                                <p:cTn id="12" presetID="42" presetClass="path" presetSubtype="0" fill="hold" grpId="2" nodeType="withEffect">
                                  <p:stCondLst>
                                    <p:cond delay="1000"/>
                                  </p:stCondLst>
                                  <p:childTnLst>
                                    <p:animMotion origin="layout" path="M -0.01181 -0.27801 L 0.05121 -0.2169 " pathEditMode="relative" rAng="0" ptsTypes="AA">
                                      <p:cBhvr>
                                        <p:cTn id="13" dur="1000" fill="hold"/>
                                        <p:tgtEl>
                                          <p:spTgt spid="14"/>
                                        </p:tgtEl>
                                        <p:attrNameLst>
                                          <p:attrName>ppt_x</p:attrName>
                                          <p:attrName>ppt_y</p:attrName>
                                        </p:attrNameLst>
                                      </p:cBhvr>
                                      <p:rCtr x="3142" y="3056"/>
                                    </p:animMotion>
                                  </p:childTnLst>
                                </p:cTn>
                              </p:par>
                              <p:par>
                                <p:cTn id="14" presetID="42" presetClass="path" presetSubtype="0" fill="hold" grpId="0" nodeType="withEffect">
                                  <p:stCondLst>
                                    <p:cond delay="1000"/>
                                  </p:stCondLst>
                                  <p:childTnLst>
                                    <p:animMotion origin="layout" path="M -3.33333E-6 1.48148E-6 L 0.00417 0.09954 " pathEditMode="relative" rAng="0" ptsTypes="AA">
                                      <p:cBhvr>
                                        <p:cTn id="15" dur="2000" fill="hold"/>
                                        <p:tgtEl>
                                          <p:spTgt spid="11"/>
                                        </p:tgtEl>
                                        <p:attrNameLst>
                                          <p:attrName>ppt_x</p:attrName>
                                          <p:attrName>ppt_y</p:attrName>
                                        </p:attrNameLst>
                                      </p:cBhvr>
                                      <p:rCtr x="208" y="4977"/>
                                    </p:animMotion>
                                  </p:childTnLst>
                                </p:cTn>
                              </p:par>
                              <p:par>
                                <p:cTn id="16" presetID="42" presetClass="path" presetSubtype="0" fill="hold" grpId="3" nodeType="withEffect">
                                  <p:stCondLst>
                                    <p:cond delay="2000"/>
                                  </p:stCondLst>
                                  <p:childTnLst>
                                    <p:animMotion origin="layout" path="M 0.05121 -0.21505 L -0.01181 -0.17315 " pathEditMode="relative" rAng="0" ptsTypes="AA">
                                      <p:cBhvr>
                                        <p:cTn id="17" dur="1000" fill="hold"/>
                                        <p:tgtEl>
                                          <p:spTgt spid="14"/>
                                        </p:tgtEl>
                                        <p:attrNameLst>
                                          <p:attrName>ppt_x</p:attrName>
                                          <p:attrName>ppt_y</p:attrName>
                                        </p:attrNameLst>
                                      </p:cBhvr>
                                      <p:rCtr x="-3160" y="2083"/>
                                    </p:animMotion>
                                  </p:childTnLst>
                                </p:cTn>
                              </p:par>
                              <p:par>
                                <p:cTn id="18" presetID="42" presetClass="path" presetSubtype="0" fill="hold" grpId="1" nodeType="withEffect">
                                  <p:stCondLst>
                                    <p:cond delay="2000"/>
                                  </p:stCondLst>
                                  <p:childTnLst>
                                    <p:animMotion origin="layout" path="M -0.0434 -0.05741 L -0.12222 -0.23796 " pathEditMode="relative" rAng="0" ptsTypes="AA">
                                      <p:cBhvr>
                                        <p:cTn id="19" dur="2000" fill="hold"/>
                                        <p:tgtEl>
                                          <p:spTgt spid="8"/>
                                        </p:tgtEl>
                                        <p:attrNameLst>
                                          <p:attrName>ppt_x</p:attrName>
                                          <p:attrName>ppt_y</p:attrName>
                                        </p:attrNameLst>
                                      </p:cBhvr>
                                      <p:rCtr x="-3941" y="-9028"/>
                                    </p:animMotion>
                                  </p:childTnLst>
                                </p:cTn>
                              </p:par>
                              <p:par>
                                <p:cTn id="20" presetID="42" presetClass="path" presetSubtype="0" fill="hold" grpId="0" nodeType="withEffect">
                                  <p:stCondLst>
                                    <p:cond delay="2000"/>
                                  </p:stCondLst>
                                  <p:childTnLst>
                                    <p:animMotion origin="layout" path="M -1.66667E-6 -3.7037E-6 L 0.04323 -0.07847 " pathEditMode="relative" rAng="0" ptsTypes="AA">
                                      <p:cBhvr>
                                        <p:cTn id="21" dur="2000" fill="hold"/>
                                        <p:tgtEl>
                                          <p:spTgt spid="5"/>
                                        </p:tgtEl>
                                        <p:attrNameLst>
                                          <p:attrName>ppt_x</p:attrName>
                                          <p:attrName>ppt_y</p:attrName>
                                        </p:attrNameLst>
                                      </p:cBhvr>
                                      <p:rCtr x="2153" y="-3935"/>
                                    </p:animMotion>
                                  </p:childTnLst>
                                </p:cTn>
                              </p:par>
                              <p:par>
                                <p:cTn id="22" presetID="42" presetClass="path" presetSubtype="0" fill="hold" grpId="4" nodeType="withEffect">
                                  <p:stCondLst>
                                    <p:cond delay="3000"/>
                                  </p:stCondLst>
                                  <p:childTnLst>
                                    <p:animMotion origin="layout" path="M -0.01181 -0.17315 L 0.03559 -0.0787 " pathEditMode="relative" rAng="0" ptsTypes="AA">
                                      <p:cBhvr>
                                        <p:cTn id="23" dur="1000" fill="hold"/>
                                        <p:tgtEl>
                                          <p:spTgt spid="14"/>
                                        </p:tgtEl>
                                        <p:attrNameLst>
                                          <p:attrName>ppt_x</p:attrName>
                                          <p:attrName>ppt_y</p:attrName>
                                        </p:attrNameLst>
                                      </p:cBhvr>
                                      <p:rCtr x="2361" y="4722"/>
                                    </p:animMotion>
                                  </p:childTnLst>
                                </p:cTn>
                              </p:par>
                              <p:par>
                                <p:cTn id="24" presetID="42" presetClass="path" presetSubtype="0" fill="hold" grpId="1" nodeType="withEffect">
                                  <p:stCondLst>
                                    <p:cond delay="3000"/>
                                  </p:stCondLst>
                                  <p:childTnLst>
                                    <p:animMotion origin="layout" path="M 0.00417 0.09954 L 0.00417 0.18171 " pathEditMode="relative" rAng="0" ptsTypes="AA">
                                      <p:cBhvr>
                                        <p:cTn id="25" dur="2000" fill="hold"/>
                                        <p:tgtEl>
                                          <p:spTgt spid="11"/>
                                        </p:tgtEl>
                                        <p:attrNameLst>
                                          <p:attrName>ppt_x</p:attrName>
                                          <p:attrName>ppt_y</p:attrName>
                                        </p:attrNameLst>
                                      </p:cBhvr>
                                      <p:rCtr x="0" y="4097"/>
                                    </p:animMotion>
                                  </p:childTnLst>
                                </p:cTn>
                              </p:par>
                              <p:par>
                                <p:cTn id="26" presetID="42" presetClass="path" presetSubtype="0" fill="hold" grpId="5" nodeType="withEffect">
                                  <p:stCondLst>
                                    <p:cond delay="4000"/>
                                  </p:stCondLst>
                                  <p:childTnLst>
                                    <p:animMotion origin="layout" path="M 0.03559 -0.0787 L -0.01181 -0.0912 " pathEditMode="relative" rAng="0" ptsTypes="AA">
                                      <p:cBhvr>
                                        <p:cTn id="27" dur="1000" fill="hold"/>
                                        <p:tgtEl>
                                          <p:spTgt spid="14"/>
                                        </p:tgtEl>
                                        <p:attrNameLst>
                                          <p:attrName>ppt_x</p:attrName>
                                          <p:attrName>ppt_y</p:attrName>
                                        </p:attrNameLst>
                                      </p:cBhvr>
                                      <p:rCtr x="-2378" y="-625"/>
                                    </p:animMotion>
                                  </p:childTnLst>
                                </p:cTn>
                              </p:par>
                              <p:par>
                                <p:cTn id="28" presetID="42" presetClass="path" presetSubtype="0" fill="hold" grpId="1" nodeType="withEffect">
                                  <p:stCondLst>
                                    <p:cond delay="4000"/>
                                  </p:stCondLst>
                                  <p:childTnLst>
                                    <p:animMotion origin="layout" path="M 0.04323 -0.07847 L 0.16927 -0.20439 " pathEditMode="relative" rAng="0" ptsTypes="AA">
                                      <p:cBhvr>
                                        <p:cTn id="29" dur="2000" fill="hold"/>
                                        <p:tgtEl>
                                          <p:spTgt spid="5"/>
                                        </p:tgtEl>
                                        <p:attrNameLst>
                                          <p:attrName>ppt_x</p:attrName>
                                          <p:attrName>ppt_y</p:attrName>
                                        </p:attrNameLst>
                                      </p:cBhvr>
                                      <p:rCtr x="6302" y="-6296"/>
                                    </p:animMotion>
                                  </p:childTnLst>
                                </p:cTn>
                              </p:par>
                              <p:par>
                                <p:cTn id="30" presetID="42" presetClass="path" presetSubtype="0" fill="hold" grpId="6" nodeType="withEffect">
                                  <p:stCondLst>
                                    <p:cond delay="5000"/>
                                  </p:stCondLst>
                                  <p:childTnLst>
                                    <p:animMotion origin="layout" path="M -0.01181 -0.08912 L -0.00382 0.03681 " pathEditMode="relative" rAng="0" ptsTypes="AA">
                                      <p:cBhvr>
                                        <p:cTn id="31" dur="1000" fill="hold"/>
                                        <p:tgtEl>
                                          <p:spTgt spid="14"/>
                                        </p:tgtEl>
                                        <p:attrNameLst>
                                          <p:attrName>ppt_x</p:attrName>
                                          <p:attrName>ppt_y</p:attrName>
                                        </p:attrNameLst>
                                      </p:cBhvr>
                                      <p:rCtr x="399" y="6296"/>
                                    </p:animMotion>
                                  </p:childTnLst>
                                </p:cTn>
                              </p:par>
                              <p:par>
                                <p:cTn id="32" presetID="42" presetClass="path" presetSubtype="0" fill="hold" grpId="2" nodeType="withEffect">
                                  <p:stCondLst>
                                    <p:cond delay="5000"/>
                                  </p:stCondLst>
                                  <p:childTnLst>
                                    <p:animMotion origin="layout" path="M 0.00417 0.18356 L 0.00834 0.38102 " pathEditMode="relative" rAng="0" ptsTypes="AA">
                                      <p:cBhvr>
                                        <p:cTn id="33" dur="2000" fill="hold"/>
                                        <p:tgtEl>
                                          <p:spTgt spid="11"/>
                                        </p:tgtEl>
                                        <p:attrNameLst>
                                          <p:attrName>ppt_x</p:attrName>
                                          <p:attrName>ppt_y</p:attrName>
                                        </p:attrNameLst>
                                      </p:cBhvr>
                                      <p:rCtr x="208" y="986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8" grpId="0" animBg="1"/>
      <p:bldP spid="8" grpId="1" animBg="1"/>
      <p:bldP spid="11" grpId="0" animBg="1"/>
      <p:bldP spid="11" grpId="1" animBg="1"/>
      <p:bldP spid="11" grpId="2" animBg="1"/>
      <p:bldP spid="14" grpId="0" animBg="1"/>
      <p:bldP spid="14" grpId="1" animBg="1"/>
      <p:bldP spid="14" grpId="2" animBg="1"/>
      <p:bldP spid="14" grpId="3" animBg="1"/>
      <p:bldP spid="14" grpId="4" animBg="1"/>
      <p:bldP spid="14" grpId="5" animBg="1"/>
      <p:bldP spid="14" grpId="6"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p 19"/>
          <p:cNvGrpSpPr/>
          <p:nvPr/>
        </p:nvGrpSpPr>
        <p:grpSpPr>
          <a:xfrm>
            <a:off x="4283968" y="116632"/>
            <a:ext cx="4176464" cy="6597352"/>
            <a:chOff x="4283968" y="116632"/>
            <a:chExt cx="4176464" cy="6597352"/>
          </a:xfrm>
        </p:grpSpPr>
        <p:sp>
          <p:nvSpPr>
            <p:cNvPr id="21" name="Rektangel med rundade hörn 20"/>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ktangel 22"/>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4" name="Rak 23"/>
            <p:cNvCxnSpPr>
              <a:stCxn id="21" idx="1"/>
              <a:endCxn id="21"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179512" y="2123564"/>
            <a:ext cx="40324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Passningsövning – fyra leden</a:t>
            </a:r>
          </a:p>
        </p:txBody>
      </p:sp>
      <p:sp>
        <p:nvSpPr>
          <p:cNvPr id="5" name="Plus 4"/>
          <p:cNvSpPr/>
          <p:nvPr/>
        </p:nvSpPr>
        <p:spPr>
          <a:xfrm rot="18978445">
            <a:off x="5197525" y="255115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5197525" y="233191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5197525" y="21158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7144591" y="254793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141741" y="233191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141741" y="21158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7141741" y="391930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7141741" y="41353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us 12"/>
          <p:cNvSpPr/>
          <p:nvPr/>
        </p:nvSpPr>
        <p:spPr>
          <a:xfrm rot="18978445">
            <a:off x="7141741" y="435135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Plus 13"/>
          <p:cNvSpPr/>
          <p:nvPr/>
        </p:nvSpPr>
        <p:spPr>
          <a:xfrm rot="18978445">
            <a:off x="5197525" y="434813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us 14"/>
          <p:cNvSpPr/>
          <p:nvPr/>
        </p:nvSpPr>
        <p:spPr>
          <a:xfrm rot="18978445">
            <a:off x="5197525" y="413211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Plus 15"/>
          <p:cNvSpPr/>
          <p:nvPr/>
        </p:nvSpPr>
        <p:spPr>
          <a:xfrm rot="18978445">
            <a:off x="5197525" y="39160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Box 18"/>
          <p:cNvSpPr txBox="1"/>
          <p:nvPr/>
        </p:nvSpPr>
        <p:spPr>
          <a:xfrm>
            <a:off x="179512" y="2636912"/>
            <a:ext cx="4032448" cy="23083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En passningsövning som varieras på olika sätt:</a:t>
            </a:r>
          </a:p>
          <a:p>
            <a:endParaRPr lang="sv-SE" dirty="0"/>
          </a:p>
          <a:p>
            <a:pPr>
              <a:buFontTx/>
              <a:buChar char="•"/>
            </a:pPr>
            <a:r>
              <a:rPr lang="sv-SE" dirty="0"/>
              <a:t>Passa rakt fram, byt rakt fram.</a:t>
            </a:r>
          </a:p>
          <a:p>
            <a:pPr>
              <a:buFontTx/>
              <a:buChar char="•"/>
            </a:pPr>
            <a:r>
              <a:rPr lang="sv-SE" dirty="0"/>
              <a:t>Passa rakt fram, byt i sidled.</a:t>
            </a:r>
          </a:p>
          <a:p>
            <a:pPr>
              <a:buFontTx/>
              <a:buChar char="•"/>
            </a:pPr>
            <a:r>
              <a:rPr lang="sv-SE" dirty="0"/>
              <a:t>Passa i sidled, byt rakt fram.</a:t>
            </a:r>
          </a:p>
          <a:p>
            <a:pPr>
              <a:buFontTx/>
              <a:buChar char="•"/>
            </a:pPr>
            <a:r>
              <a:rPr lang="sv-SE" dirty="0"/>
              <a:t>Passa diagonalt, byt åt vartannat håll.</a:t>
            </a:r>
          </a:p>
          <a:p>
            <a:pPr>
              <a:buFontTx/>
              <a:buChar char="•"/>
            </a:pPr>
            <a:r>
              <a:rPr lang="sv-SE" dirty="0"/>
              <a:t>Gör samma sak fast med backhand</a:t>
            </a:r>
          </a:p>
        </p:txBody>
      </p:sp>
      <p:sp>
        <p:nvSpPr>
          <p:cNvPr id="18" name="Flowchart: Connector 24"/>
          <p:cNvSpPr/>
          <p:nvPr/>
        </p:nvSpPr>
        <p:spPr>
          <a:xfrm>
            <a:off x="7236866" y="278092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lowchart: Connector 24"/>
          <p:cNvSpPr/>
          <p:nvPr/>
        </p:nvSpPr>
        <p:spPr>
          <a:xfrm>
            <a:off x="5292080" y="386161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6" name="Bildobjekt 25">
            <a:extLst>
              <a:ext uri="{FF2B5EF4-FFF2-40B4-BE49-F238E27FC236}">
                <a16:creationId xmlns:a16="http://schemas.microsoft.com/office/drawing/2014/main" id="{C5D7D31E-8A26-472C-8251-C019C76CA8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131590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i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p 14"/>
          <p:cNvGrpSpPr/>
          <p:nvPr/>
        </p:nvGrpSpPr>
        <p:grpSpPr>
          <a:xfrm>
            <a:off x="4283968" y="116632"/>
            <a:ext cx="4176464" cy="6597352"/>
            <a:chOff x="4283968" y="116632"/>
            <a:chExt cx="4176464" cy="6597352"/>
          </a:xfrm>
        </p:grpSpPr>
        <p:sp>
          <p:nvSpPr>
            <p:cNvPr id="16" name="Rektangel med rundade hörn 15"/>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00"/>
                </a:solidFill>
              </a:endParaRPr>
            </a:p>
          </p:txBody>
        </p:sp>
        <p:sp>
          <p:nvSpPr>
            <p:cNvPr id="17" name="Rektangel 16"/>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00"/>
                </a:solidFill>
              </a:endParaRPr>
            </a:p>
          </p:txBody>
        </p:sp>
        <p:sp>
          <p:nvSpPr>
            <p:cNvPr id="18" name="Rektangel 17"/>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FFFF00"/>
                </a:solidFill>
              </a:endParaRPr>
            </a:p>
          </p:txBody>
        </p:sp>
        <p:cxnSp>
          <p:nvCxnSpPr>
            <p:cNvPr id="19" name="Rak 18"/>
            <p:cNvCxnSpPr>
              <a:stCxn id="16" idx="1"/>
              <a:endCxn id="16"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251520" y="2123564"/>
            <a:ext cx="3888432"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Passningsövning – Danska trippelbågen</a:t>
            </a:r>
          </a:p>
        </p:txBody>
      </p:sp>
      <p:sp>
        <p:nvSpPr>
          <p:cNvPr id="5" name="Plus 4"/>
          <p:cNvSpPr/>
          <p:nvPr/>
        </p:nvSpPr>
        <p:spPr>
          <a:xfrm rot="18978445">
            <a:off x="6784551" y="470817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6997725" y="470817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792663" y="629557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7864671" y="607954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8080695" y="362805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8077845" y="341525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8077845" y="319600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6565677" y="470817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us 12"/>
          <p:cNvSpPr/>
          <p:nvPr/>
        </p:nvSpPr>
        <p:spPr>
          <a:xfrm rot="18978445">
            <a:off x="7933829" y="586352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8028954" y="580583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1" name="Bildobjekt 20">
            <a:extLst>
              <a:ext uri="{FF2B5EF4-FFF2-40B4-BE49-F238E27FC236}">
                <a16:creationId xmlns:a16="http://schemas.microsoft.com/office/drawing/2014/main" id="{346F79E3-C83E-42D8-B813-02D32D6598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470596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4.44444E-6 -2.56244E-6 L -0.09062 -0.14153 " pathEditMode="relative" rAng="0" ptsTypes="AA">
                                      <p:cBhvr>
                                        <p:cTn id="6" dur="1000" fill="hold"/>
                                        <p:tgtEl>
                                          <p:spTgt spid="14"/>
                                        </p:tgtEl>
                                        <p:attrNameLst>
                                          <p:attrName>ppt_x</p:attrName>
                                          <p:attrName>ppt_y</p:attrName>
                                        </p:attrNameLst>
                                      </p:cBhvr>
                                      <p:rCtr x="-4531" y="-7077"/>
                                    </p:animMotion>
                                  </p:childTnLst>
                                </p:cTn>
                              </p:par>
                              <p:par>
                                <p:cTn id="7" presetID="42" presetClass="path" presetSubtype="0" fill="hold" grpId="0" nodeType="withEffect">
                                  <p:stCondLst>
                                    <p:cond delay="0"/>
                                  </p:stCondLst>
                                  <p:childTnLst>
                                    <p:animMotion origin="layout" path="M -8.33333E-7 3.33333E-6 L -0.05104 -0.01598 " pathEditMode="relative" rAng="0" ptsTypes="AA">
                                      <p:cBhvr>
                                        <p:cTn id="8" dur="2000" fill="hold"/>
                                        <p:tgtEl>
                                          <p:spTgt spid="13"/>
                                        </p:tgtEl>
                                        <p:attrNameLst>
                                          <p:attrName>ppt_x</p:attrName>
                                          <p:attrName>ppt_y</p:attrName>
                                        </p:attrNameLst>
                                      </p:cBhvr>
                                      <p:rCtr x="-2552" y="-810"/>
                                    </p:animMotion>
                                  </p:childTnLst>
                                </p:cTn>
                              </p:par>
                              <p:par>
                                <p:cTn id="9" presetID="42" presetClass="path" presetSubtype="0" fill="hold" grpId="1" nodeType="withEffect">
                                  <p:stCondLst>
                                    <p:cond delay="1000"/>
                                  </p:stCondLst>
                                  <p:childTnLst>
                                    <p:animMotion origin="layout" path="M -0.09062 -0.14166 L -0.05902 -0.00717 " pathEditMode="relative" rAng="0" ptsTypes="AA">
                                      <p:cBhvr>
                                        <p:cTn id="10" dur="1000" fill="hold"/>
                                        <p:tgtEl>
                                          <p:spTgt spid="14"/>
                                        </p:tgtEl>
                                        <p:attrNameLst>
                                          <p:attrName>ppt_x</p:attrName>
                                          <p:attrName>ppt_y</p:attrName>
                                        </p:attrNameLst>
                                      </p:cBhvr>
                                      <p:rCtr x="1580" y="6713"/>
                                    </p:animMotion>
                                  </p:childTnLst>
                                </p:cTn>
                              </p:par>
                              <p:par>
                                <p:cTn id="11" presetID="0" presetClass="path" presetSubtype="0" fill="hold" grpId="0" nodeType="withEffect">
                                  <p:stCondLst>
                                    <p:cond delay="1000"/>
                                  </p:stCondLst>
                                  <p:childTnLst>
                                    <p:animMotion origin="layout" path="M 2.5E-6 -3.7037E-6 L 0.02639 0.06296 L 0.04028 0.08519 L 0.05416 0.09815 L 0.07222 0.10926 L 0.08333 0.10926 L 0.10278 0.11482 L 0.11111 0.10556 L 0.11666 0.09445 L 0.12083 0.07963 L 0.12083 0.06482 L 0.12083 0.05 " pathEditMode="relative" ptsTypes="AAAAAAAAAAAA">
                                      <p:cBhvr>
                                        <p:cTn id="12" dur="3000" fill="hold"/>
                                        <p:tgtEl>
                                          <p:spTgt spid="6"/>
                                        </p:tgtEl>
                                        <p:attrNameLst>
                                          <p:attrName>ppt_x</p:attrName>
                                          <p:attrName>ppt_y</p:attrName>
                                        </p:attrNameLst>
                                      </p:cBhvr>
                                    </p:animMotion>
                                  </p:childTnLst>
                                </p:cTn>
                              </p:par>
                              <p:par>
                                <p:cTn id="13" presetID="42" presetClass="path" presetSubtype="0" fill="hold" grpId="2" nodeType="withEffect">
                                  <p:stCondLst>
                                    <p:cond delay="3000"/>
                                  </p:stCondLst>
                                  <p:childTnLst>
                                    <p:animMotion origin="layout" path="M -0.05902 -0.00717 L 0.01181 -0.11226 " pathEditMode="relative" rAng="0" ptsTypes="AA">
                                      <p:cBhvr>
                                        <p:cTn id="14" dur="1000" fill="hold"/>
                                        <p:tgtEl>
                                          <p:spTgt spid="14"/>
                                        </p:tgtEl>
                                        <p:attrNameLst>
                                          <p:attrName>ppt_x</p:attrName>
                                          <p:attrName>ppt_y</p:attrName>
                                        </p:attrNameLst>
                                      </p:cBhvr>
                                      <p:rCtr x="3542" y="-5255"/>
                                    </p:animMotion>
                                  </p:childTnLst>
                                </p:cTn>
                              </p:par>
                              <p:par>
                                <p:cTn id="15" presetID="0" presetClass="path" presetSubtype="0" fill="hold" grpId="0" nodeType="withEffect">
                                  <p:stCondLst>
                                    <p:cond delay="2000"/>
                                  </p:stCondLst>
                                  <p:childTnLst>
                                    <p:animMotion origin="layout" path="M 0.00018 0.00023 L -0.01857 0.05718 L -0.03732 0.07801 L -0.05816 0.0919 L -0.07795 0.09468 L -0.0967 0.08912 L -0.11128 0.07384 L -0.12274 0.03912 L -0.16128 -0.19282 " pathEditMode="relative" ptsTypes="AAAAAAAAA">
                                      <p:cBhvr>
                                        <p:cTn id="16" dur="4000" fill="hold"/>
                                        <p:tgtEl>
                                          <p:spTgt spid="9"/>
                                        </p:tgtEl>
                                        <p:attrNameLst>
                                          <p:attrName>ppt_x</p:attrName>
                                          <p:attrName>ppt_y</p:attrName>
                                        </p:attrNameLst>
                                      </p:cBhvr>
                                    </p:animMotion>
                                  </p:childTnLst>
                                </p:cTn>
                              </p:par>
                              <p:par>
                                <p:cTn id="17" presetID="42" presetClass="path" presetSubtype="0" fill="hold" grpId="3" nodeType="withEffect">
                                  <p:stCondLst>
                                    <p:cond delay="4000"/>
                                  </p:stCondLst>
                                  <p:childTnLst>
                                    <p:animMotion origin="layout" path="M 0.01042 -0.11018 L -0.14566 -0.50903 " pathEditMode="relative" rAng="0" ptsTypes="AA">
                                      <p:cBhvr>
                                        <p:cTn id="18" dur="2000" fill="hold"/>
                                        <p:tgtEl>
                                          <p:spTgt spid="14"/>
                                        </p:tgtEl>
                                        <p:attrNameLst>
                                          <p:attrName>ppt_x</p:attrName>
                                          <p:attrName>ppt_y</p:attrName>
                                        </p:attrNameLst>
                                      </p:cBhvr>
                                      <p:rCtr x="-7813" y="-19954"/>
                                    </p:animMotion>
                                  </p:childTnLst>
                                </p:cTn>
                              </p:par>
                            </p:childTnLst>
                          </p:cTn>
                        </p:par>
                        <p:par>
                          <p:cTn id="19" fill="hold">
                            <p:stCondLst>
                              <p:cond delay="6000"/>
                            </p:stCondLst>
                            <p:childTnLst>
                              <p:par>
                                <p:cTn id="20" presetID="42" presetClass="path" presetSubtype="0" fill="hold" grpId="1" nodeType="afterEffect">
                                  <p:stCondLst>
                                    <p:cond delay="0"/>
                                  </p:stCondLst>
                                  <p:childTnLst>
                                    <p:animMotion origin="layout" path="M -0.16129 -0.19283 L -0.19288 -0.25787 " pathEditMode="relative" rAng="0" ptsTypes="AA">
                                      <p:cBhvr>
                                        <p:cTn id="21" dur="1000" fill="hold"/>
                                        <p:tgtEl>
                                          <p:spTgt spid="9"/>
                                        </p:tgtEl>
                                        <p:attrNameLst>
                                          <p:attrName>ppt_x</p:attrName>
                                          <p:attrName>ppt_y</p:attrName>
                                        </p:attrNameLst>
                                      </p:cBhvr>
                                      <p:rCtr x="-1580" y="-3264"/>
                                    </p:animMotion>
                                  </p:childTnLst>
                                </p:cTn>
                              </p:par>
                              <p:par>
                                <p:cTn id="22" presetID="42" presetClass="path" presetSubtype="0" fill="hold" grpId="4" nodeType="withEffect">
                                  <p:stCondLst>
                                    <p:cond delay="0"/>
                                  </p:stCondLst>
                                  <p:childTnLst>
                                    <p:animMotion origin="layout" path="M -0.14566 -0.50903 L -0.16145 -0.57222 " pathEditMode="relative" rAng="0" ptsTypes="AA">
                                      <p:cBhvr>
                                        <p:cTn id="23" dur="1000" fill="hold"/>
                                        <p:tgtEl>
                                          <p:spTgt spid="14"/>
                                        </p:tgtEl>
                                        <p:attrNameLst>
                                          <p:attrName>ppt_x</p:attrName>
                                          <p:attrName>ppt_y</p:attrName>
                                        </p:attrNameLst>
                                      </p:cBhvr>
                                      <p:rCtr x="-799" y="-3171"/>
                                    </p:animMotion>
                                  </p:childTnLst>
                                </p:cTn>
                              </p:par>
                            </p:childTnLst>
                          </p:cTn>
                        </p:par>
                        <p:par>
                          <p:cTn id="24" fill="hold">
                            <p:stCondLst>
                              <p:cond delay="7000"/>
                            </p:stCondLst>
                            <p:childTnLst>
                              <p:par>
                                <p:cTn id="25" presetID="42" presetClass="path" presetSubtype="0" fill="hold" grpId="5" nodeType="afterEffect">
                                  <p:stCondLst>
                                    <p:cond delay="0"/>
                                  </p:stCondLst>
                                  <p:childTnLst>
                                    <p:animMotion origin="layout" path="M -0.16145 -0.57222 L -0.13784 -0.76111 " pathEditMode="relative" rAng="0" ptsTypes="AA">
                                      <p:cBhvr>
                                        <p:cTn id="26" dur="500" fill="hold"/>
                                        <p:tgtEl>
                                          <p:spTgt spid="14"/>
                                        </p:tgtEl>
                                        <p:attrNameLst>
                                          <p:attrName>ppt_x</p:attrName>
                                          <p:attrName>ppt_y</p:attrName>
                                        </p:attrNameLst>
                                      </p:cBhvr>
                                      <p:rCtr x="1181" y="-94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9" grpId="1" animBg="1"/>
      <p:bldP spid="13" grpId="0" animBg="1"/>
      <p:bldP spid="14" grpId="0" animBg="1"/>
      <p:bldP spid="14" grpId="1" animBg="1"/>
      <p:bldP spid="14" grpId="2" animBg="1"/>
      <p:bldP spid="14" grpId="3" animBg="1"/>
      <p:bldP spid="14" grpId="4" animBg="1"/>
      <p:bldP spid="14" grpId="5"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upp 25"/>
          <p:cNvGrpSpPr/>
          <p:nvPr/>
        </p:nvGrpSpPr>
        <p:grpSpPr>
          <a:xfrm>
            <a:off x="4283968" y="116632"/>
            <a:ext cx="4176464" cy="6597352"/>
            <a:chOff x="4283968" y="116632"/>
            <a:chExt cx="4176464" cy="6597352"/>
          </a:xfrm>
        </p:grpSpPr>
        <p:sp>
          <p:nvSpPr>
            <p:cNvPr id="27" name="Rektangel med rundade hörn 26"/>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0" name="Rak 29"/>
            <p:cNvCxnSpPr>
              <a:stCxn id="27" idx="1"/>
              <a:endCxn id="27"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49748" y="2195572"/>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Spelmomentsövning – 2 mot 2</a:t>
            </a:r>
          </a:p>
        </p:txBody>
      </p:sp>
      <p:sp>
        <p:nvSpPr>
          <p:cNvPr id="5" name="Oval 37"/>
          <p:cNvSpPr/>
          <p:nvPr/>
        </p:nvSpPr>
        <p:spPr>
          <a:xfrm>
            <a:off x="5148064" y="116632"/>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Oval 37"/>
          <p:cNvSpPr/>
          <p:nvPr/>
        </p:nvSpPr>
        <p:spPr>
          <a:xfrm>
            <a:off x="7308304" y="116632"/>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Oval 37"/>
          <p:cNvSpPr/>
          <p:nvPr/>
        </p:nvSpPr>
        <p:spPr>
          <a:xfrm>
            <a:off x="7310014" y="620688"/>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Oval 37"/>
          <p:cNvSpPr/>
          <p:nvPr/>
        </p:nvSpPr>
        <p:spPr>
          <a:xfrm>
            <a:off x="5148064" y="622398"/>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5125517" y="3156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288607" y="3156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7285757" y="82296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5125517" y="81974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textruta 12"/>
          <p:cNvSpPr txBox="1"/>
          <p:nvPr/>
        </p:nvSpPr>
        <p:spPr>
          <a:xfrm>
            <a:off x="5436096" y="2996952"/>
            <a:ext cx="360040" cy="492443"/>
          </a:xfrm>
          <a:prstGeom prst="rect">
            <a:avLst/>
          </a:prstGeom>
          <a:noFill/>
        </p:spPr>
        <p:txBody>
          <a:bodyPr wrap="square" rtlCol="0">
            <a:spAutoFit/>
          </a:bodyPr>
          <a:lstStyle/>
          <a:p>
            <a:r>
              <a:rPr lang="sv-SE" sz="2600" b="1" dirty="0">
                <a:solidFill>
                  <a:srgbClr val="FF0000"/>
                </a:solidFill>
              </a:rPr>
              <a:t>T</a:t>
            </a:r>
          </a:p>
        </p:txBody>
      </p:sp>
      <p:sp>
        <p:nvSpPr>
          <p:cNvPr id="14" name="Plus 13"/>
          <p:cNvSpPr/>
          <p:nvPr/>
        </p:nvSpPr>
        <p:spPr>
          <a:xfrm rot="18978445">
            <a:off x="4765477" y="535946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Flowchart: Connector 22"/>
          <p:cNvSpPr/>
          <p:nvPr/>
        </p:nvSpPr>
        <p:spPr>
          <a:xfrm>
            <a:off x="5148064" y="566124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Flowchart: Connector 22"/>
          <p:cNvSpPr/>
          <p:nvPr/>
        </p:nvSpPr>
        <p:spPr>
          <a:xfrm>
            <a:off x="5364658" y="558924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Flowchart: Connector 22"/>
          <p:cNvSpPr/>
          <p:nvPr/>
        </p:nvSpPr>
        <p:spPr>
          <a:xfrm>
            <a:off x="5292080" y="580583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lowchart: Connector 22"/>
          <p:cNvSpPr/>
          <p:nvPr/>
        </p:nvSpPr>
        <p:spPr>
          <a:xfrm>
            <a:off x="5508674" y="573325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Flowchart: Connector 22"/>
          <p:cNvSpPr/>
          <p:nvPr/>
        </p:nvSpPr>
        <p:spPr>
          <a:xfrm>
            <a:off x="5004048" y="587727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Flowchart: Connector 22"/>
          <p:cNvSpPr/>
          <p:nvPr/>
        </p:nvSpPr>
        <p:spPr>
          <a:xfrm>
            <a:off x="5148064" y="602128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Flowchart: Connector 22"/>
          <p:cNvSpPr/>
          <p:nvPr/>
        </p:nvSpPr>
        <p:spPr>
          <a:xfrm>
            <a:off x="5436666" y="594928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Flowchart: Connector 22"/>
          <p:cNvSpPr/>
          <p:nvPr/>
        </p:nvSpPr>
        <p:spPr>
          <a:xfrm>
            <a:off x="4932040" y="530120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23"/>
          <p:cNvSpPr/>
          <p:nvPr/>
        </p:nvSpPr>
        <p:spPr>
          <a:xfrm>
            <a:off x="5508674" y="836712"/>
            <a:ext cx="1909067" cy="11521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textruta 24"/>
          <p:cNvSpPr txBox="1"/>
          <p:nvPr/>
        </p:nvSpPr>
        <p:spPr>
          <a:xfrm>
            <a:off x="5508673" y="1988840"/>
            <a:ext cx="1909067" cy="369332"/>
          </a:xfrm>
          <a:prstGeom prst="rect">
            <a:avLst/>
          </a:prstGeom>
          <a:noFill/>
          <a:ln w="28575">
            <a:solidFill>
              <a:srgbClr val="FF0000"/>
            </a:solidFill>
          </a:ln>
        </p:spPr>
        <p:txBody>
          <a:bodyPr wrap="square" rtlCol="0">
            <a:spAutoFit/>
          </a:bodyPr>
          <a:lstStyle/>
          <a:p>
            <a:r>
              <a:rPr lang="sv-SE" dirty="0">
                <a:solidFill>
                  <a:srgbClr val="FF0000"/>
                </a:solidFill>
              </a:rPr>
              <a:t>2 mot 2, man-man</a:t>
            </a:r>
          </a:p>
        </p:txBody>
      </p:sp>
      <p:pic>
        <p:nvPicPr>
          <p:cNvPr id="32" name="Bildobjekt 31">
            <a:extLst>
              <a:ext uri="{FF2B5EF4-FFF2-40B4-BE49-F238E27FC236}">
                <a16:creationId xmlns:a16="http://schemas.microsoft.com/office/drawing/2014/main" id="{42D90EC7-B65F-4003-BF74-04F3EB6FBB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1332046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77778E-6 -2.80296E-6 L 0.075 0.0895 " pathEditMode="relative" rAng="0" ptsTypes="AA">
                                      <p:cBhvr>
                                        <p:cTn id="6" dur="2000" fill="hold"/>
                                        <p:tgtEl>
                                          <p:spTgt spid="12"/>
                                        </p:tgtEl>
                                        <p:attrNameLst>
                                          <p:attrName>ppt_x</p:attrName>
                                          <p:attrName>ppt_y</p:attrName>
                                        </p:attrNameLst>
                                      </p:cBhvr>
                                      <p:rCtr x="3750" y="4463"/>
                                    </p:animMotion>
                                  </p:childTnLst>
                                </p:cTn>
                              </p:par>
                              <p:par>
                                <p:cTn id="7" presetID="42" presetClass="path" presetSubtype="0" accel="50000" decel="50000" fill="hold" grpId="0" nodeType="withEffect">
                                  <p:stCondLst>
                                    <p:cond delay="0"/>
                                  </p:stCondLst>
                                  <p:childTnLst>
                                    <p:animMotion origin="layout" path="M -2.77778E-6 -1.71138E-6 L 0.075 0.08927 " pathEditMode="relative" rAng="0" ptsTypes="AA">
                                      <p:cBhvr>
                                        <p:cTn id="8" dur="2000" fill="hold"/>
                                        <p:tgtEl>
                                          <p:spTgt spid="8"/>
                                        </p:tgtEl>
                                        <p:attrNameLst>
                                          <p:attrName>ppt_x</p:attrName>
                                          <p:attrName>ppt_y</p:attrName>
                                        </p:attrNameLst>
                                      </p:cBhvr>
                                      <p:rCtr x="3750" y="4463"/>
                                    </p:animMotion>
                                  </p:childTnLst>
                                </p:cTn>
                              </p:par>
                              <p:par>
                                <p:cTn id="9" presetID="42" presetClass="path" presetSubtype="0" accel="50000" decel="50000" fill="hold" grpId="0" nodeType="withEffect">
                                  <p:stCondLst>
                                    <p:cond delay="0"/>
                                  </p:stCondLst>
                                  <p:childTnLst>
                                    <p:animMotion origin="layout" path="M -3.88889E-6 4.66235E-6 L -0.07448 0.07839 " pathEditMode="relative" rAng="0" ptsTypes="AA">
                                      <p:cBhvr>
                                        <p:cTn id="10" dur="2000" fill="hold"/>
                                        <p:tgtEl>
                                          <p:spTgt spid="11"/>
                                        </p:tgtEl>
                                        <p:attrNameLst>
                                          <p:attrName>ppt_x</p:attrName>
                                          <p:attrName>ppt_y</p:attrName>
                                        </p:attrNameLst>
                                      </p:cBhvr>
                                      <p:rCtr x="-3733" y="3908"/>
                                    </p:animMotion>
                                  </p:childTnLst>
                                </p:cTn>
                              </p:par>
                              <p:par>
                                <p:cTn id="11" presetID="42" presetClass="path" presetSubtype="0" accel="50000" decel="50000" fill="hold" grpId="0" nodeType="withEffect">
                                  <p:stCondLst>
                                    <p:cond delay="0"/>
                                  </p:stCondLst>
                                  <p:childTnLst>
                                    <p:animMotion origin="layout" path="M -1.11111E-6 -4.44033E-7 L -0.07483 0.07886 " pathEditMode="relative" rAng="0" ptsTypes="AA">
                                      <p:cBhvr>
                                        <p:cTn id="12" dur="2000" fill="hold"/>
                                        <p:tgtEl>
                                          <p:spTgt spid="7"/>
                                        </p:tgtEl>
                                        <p:attrNameLst>
                                          <p:attrName>ppt_x</p:attrName>
                                          <p:attrName>ppt_y</p:attrName>
                                        </p:attrNameLst>
                                      </p:cBhvr>
                                      <p:rCtr x="-3750" y="3932"/>
                                    </p:animMotion>
                                  </p:childTnLst>
                                </p:cTn>
                              </p:par>
                            </p:childTnLst>
                          </p:cTn>
                        </p:par>
                        <p:par>
                          <p:cTn id="13" fill="hold">
                            <p:stCondLst>
                              <p:cond delay="2000"/>
                            </p:stCondLst>
                            <p:childTnLst>
                              <p:par>
                                <p:cTn id="14" presetID="42" presetClass="path" presetSubtype="0" fill="hold" grpId="0" nodeType="afterEffect">
                                  <p:stCondLst>
                                    <p:cond delay="0"/>
                                  </p:stCondLst>
                                  <p:childTnLst>
                                    <p:animMotion origin="layout" path="M 8.33333E-7 4.53284E-7 L 0.12222 -0.55042 " pathEditMode="relative" rAng="0" ptsTypes="AA">
                                      <p:cBhvr>
                                        <p:cTn id="15" dur="2000" fill="hold"/>
                                        <p:tgtEl>
                                          <p:spTgt spid="23"/>
                                        </p:tgtEl>
                                        <p:attrNameLst>
                                          <p:attrName>ppt_x</p:attrName>
                                          <p:attrName>ppt_y</p:attrName>
                                        </p:attrNameLst>
                                      </p:cBhvr>
                                      <p:rCtr x="6111" y="-27521"/>
                                    </p:animMotion>
                                  </p:childTnLst>
                                </p:cTn>
                              </p:par>
                              <p:par>
                                <p:cTn id="16" presetID="6" presetClass="emph" presetSubtype="0" fill="hold" grpId="1" nodeType="withEffect">
                                  <p:stCondLst>
                                    <p:cond delay="0"/>
                                  </p:stCondLst>
                                  <p:childTnLst>
                                    <p:animScale>
                                      <p:cBhvr>
                                        <p:cTn id="17" dur="1000" fill="hold"/>
                                        <p:tgtEl>
                                          <p:spTgt spid="23"/>
                                        </p:tgtEl>
                                      </p:cBhvr>
                                      <p:by x="300000" y="300000"/>
                                    </p:animScale>
                                  </p:childTnLst>
                                </p:cTn>
                              </p:par>
                              <p:par>
                                <p:cTn id="18" presetID="6" presetClass="emph" presetSubtype="0" fill="hold" grpId="2" nodeType="withEffect">
                                  <p:stCondLst>
                                    <p:cond delay="1000"/>
                                  </p:stCondLst>
                                  <p:childTnLst>
                                    <p:animScale>
                                      <p:cBhvr>
                                        <p:cTn id="19" dur="1000" fill="hold"/>
                                        <p:tgtEl>
                                          <p:spTgt spid="23"/>
                                        </p:tgtEl>
                                      </p:cBhvr>
                                      <p:by x="30000" y="30000"/>
                                    </p:animScale>
                                  </p:childTnLst>
                                </p:cTn>
                              </p:par>
                            </p:childTnLst>
                          </p:cTn>
                        </p:par>
                        <p:par>
                          <p:cTn id="20" fill="hold">
                            <p:stCondLst>
                              <p:cond delay="4000"/>
                            </p:stCondLst>
                            <p:childTnLst>
                              <p:par>
                                <p:cTn id="21" presetID="1"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2" grpId="0" animBg="1"/>
      <p:bldP spid="23" grpId="0" animBg="1"/>
      <p:bldP spid="23" grpId="1" animBg="1"/>
      <p:bldP spid="23" grpId="2" animBg="1"/>
      <p:bldP spid="24"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upp 26"/>
          <p:cNvGrpSpPr/>
          <p:nvPr/>
        </p:nvGrpSpPr>
        <p:grpSpPr>
          <a:xfrm>
            <a:off x="4283968" y="116632"/>
            <a:ext cx="4176464" cy="6597352"/>
            <a:chOff x="4283968" y="116632"/>
            <a:chExt cx="4176464" cy="6597352"/>
          </a:xfrm>
        </p:grpSpPr>
        <p:sp>
          <p:nvSpPr>
            <p:cNvPr id="28" name="Rektangel med rundade hörn 27"/>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ktangel 29"/>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1" name="Rak 30"/>
            <p:cNvCxnSpPr>
              <a:stCxn id="28" idx="1"/>
              <a:endCxn id="28"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Plus 3"/>
          <p:cNvSpPr/>
          <p:nvPr/>
        </p:nvSpPr>
        <p:spPr>
          <a:xfrm rot="18978445">
            <a:off x="7659664" y="86457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us 4"/>
          <p:cNvSpPr/>
          <p:nvPr/>
        </p:nvSpPr>
        <p:spPr>
          <a:xfrm rot="18978445">
            <a:off x="4802143" y="50738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659268" y="72169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587829" y="100745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Flowchart: Connector 28"/>
          <p:cNvSpPr/>
          <p:nvPr/>
        </p:nvSpPr>
        <p:spPr>
          <a:xfrm>
            <a:off x="4681246" y="1238165"/>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Oval 48"/>
          <p:cNvSpPr/>
          <p:nvPr/>
        </p:nvSpPr>
        <p:spPr>
          <a:xfrm>
            <a:off x="6110006" y="4238561"/>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4587831" y="565092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4730707" y="607954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4587831" y="586523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us 12"/>
          <p:cNvSpPr/>
          <p:nvPr/>
        </p:nvSpPr>
        <p:spPr>
          <a:xfrm rot="18978445">
            <a:off x="7445350" y="43594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Plus 13"/>
          <p:cNvSpPr/>
          <p:nvPr/>
        </p:nvSpPr>
        <p:spPr>
          <a:xfrm rot="18978445">
            <a:off x="7516789" y="372209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us 14"/>
          <p:cNvSpPr/>
          <p:nvPr/>
        </p:nvSpPr>
        <p:spPr>
          <a:xfrm rot="18978445">
            <a:off x="7731104" y="372209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Plus 15"/>
          <p:cNvSpPr/>
          <p:nvPr/>
        </p:nvSpPr>
        <p:spPr>
          <a:xfrm rot="18978445">
            <a:off x="7945417" y="372209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Plus 16"/>
          <p:cNvSpPr/>
          <p:nvPr/>
        </p:nvSpPr>
        <p:spPr>
          <a:xfrm rot="18978445">
            <a:off x="7588227" y="65026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extBox 88"/>
          <p:cNvSpPr txBox="1"/>
          <p:nvPr/>
        </p:nvSpPr>
        <p:spPr>
          <a:xfrm>
            <a:off x="421756" y="2996952"/>
            <a:ext cx="314327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Byter A-C-B-D-A</a:t>
            </a:r>
          </a:p>
        </p:txBody>
      </p:sp>
      <p:sp>
        <p:nvSpPr>
          <p:cNvPr id="19" name="TextBox 15"/>
          <p:cNvSpPr txBox="1"/>
          <p:nvPr/>
        </p:nvSpPr>
        <p:spPr>
          <a:xfrm>
            <a:off x="421756"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Spelmomentsövn – 4 led</a:t>
            </a:r>
          </a:p>
        </p:txBody>
      </p:sp>
      <p:sp>
        <p:nvSpPr>
          <p:cNvPr id="20" name="Rektangel 19"/>
          <p:cNvSpPr/>
          <p:nvPr/>
        </p:nvSpPr>
        <p:spPr>
          <a:xfrm>
            <a:off x="4966997" y="3667057"/>
            <a:ext cx="1621227" cy="98607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ruta 20"/>
          <p:cNvSpPr txBox="1"/>
          <p:nvPr/>
        </p:nvSpPr>
        <p:spPr>
          <a:xfrm>
            <a:off x="6588224" y="4221088"/>
            <a:ext cx="913683" cy="379426"/>
          </a:xfrm>
          <a:prstGeom prst="rect">
            <a:avLst/>
          </a:prstGeom>
          <a:noFill/>
          <a:ln>
            <a:solidFill>
              <a:srgbClr val="FF0000"/>
            </a:solidFill>
          </a:ln>
        </p:spPr>
        <p:txBody>
          <a:bodyPr wrap="square" rtlCol="0">
            <a:spAutoFit/>
          </a:bodyPr>
          <a:lstStyle/>
          <a:p>
            <a:r>
              <a:rPr lang="sv-SE" dirty="0">
                <a:solidFill>
                  <a:srgbClr val="FF0000"/>
                </a:solidFill>
              </a:rPr>
              <a:t>2 mot 1</a:t>
            </a:r>
          </a:p>
        </p:txBody>
      </p:sp>
      <p:sp>
        <p:nvSpPr>
          <p:cNvPr id="22" name="Flowchart: Connector 28"/>
          <p:cNvSpPr/>
          <p:nvPr/>
        </p:nvSpPr>
        <p:spPr>
          <a:xfrm>
            <a:off x="7740922" y="112531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extruta 22"/>
          <p:cNvSpPr txBox="1"/>
          <p:nvPr/>
        </p:nvSpPr>
        <p:spPr>
          <a:xfrm>
            <a:off x="4499992" y="260648"/>
            <a:ext cx="398232" cy="369332"/>
          </a:xfrm>
          <a:prstGeom prst="rect">
            <a:avLst/>
          </a:prstGeom>
          <a:noFill/>
        </p:spPr>
        <p:txBody>
          <a:bodyPr wrap="square" rtlCol="0">
            <a:spAutoFit/>
          </a:bodyPr>
          <a:lstStyle/>
          <a:p>
            <a:r>
              <a:rPr lang="sv-SE" b="1" u="sng" dirty="0">
                <a:solidFill>
                  <a:srgbClr val="FF0000"/>
                </a:solidFill>
              </a:rPr>
              <a:t>A</a:t>
            </a:r>
          </a:p>
        </p:txBody>
      </p:sp>
      <p:sp>
        <p:nvSpPr>
          <p:cNvPr id="24" name="textruta 23"/>
          <p:cNvSpPr txBox="1"/>
          <p:nvPr/>
        </p:nvSpPr>
        <p:spPr>
          <a:xfrm>
            <a:off x="7846176" y="251356"/>
            <a:ext cx="398232" cy="369332"/>
          </a:xfrm>
          <a:prstGeom prst="rect">
            <a:avLst/>
          </a:prstGeom>
          <a:noFill/>
        </p:spPr>
        <p:txBody>
          <a:bodyPr wrap="square" rtlCol="0">
            <a:spAutoFit/>
          </a:bodyPr>
          <a:lstStyle/>
          <a:p>
            <a:r>
              <a:rPr lang="sv-SE" b="1" u="sng" dirty="0">
                <a:solidFill>
                  <a:srgbClr val="FF0000"/>
                </a:solidFill>
              </a:rPr>
              <a:t>D</a:t>
            </a:r>
          </a:p>
        </p:txBody>
      </p:sp>
      <p:sp>
        <p:nvSpPr>
          <p:cNvPr id="25" name="textruta 24"/>
          <p:cNvSpPr txBox="1"/>
          <p:nvPr/>
        </p:nvSpPr>
        <p:spPr>
          <a:xfrm>
            <a:off x="7998576" y="3933056"/>
            <a:ext cx="398232" cy="369332"/>
          </a:xfrm>
          <a:prstGeom prst="rect">
            <a:avLst/>
          </a:prstGeom>
          <a:noFill/>
        </p:spPr>
        <p:txBody>
          <a:bodyPr wrap="square" rtlCol="0">
            <a:spAutoFit/>
          </a:bodyPr>
          <a:lstStyle/>
          <a:p>
            <a:r>
              <a:rPr lang="sv-SE" b="1" u="sng" dirty="0">
                <a:solidFill>
                  <a:srgbClr val="FF0000"/>
                </a:solidFill>
              </a:rPr>
              <a:t>C</a:t>
            </a:r>
          </a:p>
        </p:txBody>
      </p:sp>
      <p:sp>
        <p:nvSpPr>
          <p:cNvPr id="26" name="textruta 25"/>
          <p:cNvSpPr txBox="1"/>
          <p:nvPr/>
        </p:nvSpPr>
        <p:spPr>
          <a:xfrm>
            <a:off x="4605816" y="6228020"/>
            <a:ext cx="398232" cy="369332"/>
          </a:xfrm>
          <a:prstGeom prst="rect">
            <a:avLst/>
          </a:prstGeom>
          <a:noFill/>
        </p:spPr>
        <p:txBody>
          <a:bodyPr wrap="square" rtlCol="0">
            <a:spAutoFit/>
          </a:bodyPr>
          <a:lstStyle/>
          <a:p>
            <a:r>
              <a:rPr lang="sv-SE" b="1" u="sng" dirty="0">
                <a:solidFill>
                  <a:srgbClr val="FF0000"/>
                </a:solidFill>
              </a:rPr>
              <a:t>B</a:t>
            </a:r>
          </a:p>
        </p:txBody>
      </p:sp>
      <p:pic>
        <p:nvPicPr>
          <p:cNvPr id="33" name="Bildobjekt 32">
            <a:extLst>
              <a:ext uri="{FF2B5EF4-FFF2-40B4-BE49-F238E27FC236}">
                <a16:creationId xmlns:a16="http://schemas.microsoft.com/office/drawing/2014/main" id="{3C0C3BBF-51A7-4545-99DE-B17E576522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347665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27000" fill="hold" grpId="0" nodeType="withEffect">
                                  <p:stCondLst>
                                    <p:cond delay="0"/>
                                  </p:stCondLst>
                                  <p:childTnLst>
                                    <p:animMotion origin="layout" path="M 1.38889E-6 -2.34968E-6 L 0.04722 0.41883 " pathEditMode="relative" rAng="0" ptsTypes="AA">
                                      <p:cBhvr>
                                        <p:cTn id="6" dur="2000" fill="hold"/>
                                        <p:tgtEl>
                                          <p:spTgt spid="7"/>
                                        </p:tgtEl>
                                        <p:attrNameLst>
                                          <p:attrName>ppt_x</p:attrName>
                                          <p:attrName>ppt_y</p:attrName>
                                        </p:attrNameLst>
                                      </p:cBhvr>
                                      <p:rCtr x="2361" y="20930"/>
                                    </p:animMotion>
                                  </p:childTnLst>
                                </p:cTn>
                              </p:par>
                              <p:par>
                                <p:cTn id="7" presetID="42" presetClass="path" presetSubtype="0" fill="hold" grpId="0" nodeType="withEffect">
                                  <p:stCondLst>
                                    <p:cond delay="0"/>
                                  </p:stCondLst>
                                  <p:childTnLst>
                                    <p:animMotion origin="layout" path="M 1.38889E-6 3.58927E-6 L 1.38889E-6 0.62881 " pathEditMode="relative" rAng="0" ptsTypes="AA">
                                      <p:cBhvr>
                                        <p:cTn id="8" dur="1000" fill="hold"/>
                                        <p:tgtEl>
                                          <p:spTgt spid="8"/>
                                        </p:tgtEl>
                                        <p:attrNameLst>
                                          <p:attrName>ppt_x</p:attrName>
                                          <p:attrName>ppt_y</p:attrName>
                                        </p:attrNameLst>
                                      </p:cBhvr>
                                      <p:rCtr x="0" y="31429"/>
                                    </p:animMotion>
                                  </p:childTnLst>
                                </p:cTn>
                              </p:par>
                            </p:childTnLst>
                          </p:cTn>
                        </p:par>
                        <p:par>
                          <p:cTn id="9" fill="hold">
                            <p:stCondLst>
                              <p:cond delay="2000"/>
                            </p:stCondLst>
                            <p:childTnLst>
                              <p:par>
                                <p:cTn id="10" presetID="64" presetClass="path" presetSubtype="0" fill="hold" grpId="1" nodeType="afterEffect">
                                  <p:stCondLst>
                                    <p:cond delay="0"/>
                                  </p:stCondLst>
                                  <p:childTnLst>
                                    <p:animMotion origin="layout" path="M 1.38889E-6 0.62881 L 0.05503 0.40841 " pathEditMode="relative" rAng="0" ptsTypes="AA">
                                      <p:cBhvr>
                                        <p:cTn id="11" dur="1000" fill="hold"/>
                                        <p:tgtEl>
                                          <p:spTgt spid="8"/>
                                        </p:tgtEl>
                                        <p:attrNameLst>
                                          <p:attrName>ppt_x</p:attrName>
                                          <p:attrName>ppt_y</p:attrName>
                                        </p:attrNameLst>
                                      </p:cBhvr>
                                      <p:rCtr x="2743" y="-11031"/>
                                    </p:animMotion>
                                  </p:childTnLst>
                                </p:cTn>
                              </p:par>
                              <p:par>
                                <p:cTn id="12" presetID="35" presetClass="path" presetSubtype="0" accel="50000" decel="50000" fill="hold" grpId="0" nodeType="withEffect">
                                  <p:stCondLst>
                                    <p:cond delay="0"/>
                                  </p:stCondLst>
                                  <p:childTnLst>
                                    <p:animMotion origin="layout" path="M -1.11111E-6 4.90287E-7 L -0.15503 0.01295 " pathEditMode="relative" rAng="0" ptsTypes="AA">
                                      <p:cBhvr>
                                        <p:cTn id="13" dur="2000" fill="hold"/>
                                        <p:tgtEl>
                                          <p:spTgt spid="14"/>
                                        </p:tgtEl>
                                        <p:attrNameLst>
                                          <p:attrName>ppt_x</p:attrName>
                                          <p:attrName>ppt_y</p:attrName>
                                        </p:attrNameLst>
                                      </p:cBhvr>
                                      <p:rCtr x="-7760" y="648"/>
                                    </p:animMotion>
                                  </p:childTnLst>
                                </p:cTn>
                              </p:par>
                            </p:childTnLst>
                          </p:cTn>
                        </p:par>
                        <p:par>
                          <p:cTn id="14" fill="hold">
                            <p:stCondLst>
                              <p:cond delay="4000"/>
                            </p:stCondLst>
                            <p:childTnLst>
                              <p:par>
                                <p:cTn id="15" presetID="1"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par>
                          <p:cTn id="19" fill="hold">
                            <p:stCondLst>
                              <p:cond delay="4000"/>
                            </p:stCondLst>
                            <p:childTnLst>
                              <p:par>
                                <p:cTn id="20" presetID="64" presetClass="path" presetSubtype="0" accel="50000" decel="50000" fill="hold" grpId="0" nodeType="afterEffect">
                                  <p:stCondLst>
                                    <p:cond delay="1000"/>
                                  </p:stCondLst>
                                  <p:childTnLst>
                                    <p:animMotion origin="layout" path="M 1.38889E-6 -2.32192E-6 L 0.05503 -0.46161 " pathEditMode="relative" rAng="0" ptsTypes="AA">
                                      <p:cBhvr>
                                        <p:cTn id="21" dur="2000" fill="hold"/>
                                        <p:tgtEl>
                                          <p:spTgt spid="10"/>
                                        </p:tgtEl>
                                        <p:attrNameLst>
                                          <p:attrName>ppt_x</p:attrName>
                                          <p:attrName>ppt_y</p:attrName>
                                        </p:attrNameLst>
                                      </p:cBhvr>
                                      <p:rCtr x="2743" y="-23080"/>
                                    </p:animMotion>
                                  </p:childTnLst>
                                </p:cTn>
                              </p:par>
                              <p:par>
                                <p:cTn id="22" presetID="42" presetClass="path" presetSubtype="0" fill="hold" grpId="0" nodeType="withEffect">
                                  <p:stCondLst>
                                    <p:cond delay="2000"/>
                                  </p:stCondLst>
                                  <p:childTnLst>
                                    <p:animMotion origin="layout" path="M 2.77778E-6 3.57077E-6 L -0.27952 0.20467 " pathEditMode="relative" rAng="0" ptsTypes="AA">
                                      <p:cBhvr>
                                        <p:cTn id="23" dur="1000" fill="hold"/>
                                        <p:tgtEl>
                                          <p:spTgt spid="22"/>
                                        </p:tgtEl>
                                        <p:attrNameLst>
                                          <p:attrName>ppt_x</p:attrName>
                                          <p:attrName>ppt_y</p:attrName>
                                        </p:attrNameLst>
                                      </p:cBhvr>
                                      <p:rCtr x="-13976" y="10222"/>
                                    </p:animMotion>
                                  </p:childTnLst>
                                </p:cTn>
                              </p:par>
                            </p:childTnLst>
                          </p:cTn>
                        </p:par>
                        <p:par>
                          <p:cTn id="24" fill="hold">
                            <p:stCondLst>
                              <p:cond delay="7000"/>
                            </p:stCondLst>
                            <p:childTnLst>
                              <p:par>
                                <p:cTn id="25" presetID="64" presetClass="path" presetSubtype="0" fill="hold" grpId="1" nodeType="afterEffect">
                                  <p:stCondLst>
                                    <p:cond delay="0"/>
                                  </p:stCondLst>
                                  <p:childTnLst>
                                    <p:animMotion origin="layout" path="M -0.27952 0.21045 L -0.11407 -0.06823 " pathEditMode="relative" rAng="0" ptsTypes="AA">
                                      <p:cBhvr>
                                        <p:cTn id="26" dur="500" fill="hold"/>
                                        <p:tgtEl>
                                          <p:spTgt spid="22"/>
                                        </p:tgtEl>
                                        <p:attrNameLst>
                                          <p:attrName>ppt_x</p:attrName>
                                          <p:attrName>ppt_y</p:attrName>
                                        </p:attrNameLst>
                                      </p:cBhvr>
                                      <p:rCtr x="8264" y="-139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8" grpId="1" animBg="1"/>
      <p:bldP spid="10" grpId="0" animBg="1"/>
      <p:bldP spid="14" grpId="0" animBg="1"/>
      <p:bldP spid="20" grpId="0" animBg="1"/>
      <p:bldP spid="21" grpId="0" animBg="1"/>
      <p:bldP spid="22" grpId="0" animBg="1"/>
      <p:bldP spid="22"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Träna</a:t>
            </a:r>
            <a:r>
              <a:rPr lang="en-US" dirty="0"/>
              <a:t> </a:t>
            </a:r>
            <a:r>
              <a:rPr lang="en-US" dirty="0" err="1"/>
              <a:t>spelmoment</a:t>
            </a:r>
            <a:endParaRPr lang="en-US" dirty="0"/>
          </a:p>
        </p:txBody>
      </p:sp>
    </p:spTree>
    <p:extLst>
      <p:ext uri="{BB962C8B-B14F-4D97-AF65-F5344CB8AC3E}">
        <p14:creationId xmlns:p14="http://schemas.microsoft.com/office/powerpoint/2010/main" val="1308758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 16"/>
          <p:cNvGrpSpPr/>
          <p:nvPr/>
        </p:nvGrpSpPr>
        <p:grpSpPr>
          <a:xfrm>
            <a:off x="4283968" y="116632"/>
            <a:ext cx="4176464" cy="6597352"/>
            <a:chOff x="4283968" y="116632"/>
            <a:chExt cx="4176464" cy="6597352"/>
          </a:xfrm>
        </p:grpSpPr>
        <p:sp>
          <p:nvSpPr>
            <p:cNvPr id="18" name="Rektangel med rundade hörn 17"/>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1" name="Rak 20"/>
            <p:cNvCxnSpPr>
              <a:stCxn id="18" idx="1"/>
              <a:endCxn id="18"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179512" y="2339588"/>
            <a:ext cx="4032448"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Kontringssövning – Lång och kort passning</a:t>
            </a:r>
          </a:p>
        </p:txBody>
      </p:sp>
      <p:sp>
        <p:nvSpPr>
          <p:cNvPr id="5" name="Plus 4"/>
          <p:cNvSpPr/>
          <p:nvPr/>
        </p:nvSpPr>
        <p:spPr>
          <a:xfrm rot="18978445">
            <a:off x="4912343" y="38769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840335" y="60371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765477" y="81974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765477" y="103898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789813" y="59355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861821" y="57162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7936679" y="550026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7933829" y="528745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2"/>
          <p:cNvSpPr/>
          <p:nvPr/>
        </p:nvSpPr>
        <p:spPr>
          <a:xfrm>
            <a:off x="7812930" y="580526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2"/>
          <p:cNvSpPr/>
          <p:nvPr/>
        </p:nvSpPr>
        <p:spPr>
          <a:xfrm>
            <a:off x="5076056" y="69269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us 14"/>
          <p:cNvSpPr/>
          <p:nvPr/>
        </p:nvSpPr>
        <p:spPr>
          <a:xfrm rot="18978445">
            <a:off x="5629573" y="355926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Plus 15"/>
          <p:cNvSpPr/>
          <p:nvPr/>
        </p:nvSpPr>
        <p:spPr>
          <a:xfrm rot="18978445">
            <a:off x="6856559" y="312399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3" name="Bildobjekt 22">
            <a:extLst>
              <a:ext uri="{FF2B5EF4-FFF2-40B4-BE49-F238E27FC236}">
                <a16:creationId xmlns:a16="http://schemas.microsoft.com/office/drawing/2014/main" id="{77708FAE-CE05-4996-A6A0-968D47012E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1030251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fill="hold" grpId="0" nodeType="clickEffect">
                                  <p:stCondLst>
                                    <p:cond delay="0"/>
                                  </p:stCondLst>
                                  <p:childTnLst>
                                    <p:animMotion origin="layout" path="M -2.22222E-6 3.81129E-6 L -0.0835 0.06961 C -0.10104 0.0851 -0.12725 0.09435 -0.15434 0.09435 C -0.18541 0.09435 -0.21041 0.0851 -0.22778 0.06961 L -0.31076 3.81129E-6 " pathEditMode="relative" rAng="0" ptsTypes="FffFF">
                                      <p:cBhvr>
                                        <p:cTn id="6" dur="2000" fill="hold"/>
                                        <p:tgtEl>
                                          <p:spTgt spid="9"/>
                                        </p:tgtEl>
                                        <p:attrNameLst>
                                          <p:attrName>ppt_x</p:attrName>
                                          <p:attrName>ppt_y</p:attrName>
                                        </p:attrNameLst>
                                      </p:cBhvr>
                                      <p:rCtr x="-15538" y="4718"/>
                                    </p:animMotion>
                                  </p:childTnLst>
                                </p:cTn>
                              </p:par>
                              <p:par>
                                <p:cTn id="7" presetID="37" presetClass="path" presetSubtype="0" accel="50000" fill="hold" grpId="0" nodeType="withEffect">
                                  <p:stCondLst>
                                    <p:cond delay="0"/>
                                  </p:stCondLst>
                                  <p:childTnLst>
                                    <p:animMotion origin="layout" path="M 1.66667E-6 4.46809E-6 L 0.07587 -0.03169 C 0.09167 -0.03863 0.11545 -0.04186 0.14028 -0.04186 C 0.16857 -0.04186 0.19114 -0.03863 0.20712 -0.03169 L 0.28333 4.46809E-6 " pathEditMode="relative" rAng="0" ptsTypes="FffFF">
                                      <p:cBhvr>
                                        <p:cTn id="8" dur="2000" fill="hold"/>
                                        <p:tgtEl>
                                          <p:spTgt spid="5"/>
                                        </p:tgtEl>
                                        <p:attrNameLst>
                                          <p:attrName>ppt_x</p:attrName>
                                          <p:attrName>ppt_y</p:attrName>
                                        </p:attrNameLst>
                                      </p:cBhvr>
                                      <p:rCtr x="14167" y="-2105"/>
                                    </p:animMotion>
                                  </p:childTnLst>
                                </p:cTn>
                              </p:par>
                            </p:childTnLst>
                          </p:cTn>
                        </p:par>
                        <p:par>
                          <p:cTn id="9" fill="hold">
                            <p:stCondLst>
                              <p:cond delay="2000"/>
                            </p:stCondLst>
                            <p:childTnLst>
                              <p:par>
                                <p:cTn id="10" presetID="42" presetClass="path" presetSubtype="0" fill="hold" grpId="1" nodeType="afterEffect">
                                  <p:stCondLst>
                                    <p:cond delay="0"/>
                                  </p:stCondLst>
                                  <p:childTnLst>
                                    <p:animMotion origin="layout" path="M 0.28333 1.91489E-6 L 0.28333 0.1524 " pathEditMode="relative" rAng="0" ptsTypes="AA">
                                      <p:cBhvr>
                                        <p:cTn id="11" dur="500" fill="hold"/>
                                        <p:tgtEl>
                                          <p:spTgt spid="5"/>
                                        </p:tgtEl>
                                        <p:attrNameLst>
                                          <p:attrName>ppt_x</p:attrName>
                                          <p:attrName>ppt_y</p:attrName>
                                        </p:attrNameLst>
                                      </p:cBhvr>
                                      <p:rCtr x="0" y="7609"/>
                                    </p:animMotion>
                                  </p:childTnLst>
                                </p:cTn>
                              </p:par>
                              <p:par>
                                <p:cTn id="12" presetID="42" presetClass="path" presetSubtype="0" fill="hold" grpId="1" nodeType="withEffect">
                                  <p:stCondLst>
                                    <p:cond delay="0"/>
                                  </p:stCondLst>
                                  <p:childTnLst>
                                    <p:animMotion origin="layout" path="M -0.31076 -0.11032 L -0.31076 0.00347 " pathEditMode="relative" rAng="0" ptsTypes="AA">
                                      <p:cBhvr>
                                        <p:cTn id="13" dur="500" spd="-100000" fill="hold"/>
                                        <p:tgtEl>
                                          <p:spTgt spid="9"/>
                                        </p:tgtEl>
                                        <p:attrNameLst>
                                          <p:attrName>ppt_x</p:attrName>
                                          <p:attrName>ppt_y</p:attrName>
                                        </p:attrNameLst>
                                      </p:cBhvr>
                                      <p:rCtr x="0" y="5689"/>
                                    </p:animMotion>
                                  </p:childTnLst>
                                </p:cTn>
                              </p:par>
                              <p:par>
                                <p:cTn id="14" presetID="42" presetClass="path" presetSubtype="0" fill="hold" grpId="0" nodeType="withEffect">
                                  <p:stCondLst>
                                    <p:cond delay="0"/>
                                  </p:stCondLst>
                                  <p:childTnLst>
                                    <p:animMotion origin="layout" path="M -0.00781 -2.56244E-6 L -0.30312 -0.08904 " pathEditMode="relative" rAng="0" ptsTypes="AA">
                                      <p:cBhvr>
                                        <p:cTn id="15" dur="1000" fill="hold"/>
                                        <p:tgtEl>
                                          <p:spTgt spid="13"/>
                                        </p:tgtEl>
                                        <p:attrNameLst>
                                          <p:attrName>ppt_x</p:attrName>
                                          <p:attrName>ppt_y</p:attrName>
                                        </p:attrNameLst>
                                      </p:cBhvr>
                                      <p:rCtr x="-14774" y="-4463"/>
                                    </p:animMotion>
                                  </p:childTnLst>
                                </p:cTn>
                              </p:par>
                              <p:par>
                                <p:cTn id="16" presetID="42" presetClass="path" presetSubtype="0" fill="hold" grpId="0" nodeType="withEffect">
                                  <p:stCondLst>
                                    <p:cond delay="0"/>
                                  </p:stCondLst>
                                  <p:childTnLst>
                                    <p:animMotion origin="layout" path="M 2.22222E-6 -4.44033E-7 L 0.2717 0.13136 " pathEditMode="relative" rAng="0" ptsTypes="AA">
                                      <p:cBhvr>
                                        <p:cTn id="17" dur="1000" fill="hold"/>
                                        <p:tgtEl>
                                          <p:spTgt spid="14"/>
                                        </p:tgtEl>
                                        <p:attrNameLst>
                                          <p:attrName>ppt_x</p:attrName>
                                          <p:attrName>ppt_y</p:attrName>
                                        </p:attrNameLst>
                                      </p:cBhvr>
                                      <p:rCtr x="13576" y="6568"/>
                                    </p:animMotion>
                                  </p:childTnLst>
                                </p:cTn>
                              </p:par>
                            </p:childTnLst>
                          </p:cTn>
                        </p:par>
                        <p:par>
                          <p:cTn id="18" fill="hold">
                            <p:stCondLst>
                              <p:cond delay="3000"/>
                            </p:stCondLst>
                            <p:childTnLst>
                              <p:par>
                                <p:cTn id="19" presetID="42" presetClass="path" presetSubtype="0" fill="hold" grpId="1" nodeType="afterEffect">
                                  <p:stCondLst>
                                    <p:cond delay="0"/>
                                  </p:stCondLst>
                                  <p:childTnLst>
                                    <p:animMotion origin="layout" path="M 0.27552 0.12106 L 0.2125 0.35 " pathEditMode="relative" rAng="0" ptsTypes="AA">
                                      <p:cBhvr>
                                        <p:cTn id="20" dur="1000" fill="hold"/>
                                        <p:tgtEl>
                                          <p:spTgt spid="14"/>
                                        </p:tgtEl>
                                        <p:attrNameLst>
                                          <p:attrName>ppt_x</p:attrName>
                                          <p:attrName>ppt_y</p:attrName>
                                        </p:attrNameLst>
                                      </p:cBhvr>
                                      <p:rCtr x="-3160" y="11435"/>
                                    </p:animMotion>
                                  </p:childTnLst>
                                </p:cTn>
                              </p:par>
                              <p:par>
                                <p:cTn id="21" presetID="42" presetClass="path" presetSubtype="0" fill="hold" grpId="1" nodeType="withEffect">
                                  <p:stCondLst>
                                    <p:cond delay="0"/>
                                  </p:stCondLst>
                                  <p:childTnLst>
                                    <p:animMotion origin="layout" path="M -0.30312 -0.08912 L -0.24027 -0.30972 " pathEditMode="relative" rAng="0" ptsTypes="AA">
                                      <p:cBhvr>
                                        <p:cTn id="22" dur="1000" fill="hold"/>
                                        <p:tgtEl>
                                          <p:spTgt spid="13"/>
                                        </p:tgtEl>
                                        <p:attrNameLst>
                                          <p:attrName>ppt_x</p:attrName>
                                          <p:attrName>ppt_y</p:attrName>
                                        </p:attrNameLst>
                                      </p:cBhvr>
                                      <p:rCtr x="3142" y="-11042"/>
                                    </p:animMotion>
                                  </p:childTnLst>
                                </p:cTn>
                              </p:par>
                              <p:par>
                                <p:cTn id="23" presetID="42" presetClass="path" presetSubtype="0" accel="50000" decel="50000" fill="hold" grpId="2" nodeType="withEffect">
                                  <p:stCondLst>
                                    <p:cond delay="0"/>
                                  </p:stCondLst>
                                  <p:childTnLst>
                                    <p:animMotion origin="layout" path="M -0.31076 -0.12083 L -0.31076 -0.48819 " pathEditMode="relative" rAng="0" ptsTypes="AA">
                                      <p:cBhvr>
                                        <p:cTn id="24" dur="2000" fill="hold"/>
                                        <p:tgtEl>
                                          <p:spTgt spid="9"/>
                                        </p:tgtEl>
                                        <p:attrNameLst>
                                          <p:attrName>ppt_x</p:attrName>
                                          <p:attrName>ppt_y</p:attrName>
                                        </p:attrNameLst>
                                      </p:cBhvr>
                                      <p:rCtr x="0" y="-18380"/>
                                    </p:animMotion>
                                  </p:childTnLst>
                                </p:cTn>
                              </p:par>
                              <p:par>
                                <p:cTn id="25" presetID="42" presetClass="path" presetSubtype="0" accel="50000" decel="50000" fill="hold" grpId="2" nodeType="withEffect">
                                  <p:stCondLst>
                                    <p:cond delay="0"/>
                                  </p:stCondLst>
                                  <p:childTnLst>
                                    <p:animMotion origin="layout" path="M 0.28333 0.15231 L 0.28732 0.54097 " pathEditMode="relative" rAng="0" ptsTypes="AA">
                                      <p:cBhvr>
                                        <p:cTn id="26" dur="2000" fill="hold"/>
                                        <p:tgtEl>
                                          <p:spTgt spid="5"/>
                                        </p:tgtEl>
                                        <p:attrNameLst>
                                          <p:attrName>ppt_x</p:attrName>
                                          <p:attrName>ppt_y</p:attrName>
                                        </p:attrNameLst>
                                      </p:cBhvr>
                                      <p:rCtr x="191" y="19421"/>
                                    </p:animMotion>
                                  </p:childTnLst>
                                </p:cTn>
                              </p:par>
                              <p:par>
                                <p:cTn id="27" presetID="42" presetClass="path" presetSubtype="0" fill="hold" grpId="2" nodeType="withEffect">
                                  <p:stCondLst>
                                    <p:cond delay="1000"/>
                                  </p:stCondLst>
                                  <p:childTnLst>
                                    <p:animMotion origin="layout" path="M -0.24027 -0.30972 L -0.29531 -0.46713 " pathEditMode="relative" rAng="0" ptsTypes="AA">
                                      <p:cBhvr>
                                        <p:cTn id="28" dur="1000" fill="hold"/>
                                        <p:tgtEl>
                                          <p:spTgt spid="13"/>
                                        </p:tgtEl>
                                        <p:attrNameLst>
                                          <p:attrName>ppt_x</p:attrName>
                                          <p:attrName>ppt_y</p:attrName>
                                        </p:attrNameLst>
                                      </p:cBhvr>
                                      <p:rCtr x="-2760" y="-7870"/>
                                    </p:animMotion>
                                  </p:childTnLst>
                                </p:cTn>
                              </p:par>
                              <p:par>
                                <p:cTn id="29" presetID="42" presetClass="path" presetSubtype="0" fill="hold" grpId="2" nodeType="withEffect">
                                  <p:stCondLst>
                                    <p:cond delay="1000"/>
                                  </p:stCondLst>
                                  <p:childTnLst>
                                    <p:animMotion origin="layout" path="M 0.2125 0.35 L 0.27951 0.51991 " pathEditMode="relative" rAng="0" ptsTypes="AA">
                                      <p:cBhvr>
                                        <p:cTn id="30" dur="1000" fill="hold"/>
                                        <p:tgtEl>
                                          <p:spTgt spid="14"/>
                                        </p:tgtEl>
                                        <p:attrNameLst>
                                          <p:attrName>ppt_x</p:attrName>
                                          <p:attrName>ppt_y</p:attrName>
                                        </p:attrNameLst>
                                      </p:cBhvr>
                                      <p:rCtr x="3351" y="8495"/>
                                    </p:animMotion>
                                  </p:childTnLst>
                                </p:cTn>
                              </p:par>
                            </p:childTnLst>
                          </p:cTn>
                        </p:par>
                        <p:par>
                          <p:cTn id="31" fill="hold">
                            <p:stCondLst>
                              <p:cond delay="5000"/>
                            </p:stCondLst>
                            <p:childTnLst>
                              <p:par>
                                <p:cTn id="32" presetID="42" presetClass="path" presetSubtype="0" fill="hold" grpId="3" nodeType="afterEffect">
                                  <p:stCondLst>
                                    <p:cond delay="0"/>
                                  </p:stCondLst>
                                  <p:childTnLst>
                                    <p:animMotion origin="layout" path="M -0.29531 -0.4669 L -0.11423 -0.76111 " pathEditMode="relative" rAng="0" ptsTypes="AA">
                                      <p:cBhvr>
                                        <p:cTn id="33" dur="500" fill="hold"/>
                                        <p:tgtEl>
                                          <p:spTgt spid="13"/>
                                        </p:tgtEl>
                                        <p:attrNameLst>
                                          <p:attrName>ppt_x</p:attrName>
                                          <p:attrName>ppt_y</p:attrName>
                                        </p:attrNameLst>
                                      </p:cBhvr>
                                      <p:rCtr x="9045" y="-14722"/>
                                    </p:animMotion>
                                  </p:childTnLst>
                                </p:cTn>
                              </p:par>
                              <p:par>
                                <p:cTn id="34" presetID="42" presetClass="path" presetSubtype="0" fill="hold" grpId="3" nodeType="withEffect">
                                  <p:stCondLst>
                                    <p:cond delay="0"/>
                                  </p:stCondLst>
                                  <p:childTnLst>
                                    <p:animMotion origin="layout" path="M 0.27951 0.52199 L 0.11406 0.79305 " pathEditMode="relative" rAng="0" ptsTypes="AA">
                                      <p:cBhvr>
                                        <p:cTn id="35" dur="500" fill="hold"/>
                                        <p:tgtEl>
                                          <p:spTgt spid="14"/>
                                        </p:tgtEl>
                                        <p:attrNameLst>
                                          <p:attrName>ppt_x</p:attrName>
                                          <p:attrName>ppt_y</p:attrName>
                                        </p:attrNameLst>
                                      </p:cBhvr>
                                      <p:rCtr x="-8281" y="13542"/>
                                    </p:animMotion>
                                  </p:childTnLst>
                                </p:cTn>
                              </p:par>
                            </p:childTnLst>
                          </p:cTn>
                        </p:par>
                        <p:par>
                          <p:cTn id="36" fill="hold">
                            <p:stCondLst>
                              <p:cond delay="5500"/>
                            </p:stCondLst>
                            <p:childTnLst>
                              <p:par>
                                <p:cTn id="37" presetID="42" presetClass="path" presetSubtype="0" accel="50000" decel="50000" fill="hold" grpId="3" nodeType="afterEffect">
                                  <p:stCondLst>
                                    <p:cond delay="0"/>
                                  </p:stCondLst>
                                  <p:childTnLst>
                                    <p:animMotion origin="layout" path="M -0.31076 -0.48819 L -0.33455 -0.68773 " pathEditMode="relative" rAng="0" ptsTypes="AA">
                                      <p:cBhvr>
                                        <p:cTn id="38" dur="2000" fill="hold"/>
                                        <p:tgtEl>
                                          <p:spTgt spid="9"/>
                                        </p:tgtEl>
                                        <p:attrNameLst>
                                          <p:attrName>ppt_x</p:attrName>
                                          <p:attrName>ppt_y</p:attrName>
                                        </p:attrNameLst>
                                      </p:cBhvr>
                                      <p:rCtr x="-1198" y="-9977"/>
                                    </p:animMotion>
                                  </p:childTnLst>
                                </p:cTn>
                              </p:par>
                              <p:par>
                                <p:cTn id="39" presetID="42" presetClass="path" presetSubtype="0" accel="50000" decel="50000" fill="hold" grpId="3" nodeType="withEffect">
                                  <p:stCondLst>
                                    <p:cond delay="0"/>
                                  </p:stCondLst>
                                  <p:childTnLst>
                                    <p:animMotion origin="layout" path="M 0.28732 0.54097 L 0.33472 0.68796 " pathEditMode="relative" rAng="0" ptsTypes="AA">
                                      <p:cBhvr>
                                        <p:cTn id="40" dur="2000" fill="hold"/>
                                        <p:tgtEl>
                                          <p:spTgt spid="5"/>
                                        </p:tgtEl>
                                        <p:attrNameLst>
                                          <p:attrName>ppt_x</p:attrName>
                                          <p:attrName>ppt_y</p:attrName>
                                        </p:attrNameLst>
                                      </p:cBhvr>
                                      <p:rCtr x="2361" y="733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P spid="9" grpId="0" animBg="1"/>
      <p:bldP spid="9" grpId="1" animBg="1"/>
      <p:bldP spid="9" grpId="2" animBg="1"/>
      <p:bldP spid="9" grpId="3" animBg="1"/>
      <p:bldP spid="13" grpId="0" animBg="1"/>
      <p:bldP spid="13" grpId="1" animBg="1"/>
      <p:bldP spid="13" grpId="2" animBg="1"/>
      <p:bldP spid="13" grpId="3" animBg="1"/>
      <p:bldP spid="14" grpId="0" animBg="1"/>
      <p:bldP spid="14" grpId="1" animBg="1"/>
      <p:bldP spid="14" grpId="2" animBg="1"/>
      <p:bldP spid="14" grpId="3"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upp 23"/>
          <p:cNvGrpSpPr/>
          <p:nvPr/>
        </p:nvGrpSpPr>
        <p:grpSpPr>
          <a:xfrm>
            <a:off x="4283968" y="116632"/>
            <a:ext cx="4176464" cy="6597352"/>
            <a:chOff x="4283968" y="116632"/>
            <a:chExt cx="4176464" cy="6597352"/>
          </a:xfrm>
        </p:grpSpPr>
        <p:sp>
          <p:nvSpPr>
            <p:cNvPr id="25" name="Rektangel med rundade hörn 24"/>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Rektangel 25"/>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26"/>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8" name="Rak 27"/>
            <p:cNvCxnSpPr>
              <a:stCxn id="25" idx="1"/>
              <a:endCxn id="25"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95536" y="2204864"/>
            <a:ext cx="36004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Spelmomentsövn – 3 mot 2, 2 mot 1</a:t>
            </a:r>
          </a:p>
        </p:txBody>
      </p:sp>
      <p:sp>
        <p:nvSpPr>
          <p:cNvPr id="5" name="Plus 4"/>
          <p:cNvSpPr/>
          <p:nvPr/>
        </p:nvSpPr>
        <p:spPr>
          <a:xfrm rot="18978445">
            <a:off x="5578087" y="74374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7792663" y="74374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506912" y="38655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7721226" y="52942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4792267" y="38655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4649392" y="60086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4577953" y="88661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Flowchart: Connector 28"/>
          <p:cNvSpPr/>
          <p:nvPr/>
        </p:nvSpPr>
        <p:spPr>
          <a:xfrm>
            <a:off x="5671502" y="97445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us 12"/>
          <p:cNvSpPr/>
          <p:nvPr/>
        </p:nvSpPr>
        <p:spPr>
          <a:xfrm rot="18978445">
            <a:off x="5720963" y="24367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Plus 13"/>
          <p:cNvSpPr/>
          <p:nvPr/>
        </p:nvSpPr>
        <p:spPr>
          <a:xfrm rot="18978445">
            <a:off x="5578085" y="45799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Oval 47"/>
          <p:cNvSpPr/>
          <p:nvPr/>
        </p:nvSpPr>
        <p:spPr>
          <a:xfrm>
            <a:off x="6949974" y="3617664"/>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Oval 48"/>
          <p:cNvSpPr/>
          <p:nvPr/>
        </p:nvSpPr>
        <p:spPr>
          <a:xfrm>
            <a:off x="5323836" y="3770064"/>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Flowchart: Connector 49"/>
          <p:cNvSpPr/>
          <p:nvPr/>
        </p:nvSpPr>
        <p:spPr>
          <a:xfrm>
            <a:off x="6732240" y="638189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Flowchart: Connector 50"/>
          <p:cNvSpPr/>
          <p:nvPr/>
        </p:nvSpPr>
        <p:spPr>
          <a:xfrm>
            <a:off x="6876256" y="652591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lowchart: Connector 51"/>
          <p:cNvSpPr/>
          <p:nvPr/>
        </p:nvSpPr>
        <p:spPr>
          <a:xfrm>
            <a:off x="6948264" y="638189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extBox 18"/>
          <p:cNvSpPr txBox="1"/>
          <p:nvPr/>
        </p:nvSpPr>
        <p:spPr>
          <a:xfrm>
            <a:off x="395536" y="2852936"/>
            <a:ext cx="3600400" cy="258532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En spelare i varje led startar tillsammans ett anfall. Pass från mittledet.</a:t>
            </a:r>
          </a:p>
          <a:p>
            <a:r>
              <a:rPr lang="sv-SE" dirty="0"/>
              <a:t>Två backar som försvarar. När avslut kommit, blir de två försvararna istället anfallare åt andra hållet och den som tagit avslutet bli försvarare. De två andra som startade som anfaller blir då backar kvar.</a:t>
            </a:r>
          </a:p>
        </p:txBody>
      </p:sp>
      <p:cxnSp>
        <p:nvCxnSpPr>
          <p:cNvPr id="21" name="Straight Arrow Connector 43"/>
          <p:cNvCxnSpPr/>
          <p:nvPr/>
        </p:nvCxnSpPr>
        <p:spPr>
          <a:xfrm rot="5400000">
            <a:off x="3788116" y="2268322"/>
            <a:ext cx="18573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45"/>
          <p:cNvCxnSpPr/>
          <p:nvPr/>
        </p:nvCxnSpPr>
        <p:spPr>
          <a:xfrm rot="5400000">
            <a:off x="4789042" y="2267528"/>
            <a:ext cx="18573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46"/>
          <p:cNvCxnSpPr/>
          <p:nvPr/>
        </p:nvCxnSpPr>
        <p:spPr>
          <a:xfrm rot="5400000">
            <a:off x="7003620" y="2124652"/>
            <a:ext cx="18573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0" name="Bildobjekt 29">
            <a:extLst>
              <a:ext uri="{FF2B5EF4-FFF2-40B4-BE49-F238E27FC236}">
                <a16:creationId xmlns:a16="http://schemas.microsoft.com/office/drawing/2014/main" id="{6F6FB024-1096-486F-90E0-B6A665E448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31102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ox(in)">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upp 40"/>
          <p:cNvGrpSpPr/>
          <p:nvPr/>
        </p:nvGrpSpPr>
        <p:grpSpPr>
          <a:xfrm>
            <a:off x="4283968" y="116632"/>
            <a:ext cx="4176464" cy="6597352"/>
            <a:chOff x="4283968" y="116632"/>
            <a:chExt cx="4176464" cy="6597352"/>
          </a:xfrm>
        </p:grpSpPr>
        <p:sp>
          <p:nvSpPr>
            <p:cNvPr id="42" name="Rektangel med rundade hörn 41"/>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3" name="Rektangel 42"/>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Rektangel 43"/>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5" name="Rak 44"/>
            <p:cNvCxnSpPr>
              <a:stCxn id="42" idx="1"/>
              <a:endCxn id="42"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251520" y="2267580"/>
            <a:ext cx="3888432"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Spelmomentsövning – Friläge, 2 mot 1, 3 mot 2</a:t>
            </a:r>
          </a:p>
        </p:txBody>
      </p:sp>
      <p:sp>
        <p:nvSpPr>
          <p:cNvPr id="5" name="TextBox 18"/>
          <p:cNvSpPr txBox="1"/>
          <p:nvPr/>
        </p:nvSpPr>
        <p:spPr>
          <a:xfrm>
            <a:off x="251520" y="3025983"/>
            <a:ext cx="3888432"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AutoNum type="arabicPeriod"/>
            </a:pPr>
            <a:r>
              <a:rPr lang="sv-SE" dirty="0"/>
              <a:t>Friläge</a:t>
            </a:r>
          </a:p>
          <a:p>
            <a:pPr marL="342900" indent="-342900">
              <a:buAutoNum type="arabicPeriod"/>
            </a:pPr>
            <a:r>
              <a:rPr lang="sv-SE" dirty="0"/>
              <a:t>2 mot 1</a:t>
            </a:r>
          </a:p>
          <a:p>
            <a:pPr marL="342900" indent="-342900">
              <a:buAutoNum type="arabicPeriod"/>
            </a:pPr>
            <a:r>
              <a:rPr lang="sv-SE" dirty="0"/>
              <a:t>3 mot 2</a:t>
            </a:r>
          </a:p>
        </p:txBody>
      </p:sp>
      <p:sp>
        <p:nvSpPr>
          <p:cNvPr id="6" name="Plus 5"/>
          <p:cNvSpPr/>
          <p:nvPr/>
        </p:nvSpPr>
        <p:spPr>
          <a:xfrm rot="18978445">
            <a:off x="5485557" y="39091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5485557" y="17489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765477" y="17489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864671" y="17167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861821" y="38769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7360615" y="38769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7357765" y="17167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us 12"/>
          <p:cNvSpPr/>
          <p:nvPr/>
        </p:nvSpPr>
        <p:spPr>
          <a:xfrm rot="18978445">
            <a:off x="6853709" y="39091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Plus 13"/>
          <p:cNvSpPr/>
          <p:nvPr/>
        </p:nvSpPr>
        <p:spPr>
          <a:xfrm rot="18978445">
            <a:off x="6853709" y="17167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us 14"/>
          <p:cNvSpPr/>
          <p:nvPr/>
        </p:nvSpPr>
        <p:spPr>
          <a:xfrm rot="18978445">
            <a:off x="4765477" y="38769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Flowchart: Connector 28"/>
          <p:cNvSpPr/>
          <p:nvPr/>
        </p:nvSpPr>
        <p:spPr>
          <a:xfrm>
            <a:off x="6012160" y="299695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Flowchart: Connector 28"/>
          <p:cNvSpPr/>
          <p:nvPr/>
        </p:nvSpPr>
        <p:spPr>
          <a:xfrm>
            <a:off x="5940722" y="328555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Flowchart: Connector 28"/>
          <p:cNvSpPr/>
          <p:nvPr/>
        </p:nvSpPr>
        <p:spPr>
          <a:xfrm>
            <a:off x="6228754" y="328498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lowchart: Connector 28"/>
          <p:cNvSpPr/>
          <p:nvPr/>
        </p:nvSpPr>
        <p:spPr>
          <a:xfrm>
            <a:off x="6372200" y="335756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Flowchart: Connector 28"/>
          <p:cNvSpPr/>
          <p:nvPr/>
        </p:nvSpPr>
        <p:spPr>
          <a:xfrm>
            <a:off x="6156176" y="342900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Flowchart: Connector 28"/>
          <p:cNvSpPr/>
          <p:nvPr/>
        </p:nvSpPr>
        <p:spPr>
          <a:xfrm>
            <a:off x="6588794" y="335699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Flowchart: Connector 28"/>
          <p:cNvSpPr/>
          <p:nvPr/>
        </p:nvSpPr>
        <p:spPr>
          <a:xfrm>
            <a:off x="6444208" y="321297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Flowchart: Connector 28"/>
          <p:cNvSpPr/>
          <p:nvPr/>
        </p:nvSpPr>
        <p:spPr>
          <a:xfrm>
            <a:off x="6444208" y="350157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Flowchart: Connector 28"/>
          <p:cNvSpPr/>
          <p:nvPr/>
        </p:nvSpPr>
        <p:spPr>
          <a:xfrm>
            <a:off x="6732810" y="350100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Flowchart: Connector 28"/>
          <p:cNvSpPr/>
          <p:nvPr/>
        </p:nvSpPr>
        <p:spPr>
          <a:xfrm>
            <a:off x="6732240" y="328498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Flowchart: Connector 28"/>
          <p:cNvSpPr/>
          <p:nvPr/>
        </p:nvSpPr>
        <p:spPr>
          <a:xfrm>
            <a:off x="6300192" y="299695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Flowchart: Connector 28"/>
          <p:cNvSpPr/>
          <p:nvPr/>
        </p:nvSpPr>
        <p:spPr>
          <a:xfrm>
            <a:off x="6588794" y="299752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Flowchart: Connector 28"/>
          <p:cNvSpPr/>
          <p:nvPr/>
        </p:nvSpPr>
        <p:spPr>
          <a:xfrm>
            <a:off x="6660802" y="314935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textruta 28"/>
          <p:cNvSpPr txBox="1"/>
          <p:nvPr/>
        </p:nvSpPr>
        <p:spPr>
          <a:xfrm>
            <a:off x="5652120" y="44624"/>
            <a:ext cx="394619" cy="369332"/>
          </a:xfrm>
          <a:prstGeom prst="rect">
            <a:avLst/>
          </a:prstGeom>
          <a:noFill/>
        </p:spPr>
        <p:txBody>
          <a:bodyPr wrap="square" rtlCol="0">
            <a:spAutoFit/>
          </a:bodyPr>
          <a:lstStyle/>
          <a:p>
            <a:r>
              <a:rPr lang="sv-SE" b="1" dirty="0">
                <a:solidFill>
                  <a:srgbClr val="FF0000"/>
                </a:solidFill>
              </a:rPr>
              <a:t>B</a:t>
            </a:r>
          </a:p>
        </p:txBody>
      </p:sp>
      <p:sp>
        <p:nvSpPr>
          <p:cNvPr id="30" name="textruta 29"/>
          <p:cNvSpPr txBox="1"/>
          <p:nvPr/>
        </p:nvSpPr>
        <p:spPr>
          <a:xfrm>
            <a:off x="7489749" y="35332"/>
            <a:ext cx="394619" cy="369332"/>
          </a:xfrm>
          <a:prstGeom prst="rect">
            <a:avLst/>
          </a:prstGeom>
          <a:noFill/>
        </p:spPr>
        <p:txBody>
          <a:bodyPr wrap="square" rtlCol="0">
            <a:spAutoFit/>
          </a:bodyPr>
          <a:lstStyle/>
          <a:p>
            <a:r>
              <a:rPr lang="sv-SE" b="1" dirty="0">
                <a:solidFill>
                  <a:srgbClr val="FF0000"/>
                </a:solidFill>
              </a:rPr>
              <a:t>B</a:t>
            </a:r>
          </a:p>
        </p:txBody>
      </p:sp>
      <p:sp>
        <p:nvSpPr>
          <p:cNvPr id="31" name="textruta 30"/>
          <p:cNvSpPr txBox="1"/>
          <p:nvPr/>
        </p:nvSpPr>
        <p:spPr>
          <a:xfrm>
            <a:off x="4860032" y="-27384"/>
            <a:ext cx="394619" cy="369332"/>
          </a:xfrm>
          <a:prstGeom prst="rect">
            <a:avLst/>
          </a:prstGeom>
          <a:noFill/>
        </p:spPr>
        <p:txBody>
          <a:bodyPr wrap="square" rtlCol="0">
            <a:spAutoFit/>
          </a:bodyPr>
          <a:lstStyle/>
          <a:p>
            <a:r>
              <a:rPr lang="sv-SE" b="1" dirty="0">
                <a:solidFill>
                  <a:srgbClr val="FF0000"/>
                </a:solidFill>
              </a:rPr>
              <a:t>M</a:t>
            </a:r>
          </a:p>
        </p:txBody>
      </p:sp>
      <p:sp>
        <p:nvSpPr>
          <p:cNvPr id="32" name="textruta 31"/>
          <p:cNvSpPr txBox="1"/>
          <p:nvPr/>
        </p:nvSpPr>
        <p:spPr>
          <a:xfrm>
            <a:off x="8065813" y="116632"/>
            <a:ext cx="394619" cy="369332"/>
          </a:xfrm>
          <a:prstGeom prst="rect">
            <a:avLst/>
          </a:prstGeom>
          <a:noFill/>
        </p:spPr>
        <p:txBody>
          <a:bodyPr wrap="square" rtlCol="0">
            <a:spAutoFit/>
          </a:bodyPr>
          <a:lstStyle/>
          <a:p>
            <a:r>
              <a:rPr lang="sv-SE" b="1" dirty="0">
                <a:solidFill>
                  <a:srgbClr val="FF0000"/>
                </a:solidFill>
              </a:rPr>
              <a:t>M</a:t>
            </a:r>
          </a:p>
        </p:txBody>
      </p:sp>
      <p:sp>
        <p:nvSpPr>
          <p:cNvPr id="33" name="textruta 32"/>
          <p:cNvSpPr txBox="1"/>
          <p:nvPr/>
        </p:nvSpPr>
        <p:spPr>
          <a:xfrm>
            <a:off x="6948264" y="35332"/>
            <a:ext cx="394619" cy="369332"/>
          </a:xfrm>
          <a:prstGeom prst="rect">
            <a:avLst/>
          </a:prstGeom>
          <a:noFill/>
        </p:spPr>
        <p:txBody>
          <a:bodyPr wrap="square" rtlCol="0">
            <a:spAutoFit/>
          </a:bodyPr>
          <a:lstStyle/>
          <a:p>
            <a:r>
              <a:rPr lang="sv-SE" b="1" dirty="0">
                <a:solidFill>
                  <a:srgbClr val="FF0000"/>
                </a:solidFill>
              </a:rPr>
              <a:t>T</a:t>
            </a:r>
          </a:p>
        </p:txBody>
      </p:sp>
      <p:sp>
        <p:nvSpPr>
          <p:cNvPr id="34" name="Rektangel 33"/>
          <p:cNvSpPr/>
          <p:nvPr/>
        </p:nvSpPr>
        <p:spPr>
          <a:xfrm>
            <a:off x="5254651" y="1052736"/>
            <a:ext cx="2235098" cy="153800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ln>
                <a:solidFill>
                  <a:srgbClr val="FF0000"/>
                </a:solidFill>
              </a:ln>
              <a:solidFill>
                <a:srgbClr val="FF0000"/>
              </a:solidFill>
            </a:endParaRPr>
          </a:p>
        </p:txBody>
      </p:sp>
      <p:sp>
        <p:nvSpPr>
          <p:cNvPr id="36" name="textruta 35"/>
          <p:cNvSpPr txBox="1"/>
          <p:nvPr/>
        </p:nvSpPr>
        <p:spPr>
          <a:xfrm>
            <a:off x="7171474" y="2627620"/>
            <a:ext cx="1117549" cy="369332"/>
          </a:xfrm>
          <a:prstGeom prst="rect">
            <a:avLst/>
          </a:prstGeom>
          <a:noFill/>
          <a:ln w="28575">
            <a:solidFill>
              <a:srgbClr val="FF0000"/>
            </a:solidFill>
          </a:ln>
        </p:spPr>
        <p:txBody>
          <a:bodyPr wrap="square" rtlCol="0">
            <a:spAutoFit/>
          </a:bodyPr>
          <a:lstStyle/>
          <a:p>
            <a:r>
              <a:rPr lang="sv-SE" dirty="0">
                <a:solidFill>
                  <a:srgbClr val="FF0000"/>
                </a:solidFill>
              </a:rPr>
              <a:t>2  Mot 1</a:t>
            </a:r>
          </a:p>
        </p:txBody>
      </p:sp>
      <p:sp>
        <p:nvSpPr>
          <p:cNvPr id="37" name="Rektangel 36"/>
          <p:cNvSpPr/>
          <p:nvPr/>
        </p:nvSpPr>
        <p:spPr>
          <a:xfrm>
            <a:off x="4716016" y="1484784"/>
            <a:ext cx="3274939" cy="20876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8" name="textruta 37"/>
          <p:cNvSpPr txBox="1"/>
          <p:nvPr/>
        </p:nvSpPr>
        <p:spPr>
          <a:xfrm>
            <a:off x="4716016" y="3563724"/>
            <a:ext cx="1873918" cy="369332"/>
          </a:xfrm>
          <a:prstGeom prst="rect">
            <a:avLst/>
          </a:prstGeom>
          <a:noFill/>
          <a:ln w="28575">
            <a:solidFill>
              <a:srgbClr val="FF0000"/>
            </a:solidFill>
          </a:ln>
        </p:spPr>
        <p:txBody>
          <a:bodyPr wrap="square" rtlCol="0">
            <a:spAutoFit/>
          </a:bodyPr>
          <a:lstStyle/>
          <a:p>
            <a:pPr algn="ctr"/>
            <a:r>
              <a:rPr lang="sv-SE" dirty="0">
                <a:solidFill>
                  <a:srgbClr val="FF0000"/>
                </a:solidFill>
              </a:rPr>
              <a:t>3 mot 2</a:t>
            </a:r>
          </a:p>
        </p:txBody>
      </p:sp>
      <p:sp>
        <p:nvSpPr>
          <p:cNvPr id="39" name="textruta 38"/>
          <p:cNvSpPr txBox="1"/>
          <p:nvPr/>
        </p:nvSpPr>
        <p:spPr>
          <a:xfrm>
            <a:off x="7129709" y="1907540"/>
            <a:ext cx="394619" cy="369332"/>
          </a:xfrm>
          <a:prstGeom prst="rect">
            <a:avLst/>
          </a:prstGeom>
          <a:noFill/>
        </p:spPr>
        <p:txBody>
          <a:bodyPr wrap="square" rtlCol="0">
            <a:spAutoFit/>
          </a:bodyPr>
          <a:lstStyle/>
          <a:p>
            <a:r>
              <a:rPr lang="sv-SE" b="1" dirty="0">
                <a:solidFill>
                  <a:srgbClr val="FF0000"/>
                </a:solidFill>
              </a:rPr>
              <a:t>B</a:t>
            </a:r>
          </a:p>
        </p:txBody>
      </p:sp>
      <p:sp>
        <p:nvSpPr>
          <p:cNvPr id="40" name="textruta 39"/>
          <p:cNvSpPr txBox="1"/>
          <p:nvPr/>
        </p:nvSpPr>
        <p:spPr>
          <a:xfrm>
            <a:off x="5220072" y="1556792"/>
            <a:ext cx="394619" cy="369332"/>
          </a:xfrm>
          <a:prstGeom prst="rect">
            <a:avLst/>
          </a:prstGeom>
          <a:noFill/>
        </p:spPr>
        <p:txBody>
          <a:bodyPr wrap="square" rtlCol="0">
            <a:spAutoFit/>
          </a:bodyPr>
          <a:lstStyle/>
          <a:p>
            <a:r>
              <a:rPr lang="sv-SE" b="1" dirty="0">
                <a:solidFill>
                  <a:srgbClr val="FF0000"/>
                </a:solidFill>
              </a:rPr>
              <a:t>B</a:t>
            </a:r>
          </a:p>
        </p:txBody>
      </p:sp>
      <p:pic>
        <p:nvPicPr>
          <p:cNvPr id="47" name="Bildobjekt 46">
            <a:extLst>
              <a:ext uri="{FF2B5EF4-FFF2-40B4-BE49-F238E27FC236}">
                <a16:creationId xmlns:a16="http://schemas.microsoft.com/office/drawing/2014/main" id="{9013B4B3-C134-4CE7-B685-9265F6D1F5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624287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3.61111E-6 1.3876E-7 L -0.03386 0.30597 L -0.06893 0.36217 L -0.10556 0.3846 " pathEditMode="relative" ptsTypes="AAAA">
                                      <p:cBhvr>
                                        <p:cTn id="6" dur="3000" fill="hold"/>
                                        <p:tgtEl>
                                          <p:spTgt spid="13"/>
                                        </p:tgtEl>
                                        <p:attrNameLst>
                                          <p:attrName>ppt_x</p:attrName>
                                          <p:attrName>ppt_y</p:attrName>
                                        </p:attrNameLst>
                                      </p:cBhvr>
                                    </p:animMotion>
                                  </p:childTnLst>
                                </p:cTn>
                              </p:par>
                            </p:childTnLst>
                          </p:cTn>
                        </p:par>
                        <p:par>
                          <p:cTn id="7" fill="hold">
                            <p:stCondLst>
                              <p:cond delay="3000"/>
                            </p:stCondLst>
                            <p:childTnLst>
                              <p:par>
                                <p:cTn id="8" presetID="42" presetClass="path" presetSubtype="0" fill="hold" grpId="1" nodeType="afterEffect">
                                  <p:stCondLst>
                                    <p:cond delay="0"/>
                                  </p:stCondLst>
                                  <p:childTnLst>
                                    <p:animMotion origin="layout" path="M -0.10555 0.3846 L -0.10607 0.12049 " pathEditMode="relative" rAng="0" ptsTypes="AA">
                                      <p:cBhvr>
                                        <p:cTn id="9" dur="2000" fill="hold"/>
                                        <p:tgtEl>
                                          <p:spTgt spid="13"/>
                                        </p:tgtEl>
                                        <p:attrNameLst>
                                          <p:attrName>ppt_x</p:attrName>
                                          <p:attrName>ppt_y</p:attrName>
                                        </p:attrNameLst>
                                      </p:cBhvr>
                                      <p:rCtr x="-35" y="-13205"/>
                                    </p:animMotion>
                                  </p:childTnLst>
                                </p:cTn>
                              </p:par>
                              <p:par>
                                <p:cTn id="10" presetID="42" presetClass="path" presetSubtype="0" fill="hold" grpId="0" nodeType="withEffect">
                                  <p:stCondLst>
                                    <p:cond delay="0"/>
                                  </p:stCondLst>
                                  <p:childTnLst>
                                    <p:animMotion origin="layout" path="M -4.72222E-6 3.7037E-7 L -0.00381 -0.26759 " pathEditMode="relative" rAng="0" ptsTypes="AA">
                                      <p:cBhvr>
                                        <p:cTn id="11" dur="2000" fill="hold"/>
                                        <p:tgtEl>
                                          <p:spTgt spid="16"/>
                                        </p:tgtEl>
                                        <p:attrNameLst>
                                          <p:attrName>ppt_x</p:attrName>
                                          <p:attrName>ppt_y</p:attrName>
                                        </p:attrNameLst>
                                      </p:cBhvr>
                                      <p:rCtr x="-191" y="-13380"/>
                                    </p:animMotion>
                                  </p:childTnLst>
                                </p:cTn>
                              </p:par>
                            </p:childTnLst>
                          </p:cTn>
                        </p:par>
                        <p:par>
                          <p:cTn id="12" fill="hold">
                            <p:stCondLst>
                              <p:cond delay="5000"/>
                            </p:stCondLst>
                            <p:childTnLst>
                              <p:par>
                                <p:cTn id="13" presetID="0" presetClass="path" presetSubtype="0" fill="hold" grpId="1" nodeType="afterEffect">
                                  <p:stCondLst>
                                    <p:cond delay="0"/>
                                  </p:stCondLst>
                                  <p:childTnLst>
                                    <p:animMotion origin="layout" path="M -0.00451 -0.26759 L 0.02778 -0.35926 " pathEditMode="relative" rAng="0" ptsTypes="AA">
                                      <p:cBhvr>
                                        <p:cTn id="14" dur="500" fill="hold"/>
                                        <p:tgtEl>
                                          <p:spTgt spid="16"/>
                                        </p:tgtEl>
                                        <p:attrNameLst>
                                          <p:attrName>ppt_x</p:attrName>
                                          <p:attrName>ppt_y</p:attrName>
                                        </p:attrNameLst>
                                      </p:cBhvr>
                                      <p:rCtr x="1615" y="-4583"/>
                                    </p:animMotion>
                                  </p:childTnLst>
                                </p:cTn>
                              </p:par>
                            </p:childTnLst>
                          </p:cTn>
                        </p:par>
                        <p:par>
                          <p:cTn id="15" fill="hold">
                            <p:stCondLst>
                              <p:cond delay="5500"/>
                            </p:stCondLst>
                            <p:childTnLst>
                              <p:par>
                                <p:cTn id="16" presetID="0" presetClass="path" presetSubtype="0" fill="hold" grpId="0" nodeType="afterEffect">
                                  <p:stCondLst>
                                    <p:cond delay="0"/>
                                  </p:stCondLst>
                                  <p:childTnLst>
                                    <p:animMotion origin="layout" path="M 0.00382 -0.00764 L -0.05868 0.29791 L -0.06077 0.31319 L -0.06806 0.32152 L -0.07639 0.33125 L -0.08681 0.34097 L -0.09827 0.35069 L -0.10556 0.35902 L -0.12118 0.37291 " pathEditMode="relative" rAng="0" ptsTypes="AAAAAAAAA">
                                      <p:cBhvr>
                                        <p:cTn id="17" dur="3000" fill="hold"/>
                                        <p:tgtEl>
                                          <p:spTgt spid="11"/>
                                        </p:tgtEl>
                                        <p:attrNameLst>
                                          <p:attrName>ppt_x</p:attrName>
                                          <p:attrName>ppt_y</p:attrName>
                                        </p:attrNameLst>
                                      </p:cBhvr>
                                      <p:rCtr x="-6250" y="19028"/>
                                    </p:animMotion>
                                  </p:childTnLst>
                                </p:cTn>
                              </p:par>
                              <p:par>
                                <p:cTn id="18" presetID="0" presetClass="path" presetSubtype="0" fill="hold" grpId="0" nodeType="withEffect">
                                  <p:stCondLst>
                                    <p:cond delay="0"/>
                                  </p:stCondLst>
                                  <p:childTnLst>
                                    <p:animMotion origin="layout" path="M -0.00035 1.38778E-17 L -0.03056 0.20278 L -0.0316 0.26111 L 0.00069 0.33333 L 0.04757 0.35394 L 0.11215 0.34444 L 0.16736 0.30139 L 0.17674 0.25556 " pathEditMode="relative" ptsTypes="AAAAAAAA">
                                      <p:cBhvr>
                                        <p:cTn id="19" dur="6000" fill="hold"/>
                                        <p:tgtEl>
                                          <p:spTgt spid="6"/>
                                        </p:tgtEl>
                                        <p:attrNameLst>
                                          <p:attrName>ppt_x</p:attrName>
                                          <p:attrName>ppt_y</p:attrName>
                                        </p:attrNameLst>
                                      </p:cBhvr>
                                    </p:animMotion>
                                  </p:childTnLst>
                                </p:cTn>
                              </p:par>
                              <p:par>
                                <p:cTn id="20" presetID="0" presetClass="path" presetSubtype="0" fill="hold" grpId="1" nodeType="withEffect">
                                  <p:stCondLst>
                                    <p:cond delay="3000"/>
                                  </p:stCondLst>
                                  <p:childTnLst>
                                    <p:animMotion origin="layout" path="M -0.11441 0.37245 L -0.18733 0.38356 L -0.21545 0.35162 L -0.23108 0.27384 L -0.22379 0.20995 L -0.2092 0.16134 " pathEditMode="relative" rAng="0" ptsTypes="AAAAAA">
                                      <p:cBhvr>
                                        <p:cTn id="21" dur="3000" fill="hold"/>
                                        <p:tgtEl>
                                          <p:spTgt spid="11"/>
                                        </p:tgtEl>
                                        <p:attrNameLst>
                                          <p:attrName>ppt_x</p:attrName>
                                          <p:attrName>ppt_y</p:attrName>
                                        </p:attrNameLst>
                                      </p:cBhvr>
                                      <p:rCtr x="-5833" y="-10000"/>
                                    </p:animMotion>
                                  </p:childTnLst>
                                </p:cTn>
                              </p:par>
                              <p:par>
                                <p:cTn id="22" presetID="0" presetClass="path" presetSubtype="0" fill="hold" grpId="0" nodeType="withEffect">
                                  <p:stCondLst>
                                    <p:cond delay="3000"/>
                                  </p:stCondLst>
                                  <p:childTnLst>
                                    <p:animMotion origin="layout" path="M 0.00538 0.00069 L -0.05139 0.00532 L -0.07222 -0.02245 L -0.09045 -0.09375 L -0.08298 -0.15023 L -0.06719 -0.20139 " pathEditMode="relative" rAng="0" ptsTypes="AAAAAA">
                                      <p:cBhvr>
                                        <p:cTn id="23" dur="3000" fill="hold"/>
                                        <p:tgtEl>
                                          <p:spTgt spid="26"/>
                                        </p:tgtEl>
                                        <p:attrNameLst>
                                          <p:attrName>ppt_x</p:attrName>
                                          <p:attrName>ppt_y</p:attrName>
                                        </p:attrNameLst>
                                      </p:cBhvr>
                                      <p:rCtr x="-4792" y="-9884"/>
                                    </p:animMotion>
                                  </p:childTnLst>
                                </p:cTn>
                              </p:par>
                            </p:childTnLst>
                          </p:cTn>
                        </p:par>
                        <p:par>
                          <p:cTn id="24" fill="hold">
                            <p:stCondLst>
                              <p:cond delay="11500"/>
                            </p:stCondLst>
                            <p:childTnLst>
                              <p:par>
                                <p:cTn id="25" presetID="1"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childTnLst>
                          </p:cTn>
                        </p:par>
                        <p:par>
                          <p:cTn id="29" fill="hold">
                            <p:stCondLst>
                              <p:cond delay="11500"/>
                            </p:stCondLst>
                            <p:childTnLst>
                              <p:par>
                                <p:cTn id="30" presetID="1" presetClass="exit" presetSubtype="0" fill="hold" grpId="1" nodeType="afterEffect">
                                  <p:stCondLst>
                                    <p:cond delay="2000"/>
                                  </p:stCondLst>
                                  <p:childTnLst>
                                    <p:set>
                                      <p:cBhvr>
                                        <p:cTn id="31" dur="1" fill="hold">
                                          <p:stCondLst>
                                            <p:cond delay="0"/>
                                          </p:stCondLst>
                                        </p:cTn>
                                        <p:tgtEl>
                                          <p:spTgt spid="34"/>
                                        </p:tgtEl>
                                        <p:attrNameLst>
                                          <p:attrName>style.visibility</p:attrName>
                                        </p:attrNameLst>
                                      </p:cBhvr>
                                      <p:to>
                                        <p:strVal val="hidden"/>
                                      </p:to>
                                    </p:set>
                                  </p:childTnLst>
                                </p:cTn>
                              </p:par>
                              <p:par>
                                <p:cTn id="32" presetID="1" presetClass="exit" presetSubtype="0" fill="hold" grpId="1" nodeType="withEffect">
                                  <p:stCondLst>
                                    <p:cond delay="2000"/>
                                  </p:stCondLst>
                                  <p:childTnLst>
                                    <p:set>
                                      <p:cBhvr>
                                        <p:cTn id="33" dur="1" fill="hold">
                                          <p:stCondLst>
                                            <p:cond delay="0"/>
                                          </p:stCondLst>
                                        </p:cTn>
                                        <p:tgtEl>
                                          <p:spTgt spid="36"/>
                                        </p:tgtEl>
                                        <p:attrNameLst>
                                          <p:attrName>style.visibility</p:attrName>
                                        </p:attrNameLst>
                                      </p:cBhvr>
                                      <p:to>
                                        <p:strVal val="hidden"/>
                                      </p:to>
                                    </p:set>
                                  </p:childTnLst>
                                </p:cTn>
                              </p:par>
                            </p:childTnLst>
                          </p:cTn>
                        </p:par>
                        <p:par>
                          <p:cTn id="34" fill="hold">
                            <p:stCondLst>
                              <p:cond delay="13500"/>
                            </p:stCondLst>
                            <p:childTnLst>
                              <p:par>
                                <p:cTn id="35" presetID="42" presetClass="path" presetSubtype="0" fill="hold" grpId="1" nodeType="afterEffect">
                                  <p:stCondLst>
                                    <p:cond delay="0"/>
                                  </p:stCondLst>
                                  <p:childTnLst>
                                    <p:animMotion origin="layout" path="M -0.07482 -0.18357 L 0.03542 -0.33264 " pathEditMode="relative" rAng="0" ptsTypes="AA">
                                      <p:cBhvr>
                                        <p:cTn id="36" dur="500" fill="hold"/>
                                        <p:tgtEl>
                                          <p:spTgt spid="26"/>
                                        </p:tgtEl>
                                        <p:attrNameLst>
                                          <p:attrName>ppt_x</p:attrName>
                                          <p:attrName>ppt_y</p:attrName>
                                        </p:attrNameLst>
                                      </p:cBhvr>
                                      <p:rCtr x="5503" y="-7454"/>
                                    </p:animMotion>
                                  </p:childTnLst>
                                </p:cTn>
                              </p:par>
                            </p:childTnLst>
                          </p:cTn>
                        </p:par>
                        <p:par>
                          <p:cTn id="37" fill="hold">
                            <p:stCondLst>
                              <p:cond delay="14000"/>
                            </p:stCondLst>
                            <p:childTnLst>
                              <p:par>
                                <p:cTn id="38" presetID="0" presetClass="path" presetSubtype="0" fill="hold" grpId="2" nodeType="afterEffect">
                                  <p:stCondLst>
                                    <p:cond delay="0"/>
                                  </p:stCondLst>
                                  <p:childTnLst>
                                    <p:animMotion origin="layout" path="M -0.10139 0.11134 L -0.11389 0.28542 L -0.11111 0.30949 L -0.10278 0.3169 L -0.09166 0.32431 L -0.0375 0.37245 L 0.00417 0.33542 " pathEditMode="relative" rAng="0" ptsTypes="AAAAAAA">
                                      <p:cBhvr>
                                        <p:cTn id="39" dur="3000" fill="hold"/>
                                        <p:tgtEl>
                                          <p:spTgt spid="13"/>
                                        </p:tgtEl>
                                        <p:attrNameLst>
                                          <p:attrName>ppt_x</p:attrName>
                                          <p:attrName>ppt_y</p:attrName>
                                        </p:attrNameLst>
                                      </p:cBhvr>
                                      <p:rCtr x="4653" y="13056"/>
                                    </p:animMotion>
                                  </p:childTnLst>
                                </p:cTn>
                              </p:par>
                              <p:par>
                                <p:cTn id="40" presetID="42" presetClass="path" presetSubtype="0" fill="hold" grpId="0" nodeType="withEffect">
                                  <p:stCondLst>
                                    <p:cond delay="2500"/>
                                  </p:stCondLst>
                                  <p:childTnLst>
                                    <p:animMotion origin="layout" path="M 4.44444E-6 -0.00509 L 0.02777 -0.04167 " pathEditMode="relative" rAng="0" ptsTypes="AA">
                                      <p:cBhvr>
                                        <p:cTn id="41" dur="500" fill="hold"/>
                                        <p:tgtEl>
                                          <p:spTgt spid="27"/>
                                        </p:tgtEl>
                                        <p:attrNameLst>
                                          <p:attrName>ppt_x</p:attrName>
                                          <p:attrName>ppt_y</p:attrName>
                                        </p:attrNameLst>
                                      </p:cBhvr>
                                      <p:rCtr x="1389" y="-1829"/>
                                    </p:animMotion>
                                  </p:childTnLst>
                                </p:cTn>
                              </p:par>
                              <p:par>
                                <p:cTn id="42" presetID="0" presetClass="path" presetSubtype="0" fill="hold" grpId="0" nodeType="withEffect">
                                  <p:stCondLst>
                                    <p:cond delay="100"/>
                                  </p:stCondLst>
                                  <p:childTnLst>
                                    <p:animMotion origin="layout" path="M 0.00139 -0.01528 L 0.00417 0.12731 L 0.01945 0.22731 L 0.05417 0.32916 L 0.09028 0.35879 L 0.12084 0.3625 L 0.14723 0.34953 L 0.16945 0.30694 " pathEditMode="relative" rAng="0" ptsTypes="AAAAAAAA">
                                      <p:cBhvr>
                                        <p:cTn id="43" dur="2900" fill="hold"/>
                                        <p:tgtEl>
                                          <p:spTgt spid="15"/>
                                        </p:tgtEl>
                                        <p:attrNameLst>
                                          <p:attrName>ppt_x</p:attrName>
                                          <p:attrName>ppt_y</p:attrName>
                                        </p:attrNameLst>
                                      </p:cBhvr>
                                      <p:rCtr x="8403" y="18889"/>
                                    </p:animMotion>
                                  </p:childTnLst>
                                </p:cTn>
                              </p:par>
                              <p:par>
                                <p:cTn id="44" presetID="0" presetClass="path" presetSubtype="0" fill="hold" grpId="0" nodeType="withEffect">
                                  <p:stCondLst>
                                    <p:cond delay="100"/>
                                  </p:stCondLst>
                                  <p:childTnLst>
                                    <p:animMotion origin="layout" path="M -0.00017 -0.00047 L -0.02378 0.2162 L -0.02517 0.23472 L -0.03489 0.27916 L -0.06267 0.32916 L -0.14045 0.37361 L -0.26406 0.37731 L -0.31684 0.32361 " pathEditMode="relative" ptsTypes="AAAAAAAA">
                                      <p:cBhvr>
                                        <p:cTn id="45" dur="2900" fill="hold"/>
                                        <p:tgtEl>
                                          <p:spTgt spid="10"/>
                                        </p:tgtEl>
                                        <p:attrNameLst>
                                          <p:attrName>ppt_x</p:attrName>
                                          <p:attrName>ppt_y</p:attrName>
                                        </p:attrNameLst>
                                      </p:cBhvr>
                                    </p:animMotion>
                                  </p:childTnLst>
                                </p:cTn>
                              </p:par>
                            </p:childTnLst>
                          </p:cTn>
                        </p:par>
                        <p:par>
                          <p:cTn id="46" fill="hold">
                            <p:stCondLst>
                              <p:cond delay="17000"/>
                            </p:stCondLst>
                            <p:childTnLst>
                              <p:par>
                                <p:cTn id="47" presetID="1" presetClass="entr" presetSubtype="0"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1" grpId="1" animBg="1"/>
      <p:bldP spid="13" grpId="0" animBg="1"/>
      <p:bldP spid="13" grpId="1" animBg="1"/>
      <p:bldP spid="13" grpId="2" animBg="1"/>
      <p:bldP spid="15" grpId="0" animBg="1"/>
      <p:bldP spid="16" grpId="0" animBg="1"/>
      <p:bldP spid="16" grpId="1" animBg="1"/>
      <p:bldP spid="26" grpId="0" animBg="1"/>
      <p:bldP spid="26" grpId="1" animBg="1"/>
      <p:bldP spid="27" grpId="0" animBg="1"/>
      <p:bldP spid="34" grpId="0" animBg="1"/>
      <p:bldP spid="34" grpId="1" animBg="1"/>
      <p:bldP spid="36" grpId="0" animBg="1"/>
      <p:bldP spid="36" grpId="1" animBg="1"/>
      <p:bldP spid="37" grpId="0" animBg="1"/>
      <p:bldP spid="38" grpId="0" animBg="1"/>
      <p:bldP spid="39" grpId="0"/>
      <p:bldP spid="4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 16"/>
          <p:cNvGrpSpPr/>
          <p:nvPr/>
        </p:nvGrpSpPr>
        <p:grpSpPr>
          <a:xfrm>
            <a:off x="4283968" y="116632"/>
            <a:ext cx="4176464" cy="6597352"/>
            <a:chOff x="4283968" y="116632"/>
            <a:chExt cx="4176464" cy="6597352"/>
          </a:xfrm>
        </p:grpSpPr>
        <p:sp>
          <p:nvSpPr>
            <p:cNvPr id="18" name="Rektangel med rundade hörn 17"/>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1" name="Rak 20"/>
            <p:cNvCxnSpPr>
              <a:stCxn id="18" idx="1"/>
              <a:endCxn id="18"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565772" y="2348880"/>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Spelmoment - Försvarspositioner</a:t>
            </a:r>
          </a:p>
        </p:txBody>
      </p:sp>
      <p:sp>
        <p:nvSpPr>
          <p:cNvPr id="5" name="TextBox 18"/>
          <p:cNvSpPr txBox="1"/>
          <p:nvPr/>
        </p:nvSpPr>
        <p:spPr>
          <a:xfrm>
            <a:off x="565772" y="3356992"/>
            <a:ext cx="3143272" cy="23083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Träna statiskt försvarsspel, där försvarande lag spelar med felvända klubbor. Anfallande lag startar med frislag från hörnet. Så fort bollen går ur spel eller bryts av en försvarare så kommer nu boll in och nytt anfall startas i hörnet. </a:t>
            </a:r>
          </a:p>
        </p:txBody>
      </p:sp>
      <p:sp>
        <p:nvSpPr>
          <p:cNvPr id="6" name="Plus 5"/>
          <p:cNvSpPr/>
          <p:nvPr/>
        </p:nvSpPr>
        <p:spPr>
          <a:xfrm rot="18978445">
            <a:off x="4515822" y="26011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016153" y="288688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5087327" y="24367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Oval 48"/>
          <p:cNvSpPr/>
          <p:nvPr/>
        </p:nvSpPr>
        <p:spPr>
          <a:xfrm>
            <a:off x="5037866" y="974458"/>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4587260" y="38655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6087458" y="145812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Flowchart: Connector 22"/>
          <p:cNvSpPr/>
          <p:nvPr/>
        </p:nvSpPr>
        <p:spPr>
          <a:xfrm>
            <a:off x="4823552" y="54583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Oval 34"/>
          <p:cNvSpPr/>
          <p:nvPr/>
        </p:nvSpPr>
        <p:spPr>
          <a:xfrm>
            <a:off x="5537932" y="688706"/>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Oval 36"/>
          <p:cNvSpPr/>
          <p:nvPr/>
        </p:nvSpPr>
        <p:spPr>
          <a:xfrm>
            <a:off x="5466494" y="2331780"/>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Oval 37"/>
          <p:cNvSpPr/>
          <p:nvPr/>
        </p:nvSpPr>
        <p:spPr>
          <a:xfrm>
            <a:off x="5252180" y="1617400"/>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Oval 39"/>
          <p:cNvSpPr/>
          <p:nvPr/>
        </p:nvSpPr>
        <p:spPr>
          <a:xfrm>
            <a:off x="5966560" y="1331648"/>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3" name="Bildobjekt 22">
            <a:extLst>
              <a:ext uri="{FF2B5EF4-FFF2-40B4-BE49-F238E27FC236}">
                <a16:creationId xmlns:a16="http://schemas.microsoft.com/office/drawing/2014/main" id="{8E1AA5D7-4C3D-4974-87D6-DF0C116E4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153685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upp 29"/>
          <p:cNvGrpSpPr/>
          <p:nvPr/>
        </p:nvGrpSpPr>
        <p:grpSpPr>
          <a:xfrm>
            <a:off x="4283968" y="116632"/>
            <a:ext cx="4176464" cy="6597352"/>
            <a:chOff x="4283968" y="116632"/>
            <a:chExt cx="4176464" cy="6597352"/>
          </a:xfrm>
        </p:grpSpPr>
        <p:sp>
          <p:nvSpPr>
            <p:cNvPr id="31" name="Rektangel med rundade hörn 30"/>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Rektangel 31"/>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ktangel 32"/>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4" name="Rak 33"/>
            <p:cNvCxnSpPr>
              <a:stCxn id="31" idx="1"/>
              <a:endCxn id="31"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95536" y="176352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Spelmomentsövning – PP / BP</a:t>
            </a:r>
          </a:p>
        </p:txBody>
      </p:sp>
      <p:sp>
        <p:nvSpPr>
          <p:cNvPr id="5" name="Plus 4"/>
          <p:cNvSpPr/>
          <p:nvPr/>
        </p:nvSpPr>
        <p:spPr>
          <a:xfrm rot="18978445">
            <a:off x="5557565" y="17167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6280495" y="291119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6280495" y="117978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477445" y="197187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933829" y="197187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Oval 38"/>
          <p:cNvSpPr/>
          <p:nvPr/>
        </p:nvSpPr>
        <p:spPr>
          <a:xfrm>
            <a:off x="6300192" y="2350590"/>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Oval 38"/>
          <p:cNvSpPr/>
          <p:nvPr/>
        </p:nvSpPr>
        <p:spPr>
          <a:xfrm>
            <a:off x="7020272" y="1772816"/>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Oval 38"/>
          <p:cNvSpPr/>
          <p:nvPr/>
        </p:nvSpPr>
        <p:spPr>
          <a:xfrm>
            <a:off x="5652120" y="1772816"/>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Oval 38"/>
          <p:cNvSpPr/>
          <p:nvPr/>
        </p:nvSpPr>
        <p:spPr>
          <a:xfrm>
            <a:off x="6301902" y="980728"/>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Oval 38"/>
          <p:cNvSpPr/>
          <p:nvPr/>
        </p:nvSpPr>
        <p:spPr>
          <a:xfrm>
            <a:off x="8534150" y="4510830"/>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2"/>
          <p:cNvSpPr/>
          <p:nvPr/>
        </p:nvSpPr>
        <p:spPr>
          <a:xfrm>
            <a:off x="6228754" y="292551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TextBox 18"/>
          <p:cNvSpPr txBox="1"/>
          <p:nvPr/>
        </p:nvSpPr>
        <p:spPr>
          <a:xfrm>
            <a:off x="395536" y="2196728"/>
            <a:ext cx="3286148" cy="461664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buAutoNum type="arabicPeriod"/>
            </a:pPr>
            <a:r>
              <a:rPr lang="sv-SE" dirty="0"/>
              <a:t>Spel 5 mot 4 för ena laget tills det att powerplay-laget gör mål eller tiden är slut (2 min).</a:t>
            </a:r>
          </a:p>
          <a:p>
            <a:pPr marL="342900" indent="-342900">
              <a:buAutoNum type="arabicPeriod"/>
            </a:pPr>
            <a:endParaRPr lang="sv-SE" sz="1200" dirty="0"/>
          </a:p>
          <a:p>
            <a:pPr marL="342900" indent="-342900">
              <a:buAutoNum type="arabicPeriod"/>
            </a:pPr>
            <a:r>
              <a:rPr lang="sv-SE" dirty="0"/>
              <a:t>Därefter gör målvakten ett långt utkast till inhoppande spelare i boxplay-laget som tar avslut.</a:t>
            </a:r>
          </a:p>
          <a:p>
            <a:pPr marL="342900" indent="-342900">
              <a:buAutoNum type="arabicPeriod"/>
            </a:pPr>
            <a:endParaRPr lang="sv-SE" sz="1200" dirty="0"/>
          </a:p>
          <a:p>
            <a:pPr marL="342900" indent="-342900">
              <a:buAutoNum type="arabicPeriod"/>
            </a:pPr>
            <a:r>
              <a:rPr lang="sv-SE" dirty="0"/>
              <a:t>En spelare i powerplay-laget får hoppa av och detta laget får spela boxplay medans det laget som spelade boxplay får träna powerplay på samma villkor som innan. Detta startar genom att målvakten rullar ut bollen. </a:t>
            </a:r>
          </a:p>
        </p:txBody>
      </p:sp>
      <p:sp>
        <p:nvSpPr>
          <p:cNvPr id="17" name="Flowchart: Connector 22"/>
          <p:cNvSpPr/>
          <p:nvPr/>
        </p:nvSpPr>
        <p:spPr>
          <a:xfrm>
            <a:off x="6012730" y="47667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Flowchart: Connector 22"/>
          <p:cNvSpPr/>
          <p:nvPr/>
        </p:nvSpPr>
        <p:spPr>
          <a:xfrm>
            <a:off x="6084168" y="47724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lowchart: Connector 22"/>
          <p:cNvSpPr/>
          <p:nvPr/>
        </p:nvSpPr>
        <p:spPr>
          <a:xfrm>
            <a:off x="6236568" y="47667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Flowchart: Connector 22"/>
          <p:cNvSpPr/>
          <p:nvPr/>
        </p:nvSpPr>
        <p:spPr>
          <a:xfrm>
            <a:off x="6388968" y="47667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Flowchart: Connector 22"/>
          <p:cNvSpPr/>
          <p:nvPr/>
        </p:nvSpPr>
        <p:spPr>
          <a:xfrm>
            <a:off x="6541368" y="47667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Flowchart: Connector 22"/>
          <p:cNvSpPr/>
          <p:nvPr/>
        </p:nvSpPr>
        <p:spPr>
          <a:xfrm>
            <a:off x="6660232" y="47667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Flowchart: Connector 22"/>
          <p:cNvSpPr/>
          <p:nvPr/>
        </p:nvSpPr>
        <p:spPr>
          <a:xfrm>
            <a:off x="6732810" y="47667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Flowchart: Connector 22"/>
          <p:cNvSpPr/>
          <p:nvPr/>
        </p:nvSpPr>
        <p:spPr>
          <a:xfrm>
            <a:off x="6732810" y="623788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Flowchart: Connector 22"/>
          <p:cNvSpPr/>
          <p:nvPr/>
        </p:nvSpPr>
        <p:spPr>
          <a:xfrm>
            <a:off x="6660232" y="623731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Flowchart: Connector 22"/>
          <p:cNvSpPr/>
          <p:nvPr/>
        </p:nvSpPr>
        <p:spPr>
          <a:xfrm>
            <a:off x="6516216" y="623731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Flowchart: Connector 22"/>
          <p:cNvSpPr/>
          <p:nvPr/>
        </p:nvSpPr>
        <p:spPr>
          <a:xfrm>
            <a:off x="6012160" y="623731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Flowchart: Connector 22"/>
          <p:cNvSpPr/>
          <p:nvPr/>
        </p:nvSpPr>
        <p:spPr>
          <a:xfrm>
            <a:off x="6084168" y="623731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Flowchart: Connector 22"/>
          <p:cNvSpPr/>
          <p:nvPr/>
        </p:nvSpPr>
        <p:spPr>
          <a:xfrm>
            <a:off x="6300762" y="623731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6" name="Bildobjekt 35">
            <a:extLst>
              <a:ext uri="{FF2B5EF4-FFF2-40B4-BE49-F238E27FC236}">
                <a16:creationId xmlns:a16="http://schemas.microsoft.com/office/drawing/2014/main" id="{1DE78586-7130-48A5-86F5-717A509ACC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207651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5.55556E-7 -3.59852E-6 L -0.16146 -0.12049 " pathEditMode="relative" rAng="0" ptsTypes="AA">
                                      <p:cBhvr>
                                        <p:cTn id="6" dur="2000" fill="hold"/>
                                        <p:tgtEl>
                                          <p:spTgt spid="15"/>
                                        </p:tgtEl>
                                        <p:attrNameLst>
                                          <p:attrName>ppt_x</p:attrName>
                                          <p:attrName>ppt_y</p:attrName>
                                        </p:attrNameLst>
                                      </p:cBhvr>
                                      <p:rCtr x="-8073" y="-6036"/>
                                    </p:animMotion>
                                  </p:childTnLst>
                                </p:cTn>
                              </p:par>
                            </p:childTnLst>
                          </p:cTn>
                        </p:par>
                        <p:par>
                          <p:cTn id="7" fill="hold">
                            <p:stCondLst>
                              <p:cond delay="2000"/>
                            </p:stCondLst>
                            <p:childTnLst>
                              <p:par>
                                <p:cTn id="8" presetID="42" presetClass="path" presetSubtype="0" fill="hold" grpId="1" nodeType="afterEffect">
                                  <p:stCondLst>
                                    <p:cond delay="0"/>
                                  </p:stCondLst>
                                  <p:childTnLst>
                                    <p:animMotion origin="layout" path="M -0.16146 -0.12049 L 0.00399 0.0037 " pathEditMode="relative" rAng="0" ptsTypes="AA">
                                      <p:cBhvr>
                                        <p:cTn id="9" dur="2000" fill="hold"/>
                                        <p:tgtEl>
                                          <p:spTgt spid="15"/>
                                        </p:tgtEl>
                                        <p:attrNameLst>
                                          <p:attrName>ppt_x</p:attrName>
                                          <p:attrName>ppt_y</p:attrName>
                                        </p:attrNameLst>
                                      </p:cBhvr>
                                      <p:rCtr x="8264" y="6198"/>
                                    </p:animMotion>
                                  </p:childTnLst>
                                </p:cTn>
                              </p:par>
                            </p:childTnLst>
                          </p:cTn>
                        </p:par>
                        <p:par>
                          <p:cTn id="10" fill="hold">
                            <p:stCondLst>
                              <p:cond delay="4000"/>
                            </p:stCondLst>
                            <p:childTnLst>
                              <p:par>
                                <p:cTn id="11" presetID="42" presetClass="path" presetSubtype="0" fill="hold" grpId="2" nodeType="afterEffect">
                                  <p:stCondLst>
                                    <p:cond delay="0"/>
                                  </p:stCondLst>
                                  <p:childTnLst>
                                    <p:animMotion origin="layout" path="M 0.00399 0.0037 L 0.18125 -0.12755 " pathEditMode="relative" rAng="0" ptsTypes="AA">
                                      <p:cBhvr>
                                        <p:cTn id="12" dur="2000" fill="hold"/>
                                        <p:tgtEl>
                                          <p:spTgt spid="15"/>
                                        </p:tgtEl>
                                        <p:attrNameLst>
                                          <p:attrName>ppt_x</p:attrName>
                                          <p:attrName>ppt_y</p:attrName>
                                        </p:attrNameLst>
                                      </p:cBhvr>
                                      <p:rCtr x="8854" y="-6574"/>
                                    </p:animMotion>
                                  </p:childTnLst>
                                </p:cTn>
                              </p:par>
                            </p:childTnLst>
                          </p:cTn>
                        </p:par>
                        <p:par>
                          <p:cTn id="13" fill="hold">
                            <p:stCondLst>
                              <p:cond delay="6000"/>
                            </p:stCondLst>
                            <p:childTnLst>
                              <p:par>
                                <p:cTn id="14" presetID="42" presetClass="path" presetSubtype="0" fill="hold" grpId="3" nodeType="afterEffect">
                                  <p:stCondLst>
                                    <p:cond delay="0"/>
                                  </p:stCondLst>
                                  <p:childTnLst>
                                    <p:animMotion origin="layout" path="M 0.18125 -0.12755 L 0.04722 -0.3375 " pathEditMode="relative" rAng="0" ptsTypes="AA">
                                      <p:cBhvr>
                                        <p:cTn id="15" dur="500" fill="hold"/>
                                        <p:tgtEl>
                                          <p:spTgt spid="15"/>
                                        </p:tgtEl>
                                        <p:attrNameLst>
                                          <p:attrName>ppt_x</p:attrName>
                                          <p:attrName>ppt_y</p:attrName>
                                        </p:attrNameLst>
                                      </p:cBhvr>
                                      <p:rCtr x="-6701" y="-10509"/>
                                    </p:animMotion>
                                  </p:childTnLst>
                                </p:cTn>
                              </p:par>
                            </p:childTnLst>
                          </p:cTn>
                        </p:par>
                        <p:par>
                          <p:cTn id="16" fill="hold">
                            <p:stCondLst>
                              <p:cond delay="6500"/>
                            </p:stCondLst>
                            <p:childTnLst>
                              <p:par>
                                <p:cTn id="17" presetID="1" presetClass="entr" presetSubtype="0" fill="hold" nodeType="afterEffect">
                                  <p:stCondLst>
                                    <p:cond delay="0"/>
                                  </p:stCondLst>
                                  <p:childTnLst>
                                    <p:set>
                                      <p:cBhvr>
                                        <p:cTn id="18" dur="1" fill="hold">
                                          <p:stCondLst>
                                            <p:cond delay="0"/>
                                          </p:stCondLst>
                                        </p:cTn>
                                        <p:tgtEl>
                                          <p:spTgt spid="16">
                                            <p:txEl>
                                              <p:pRg st="2" end="2"/>
                                            </p:txEl>
                                          </p:spTgt>
                                        </p:tgtEl>
                                        <p:attrNameLst>
                                          <p:attrName>style.visibility</p:attrName>
                                        </p:attrNameLst>
                                      </p:cBhvr>
                                      <p:to>
                                        <p:strVal val="visible"/>
                                      </p:to>
                                    </p:set>
                                  </p:childTnLst>
                                </p:cTn>
                              </p:par>
                            </p:childTnLst>
                          </p:cTn>
                        </p:par>
                        <p:par>
                          <p:cTn id="19" fill="hold">
                            <p:stCondLst>
                              <p:cond delay="6500"/>
                            </p:stCondLst>
                            <p:childTnLst>
                              <p:par>
                                <p:cTn id="20" presetID="42" presetClass="path" presetSubtype="0" accel="50000" decel="50000" fill="hold" grpId="0" nodeType="afterEffect">
                                  <p:stCondLst>
                                    <p:cond delay="0"/>
                                  </p:stCondLst>
                                  <p:childTnLst>
                                    <p:animMotion origin="layout" path="M 4.72222E-6 4.56059E-6 L -0.31893 0.03677 " pathEditMode="relative" rAng="0" ptsTypes="AA">
                                      <p:cBhvr>
                                        <p:cTn id="21" dur="2000" fill="hold"/>
                                        <p:tgtEl>
                                          <p:spTgt spid="14"/>
                                        </p:tgtEl>
                                        <p:attrNameLst>
                                          <p:attrName>ppt_x</p:attrName>
                                          <p:attrName>ppt_y</p:attrName>
                                        </p:attrNameLst>
                                      </p:cBhvr>
                                      <p:rCtr x="-15955" y="1827"/>
                                    </p:animMotion>
                                  </p:childTnLst>
                                </p:cTn>
                              </p:par>
                              <p:par>
                                <p:cTn id="22" presetID="42" presetClass="path" presetSubtype="0" fill="hold" grpId="0" nodeType="withEffect">
                                  <p:stCondLst>
                                    <p:cond delay="1000"/>
                                  </p:stCondLst>
                                  <p:childTnLst>
                                    <p:animMotion origin="layout" path="M 2.5E-6 1.91489E-6 L -0.0757 0.65587 " pathEditMode="relative" rAng="0" ptsTypes="AA">
                                      <p:cBhvr>
                                        <p:cTn id="23" dur="1000" fill="hold"/>
                                        <p:tgtEl>
                                          <p:spTgt spid="19"/>
                                        </p:tgtEl>
                                        <p:attrNameLst>
                                          <p:attrName>ppt_x</p:attrName>
                                          <p:attrName>ppt_y</p:attrName>
                                        </p:attrNameLst>
                                      </p:cBhvr>
                                      <p:rCtr x="-3785" y="32794"/>
                                    </p:animMotion>
                                  </p:childTnLst>
                                </p:cTn>
                              </p:par>
                            </p:childTnLst>
                          </p:cTn>
                        </p:par>
                        <p:par>
                          <p:cTn id="24" fill="hold">
                            <p:stCondLst>
                              <p:cond delay="8500"/>
                            </p:stCondLst>
                            <p:childTnLst>
                              <p:par>
                                <p:cTn id="25" presetID="42" presetClass="path" presetSubtype="0" fill="hold" grpId="1" nodeType="afterEffect">
                                  <p:stCondLst>
                                    <p:cond delay="0"/>
                                  </p:stCondLst>
                                  <p:childTnLst>
                                    <p:animMotion origin="layout" path="M -0.0757 0.65749 L -0.0599 0.70837 " pathEditMode="relative" rAng="0" ptsTypes="AA">
                                      <p:cBhvr>
                                        <p:cTn id="26" dur="1000" fill="hold"/>
                                        <p:tgtEl>
                                          <p:spTgt spid="19"/>
                                        </p:tgtEl>
                                        <p:attrNameLst>
                                          <p:attrName>ppt_x</p:attrName>
                                          <p:attrName>ppt_y</p:attrName>
                                        </p:attrNameLst>
                                      </p:cBhvr>
                                      <p:rCtr x="781" y="2544"/>
                                    </p:animMotion>
                                  </p:childTnLst>
                                </p:cTn>
                              </p:par>
                              <p:par>
                                <p:cTn id="27" presetID="42" presetClass="path" presetSubtype="0" fill="hold" grpId="1" nodeType="withEffect">
                                  <p:stCondLst>
                                    <p:cond delay="0"/>
                                  </p:stCondLst>
                                  <p:childTnLst>
                                    <p:animMotion origin="layout" path="M -0.31893 0.03677 L -0.3033 0.08926 " pathEditMode="relative" rAng="0" ptsTypes="AA">
                                      <p:cBhvr>
                                        <p:cTn id="28" dur="1000" fill="hold"/>
                                        <p:tgtEl>
                                          <p:spTgt spid="14"/>
                                        </p:tgtEl>
                                        <p:attrNameLst>
                                          <p:attrName>ppt_x</p:attrName>
                                          <p:attrName>ppt_y</p:attrName>
                                        </p:attrNameLst>
                                      </p:cBhvr>
                                      <p:rCtr x="781" y="2613"/>
                                    </p:animMotion>
                                  </p:childTnLst>
                                </p:cTn>
                              </p:par>
                            </p:childTnLst>
                          </p:cTn>
                        </p:par>
                        <p:par>
                          <p:cTn id="29" fill="hold">
                            <p:stCondLst>
                              <p:cond delay="9500"/>
                            </p:stCondLst>
                            <p:childTnLst>
                              <p:par>
                                <p:cTn id="30" presetID="42" presetClass="path" presetSubtype="0" fill="hold" grpId="2" nodeType="afterEffect">
                                  <p:stCondLst>
                                    <p:cond delay="0"/>
                                  </p:stCondLst>
                                  <p:childTnLst>
                                    <p:animMotion origin="layout" path="M -0.0599 0.70837 L 0.05816 0.82215 " pathEditMode="relative" rAng="0" ptsTypes="AA">
                                      <p:cBhvr>
                                        <p:cTn id="31" dur="500" fill="hold"/>
                                        <p:tgtEl>
                                          <p:spTgt spid="19"/>
                                        </p:tgtEl>
                                        <p:attrNameLst>
                                          <p:attrName>ppt_x</p:attrName>
                                          <p:attrName>ppt_y</p:attrName>
                                        </p:attrNameLst>
                                      </p:cBhvr>
                                      <p:rCtr x="5903" y="5689"/>
                                    </p:animMotion>
                                  </p:childTnLst>
                                </p:cTn>
                              </p:par>
                            </p:childTnLst>
                          </p:cTn>
                        </p:par>
                        <p:par>
                          <p:cTn id="32" fill="hold">
                            <p:stCondLst>
                              <p:cond delay="10000"/>
                            </p:stCondLst>
                            <p:childTnLst>
                              <p:par>
                                <p:cTn id="33" presetID="1" presetClass="entr" presetSubtype="0" fill="hold" nodeType="afterEffect">
                                  <p:stCondLst>
                                    <p:cond delay="0"/>
                                  </p:stCondLst>
                                  <p:childTnLst>
                                    <p:set>
                                      <p:cBhvr>
                                        <p:cTn id="34" dur="1" fill="hold">
                                          <p:stCondLst>
                                            <p:cond delay="0"/>
                                          </p:stCondLst>
                                        </p:cTn>
                                        <p:tgtEl>
                                          <p:spTgt spid="16">
                                            <p:txEl>
                                              <p:pRg st="4" end="4"/>
                                            </p:txEl>
                                          </p:spTgt>
                                        </p:tgtEl>
                                        <p:attrNameLst>
                                          <p:attrName>style.visibility</p:attrName>
                                        </p:attrNameLst>
                                      </p:cBhvr>
                                      <p:to>
                                        <p:strVal val="visible"/>
                                      </p:to>
                                    </p:set>
                                  </p:childTnLst>
                                </p:cTn>
                              </p:par>
                              <p:par>
                                <p:cTn id="35" presetID="42" presetClass="path" presetSubtype="0" fill="hold" grpId="2" nodeType="withEffect">
                                  <p:stCondLst>
                                    <p:cond delay="0"/>
                                  </p:stCondLst>
                                  <p:childTnLst>
                                    <p:animMotion origin="layout" path="M -0.3033 0.09111 L -0.31112 0.27798 " pathEditMode="relative" rAng="0" ptsTypes="AA">
                                      <p:cBhvr>
                                        <p:cTn id="36" dur="2000" fill="hold"/>
                                        <p:tgtEl>
                                          <p:spTgt spid="14"/>
                                        </p:tgtEl>
                                        <p:attrNameLst>
                                          <p:attrName>ppt_x</p:attrName>
                                          <p:attrName>ppt_y</p:attrName>
                                        </p:attrNameLst>
                                      </p:cBhvr>
                                      <p:rCtr x="-399" y="9343"/>
                                    </p:animMotion>
                                  </p:childTnLst>
                                </p:cTn>
                              </p:par>
                              <p:par>
                                <p:cTn id="37" presetID="42" presetClass="path" presetSubtype="0" fill="hold" grpId="0" nodeType="withEffect">
                                  <p:stCondLst>
                                    <p:cond delay="0"/>
                                  </p:stCondLst>
                                  <p:childTnLst>
                                    <p:animMotion origin="layout" path="M 5E-6 4.27382E-6 L 0.34271 0.04741 " pathEditMode="relative" rAng="0" ptsTypes="AA">
                                      <p:cBhvr>
                                        <p:cTn id="38" dur="2000" fill="hold"/>
                                        <p:tgtEl>
                                          <p:spTgt spid="5"/>
                                        </p:tgtEl>
                                        <p:attrNameLst>
                                          <p:attrName>ppt_x</p:attrName>
                                          <p:attrName>ppt_y</p:attrName>
                                        </p:attrNameLst>
                                      </p:cBhvr>
                                      <p:rCtr x="17135" y="2359"/>
                                    </p:animMotion>
                                  </p:childTnLst>
                                </p:cTn>
                              </p:par>
                              <p:par>
                                <p:cTn id="39" presetID="42" presetClass="path" presetSubtype="0" fill="hold" grpId="0" nodeType="withEffect">
                                  <p:stCondLst>
                                    <p:cond delay="0"/>
                                  </p:stCondLst>
                                  <p:childTnLst>
                                    <p:animMotion origin="layout" path="M -2.77778E-7 -5.3654E-7 L 0.11441 0.45652 " pathEditMode="relative" rAng="0" ptsTypes="AA">
                                      <p:cBhvr>
                                        <p:cTn id="40" dur="3000" fill="hold"/>
                                        <p:tgtEl>
                                          <p:spTgt spid="11"/>
                                        </p:tgtEl>
                                        <p:attrNameLst>
                                          <p:attrName>ppt_x</p:attrName>
                                          <p:attrName>ppt_y</p:attrName>
                                        </p:attrNameLst>
                                      </p:cBhvr>
                                      <p:rCtr x="5712" y="22826"/>
                                    </p:animMotion>
                                  </p:childTnLst>
                                </p:cTn>
                              </p:par>
                              <p:par>
                                <p:cTn id="41" presetID="42" presetClass="path" presetSubtype="0" fill="hold" grpId="0" nodeType="withEffect">
                                  <p:stCondLst>
                                    <p:cond delay="0"/>
                                  </p:stCondLst>
                                  <p:childTnLst>
                                    <p:animMotion origin="layout" path="M -4.44444E-6 -1.85014E-6 L -0.00381 0.43525 " pathEditMode="relative" rAng="0" ptsTypes="AA">
                                      <p:cBhvr>
                                        <p:cTn id="42" dur="3000" fill="hold"/>
                                        <p:tgtEl>
                                          <p:spTgt spid="10"/>
                                        </p:tgtEl>
                                        <p:attrNameLst>
                                          <p:attrName>ppt_x</p:attrName>
                                          <p:attrName>ppt_y</p:attrName>
                                        </p:attrNameLst>
                                      </p:cBhvr>
                                      <p:rCtr x="-191" y="21762"/>
                                    </p:animMotion>
                                  </p:childTnLst>
                                </p:cTn>
                              </p:par>
                              <p:par>
                                <p:cTn id="43" presetID="42" presetClass="path" presetSubtype="0" fill="hold" grpId="0" nodeType="withEffect">
                                  <p:stCondLst>
                                    <p:cond delay="0"/>
                                  </p:stCondLst>
                                  <p:childTnLst>
                                    <p:animMotion origin="layout" path="M 2.5E-6 -5.3654E-7 L -0.1375 0.45652 " pathEditMode="relative" rAng="0" ptsTypes="AA">
                                      <p:cBhvr>
                                        <p:cTn id="44" dur="3000" fill="hold"/>
                                        <p:tgtEl>
                                          <p:spTgt spid="12"/>
                                        </p:tgtEl>
                                        <p:attrNameLst>
                                          <p:attrName>ppt_x</p:attrName>
                                          <p:attrName>ppt_y</p:attrName>
                                        </p:attrNameLst>
                                      </p:cBhvr>
                                      <p:rCtr x="-6875" y="22826"/>
                                    </p:animMotion>
                                  </p:childTnLst>
                                </p:cTn>
                              </p:par>
                              <p:par>
                                <p:cTn id="45" presetID="42" presetClass="path" presetSubtype="0" fill="hold" grpId="0" nodeType="withEffect">
                                  <p:stCondLst>
                                    <p:cond delay="0"/>
                                  </p:stCondLst>
                                  <p:childTnLst>
                                    <p:animMotion origin="layout" path="M 1.94444E-6 1.86864E-6 L -0.0592 0.38298 " pathEditMode="relative" rAng="0" ptsTypes="AA">
                                      <p:cBhvr>
                                        <p:cTn id="46" dur="3000" fill="hold"/>
                                        <p:tgtEl>
                                          <p:spTgt spid="13"/>
                                        </p:tgtEl>
                                        <p:attrNameLst>
                                          <p:attrName>ppt_x</p:attrName>
                                          <p:attrName>ppt_y</p:attrName>
                                        </p:attrNameLst>
                                      </p:cBhvr>
                                      <p:rCtr x="-2969" y="19149"/>
                                    </p:animMotion>
                                  </p:childTnLst>
                                </p:cTn>
                              </p:par>
                              <p:par>
                                <p:cTn id="47" presetID="42" presetClass="path" presetSubtype="0" fill="hold" grpId="0" nodeType="withEffect">
                                  <p:stCondLst>
                                    <p:cond delay="0"/>
                                  </p:stCondLst>
                                  <p:childTnLst>
                                    <p:animMotion origin="layout" path="M 1.94444E-6 -4.90287E-7 L -0.00399 0.42507 " pathEditMode="relative" rAng="0" ptsTypes="AA">
                                      <p:cBhvr>
                                        <p:cTn id="48" dur="3000" fill="hold"/>
                                        <p:tgtEl>
                                          <p:spTgt spid="7"/>
                                        </p:tgtEl>
                                        <p:attrNameLst>
                                          <p:attrName>ppt_x</p:attrName>
                                          <p:attrName>ppt_y</p:attrName>
                                        </p:attrNameLst>
                                      </p:cBhvr>
                                      <p:rCtr x="-208" y="21253"/>
                                    </p:animMotion>
                                  </p:childTnLst>
                                </p:cTn>
                              </p:par>
                              <p:par>
                                <p:cTn id="49" presetID="42" presetClass="path" presetSubtype="0" fill="hold" grpId="0" nodeType="withEffect">
                                  <p:stCondLst>
                                    <p:cond delay="0"/>
                                  </p:stCondLst>
                                  <p:childTnLst>
                                    <p:animMotion origin="layout" path="M -8.33333E-7 -2.89547E-6 L -0.10608 0.41467 " pathEditMode="relative" rAng="0" ptsTypes="AA">
                                      <p:cBhvr>
                                        <p:cTn id="50" dur="3000" fill="hold"/>
                                        <p:tgtEl>
                                          <p:spTgt spid="9"/>
                                        </p:tgtEl>
                                        <p:attrNameLst>
                                          <p:attrName>ppt_x</p:attrName>
                                          <p:attrName>ppt_y</p:attrName>
                                        </p:attrNameLst>
                                      </p:cBhvr>
                                      <p:rCtr x="-5313" y="20722"/>
                                    </p:animMotion>
                                  </p:childTnLst>
                                </p:cTn>
                              </p:par>
                              <p:par>
                                <p:cTn id="51" presetID="42" presetClass="path" presetSubtype="0" fill="hold" grpId="0" nodeType="withEffect">
                                  <p:stCondLst>
                                    <p:cond delay="0"/>
                                  </p:stCondLst>
                                  <p:childTnLst>
                                    <p:animMotion origin="layout" path="M 4.16667E-6 0.00555 L 0.11441 0.40958 " pathEditMode="relative" rAng="0" ptsTypes="AA">
                                      <p:cBhvr>
                                        <p:cTn id="52" dur="3000" fill="hold"/>
                                        <p:tgtEl>
                                          <p:spTgt spid="8"/>
                                        </p:tgtEl>
                                        <p:attrNameLst>
                                          <p:attrName>ppt_x</p:attrName>
                                          <p:attrName>ppt_y</p:attrName>
                                        </p:attrNameLst>
                                      </p:cBhvr>
                                      <p:rCtr x="5712" y="20190"/>
                                    </p:animMotion>
                                  </p:childTnLst>
                                </p:cTn>
                              </p:par>
                              <p:par>
                                <p:cTn id="53" presetID="42" presetClass="path" presetSubtype="0" fill="hold" grpId="0" nodeType="withEffect">
                                  <p:stCondLst>
                                    <p:cond delay="0"/>
                                  </p:stCondLst>
                                  <p:childTnLst>
                                    <p:animMotion origin="layout" path="M 1.94444E-6 0.00509 L -0.00399 0.37743 " pathEditMode="relative" rAng="0" ptsTypes="AA">
                                      <p:cBhvr>
                                        <p:cTn id="54" dur="3000" fill="hold"/>
                                        <p:tgtEl>
                                          <p:spTgt spid="6"/>
                                        </p:tgtEl>
                                        <p:attrNameLst>
                                          <p:attrName>ppt_x</p:attrName>
                                          <p:attrName>ppt_y</p:attrName>
                                        </p:attrNameLst>
                                      </p:cBhvr>
                                      <p:rCtr x="-208" y="18617"/>
                                    </p:animMotion>
                                  </p:childTnLst>
                                </p:cTn>
                              </p:par>
                            </p:childTnLst>
                          </p:cTn>
                        </p:par>
                        <p:par>
                          <p:cTn id="55" fill="hold">
                            <p:stCondLst>
                              <p:cond delay="13000"/>
                            </p:stCondLst>
                            <p:childTnLst>
                              <p:par>
                                <p:cTn id="56" presetID="42" presetClass="path" presetSubtype="0" fill="hold" grpId="0" nodeType="afterEffect">
                                  <p:stCondLst>
                                    <p:cond delay="0"/>
                                  </p:stCondLst>
                                  <p:childTnLst>
                                    <p:animMotion origin="layout" path="M -1.94444E-6 2.7197E-6 L -0.05121 -0.3617 " pathEditMode="relative" rAng="0" ptsTypes="AA">
                                      <p:cBhvr>
                                        <p:cTn id="57" dur="2000" fill="hold"/>
                                        <p:tgtEl>
                                          <p:spTgt spid="29"/>
                                        </p:tgtEl>
                                        <p:attrNameLst>
                                          <p:attrName>ppt_x</p:attrName>
                                          <p:attrName>ppt_y</p:attrName>
                                        </p:attrNameLst>
                                      </p:cBhvr>
                                      <p:rCtr x="-2569" y="-180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4" grpId="1" animBg="1"/>
      <p:bldP spid="14" grpId="2" animBg="1"/>
      <p:bldP spid="15" grpId="0" animBg="1"/>
      <p:bldP spid="15" grpId="1" animBg="1"/>
      <p:bldP spid="15" grpId="2" animBg="1"/>
      <p:bldP spid="15" grpId="3" animBg="1"/>
      <p:bldP spid="19" grpId="0" animBg="1"/>
      <p:bldP spid="19" grpId="1" animBg="1"/>
      <p:bldP spid="19" grpId="2" animBg="1"/>
      <p:bldP spid="2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upp 21"/>
          <p:cNvGrpSpPr/>
          <p:nvPr/>
        </p:nvGrpSpPr>
        <p:grpSpPr>
          <a:xfrm>
            <a:off x="4283968" y="116632"/>
            <a:ext cx="4176464" cy="6597352"/>
            <a:chOff x="4283968" y="116632"/>
            <a:chExt cx="4176464" cy="6597352"/>
          </a:xfrm>
        </p:grpSpPr>
        <p:sp>
          <p:nvSpPr>
            <p:cNvPr id="23" name="Rektangel med rundade hörn 22"/>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23"/>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Rektangel 24"/>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6" name="Rak 25"/>
            <p:cNvCxnSpPr>
              <a:stCxn id="23" idx="1"/>
              <a:endCxn id="23"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107504" y="2123564"/>
            <a:ext cx="4104456"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Spelmomentsövning – ”Landslagsstyrningen” </a:t>
            </a:r>
          </a:p>
        </p:txBody>
      </p:sp>
      <p:sp>
        <p:nvSpPr>
          <p:cNvPr id="5" name="Plus 4"/>
          <p:cNvSpPr/>
          <p:nvPr/>
        </p:nvSpPr>
        <p:spPr>
          <a:xfrm rot="18978445">
            <a:off x="4621461" y="370006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477445" y="355604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864671" y="370328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8017071" y="355604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645797" y="59355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798197" y="615155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Flowchart: Connector 24"/>
          <p:cNvSpPr/>
          <p:nvPr/>
        </p:nvSpPr>
        <p:spPr>
          <a:xfrm>
            <a:off x="7740352" y="587784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Flowchart: Connector 24"/>
          <p:cNvSpPr/>
          <p:nvPr/>
        </p:nvSpPr>
        <p:spPr>
          <a:xfrm>
            <a:off x="4572000" y="623788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4"/>
          <p:cNvSpPr/>
          <p:nvPr/>
        </p:nvSpPr>
        <p:spPr>
          <a:xfrm>
            <a:off x="4644008" y="645390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4860602" y="659792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4"/>
          <p:cNvSpPr/>
          <p:nvPr/>
        </p:nvSpPr>
        <p:spPr>
          <a:xfrm>
            <a:off x="4788024" y="638132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Flowchart: Connector 24"/>
          <p:cNvSpPr/>
          <p:nvPr/>
        </p:nvSpPr>
        <p:spPr>
          <a:xfrm>
            <a:off x="4716016" y="623788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Flowchart: Connector 24"/>
          <p:cNvSpPr/>
          <p:nvPr/>
        </p:nvSpPr>
        <p:spPr>
          <a:xfrm>
            <a:off x="4932040" y="594985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extBox 18"/>
          <p:cNvSpPr txBox="1"/>
          <p:nvPr/>
        </p:nvSpPr>
        <p:spPr>
          <a:xfrm>
            <a:off x="107504" y="2941367"/>
            <a:ext cx="4104455"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Byte: A-B-C-A</a:t>
            </a:r>
          </a:p>
        </p:txBody>
      </p:sp>
      <p:sp>
        <p:nvSpPr>
          <p:cNvPr id="19" name="textruta 18"/>
          <p:cNvSpPr txBox="1"/>
          <p:nvPr/>
        </p:nvSpPr>
        <p:spPr>
          <a:xfrm>
            <a:off x="4679728" y="2941367"/>
            <a:ext cx="288032" cy="369332"/>
          </a:xfrm>
          <a:prstGeom prst="rect">
            <a:avLst/>
          </a:prstGeom>
          <a:noFill/>
        </p:spPr>
        <p:txBody>
          <a:bodyPr wrap="square" rtlCol="0">
            <a:spAutoFit/>
          </a:bodyPr>
          <a:lstStyle/>
          <a:p>
            <a:r>
              <a:rPr lang="sv-SE" dirty="0">
                <a:solidFill>
                  <a:srgbClr val="FF0000"/>
                </a:solidFill>
              </a:rPr>
              <a:t>A</a:t>
            </a:r>
          </a:p>
        </p:txBody>
      </p:sp>
      <p:sp>
        <p:nvSpPr>
          <p:cNvPr id="20" name="textruta 19"/>
          <p:cNvSpPr txBox="1"/>
          <p:nvPr/>
        </p:nvSpPr>
        <p:spPr>
          <a:xfrm>
            <a:off x="7956376" y="3093767"/>
            <a:ext cx="288032" cy="369332"/>
          </a:xfrm>
          <a:prstGeom prst="rect">
            <a:avLst/>
          </a:prstGeom>
          <a:noFill/>
        </p:spPr>
        <p:txBody>
          <a:bodyPr wrap="square" rtlCol="0">
            <a:spAutoFit/>
          </a:bodyPr>
          <a:lstStyle/>
          <a:p>
            <a:r>
              <a:rPr lang="sv-SE" dirty="0">
                <a:solidFill>
                  <a:srgbClr val="FF0000"/>
                </a:solidFill>
              </a:rPr>
              <a:t>B</a:t>
            </a:r>
          </a:p>
        </p:txBody>
      </p:sp>
      <p:sp>
        <p:nvSpPr>
          <p:cNvPr id="21" name="textruta 20"/>
          <p:cNvSpPr txBox="1"/>
          <p:nvPr/>
        </p:nvSpPr>
        <p:spPr>
          <a:xfrm>
            <a:off x="8100392" y="5939988"/>
            <a:ext cx="288032" cy="369332"/>
          </a:xfrm>
          <a:prstGeom prst="rect">
            <a:avLst/>
          </a:prstGeom>
          <a:noFill/>
        </p:spPr>
        <p:txBody>
          <a:bodyPr wrap="square" rtlCol="0">
            <a:spAutoFit/>
          </a:bodyPr>
          <a:lstStyle/>
          <a:p>
            <a:r>
              <a:rPr lang="sv-SE" dirty="0">
                <a:solidFill>
                  <a:srgbClr val="FF0000"/>
                </a:solidFill>
              </a:rPr>
              <a:t>C</a:t>
            </a:r>
          </a:p>
        </p:txBody>
      </p:sp>
      <p:pic>
        <p:nvPicPr>
          <p:cNvPr id="28" name="Bildobjekt 27">
            <a:extLst>
              <a:ext uri="{FF2B5EF4-FFF2-40B4-BE49-F238E27FC236}">
                <a16:creationId xmlns:a16="http://schemas.microsoft.com/office/drawing/2014/main" id="{253BE200-ABDF-4D98-87A2-978DDF715F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3002640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2.77778E-6 -8.60315E-7 L 0.01979 -0.28839 " pathEditMode="relative" rAng="0" ptsTypes="AA">
                                      <p:cBhvr>
                                        <p:cTn id="6" dur="1000" fill="hold"/>
                                        <p:tgtEl>
                                          <p:spTgt spid="11"/>
                                        </p:tgtEl>
                                        <p:attrNameLst>
                                          <p:attrName>ppt_x</p:attrName>
                                          <p:attrName>ppt_y</p:attrName>
                                        </p:attrNameLst>
                                      </p:cBhvr>
                                      <p:rCtr x="990" y="-14431"/>
                                    </p:animMotion>
                                  </p:childTnLst>
                                </p:cTn>
                              </p:par>
                              <p:par>
                                <p:cTn id="7" presetID="0" presetClass="path" presetSubtype="0" fill="hold" grpId="0" nodeType="withEffect">
                                  <p:stCondLst>
                                    <p:cond delay="0"/>
                                  </p:stCondLst>
                                  <p:childTnLst>
                                    <p:animMotion origin="layout" path="M 0.00052 -0.0007 L -0.04878 -0.02128 L -0.07413 -0.03446 L -0.12066 -0.04579 L -0.15868 -0.02891 " pathEditMode="relative" ptsTypes="AAAAA">
                                      <p:cBhvr>
                                        <p:cTn id="8" dur="2500" fill="hold"/>
                                        <p:tgtEl>
                                          <p:spTgt spid="9"/>
                                        </p:tgtEl>
                                        <p:attrNameLst>
                                          <p:attrName>ppt_x</p:attrName>
                                          <p:attrName>ppt_y</p:attrName>
                                        </p:attrNameLst>
                                      </p:cBhvr>
                                    </p:animMotion>
                                  </p:childTnLst>
                                </p:cTn>
                              </p:par>
                              <p:par>
                                <p:cTn id="9" presetID="42" presetClass="path" presetSubtype="0" fill="hold" grpId="1" nodeType="withEffect">
                                  <p:stCondLst>
                                    <p:cond delay="1000"/>
                                  </p:stCondLst>
                                  <p:childTnLst>
                                    <p:animMotion origin="layout" path="M 0.01979 -0.28839 L -0.31893 -0.30065 " pathEditMode="relative" rAng="0" ptsTypes="AA">
                                      <p:cBhvr>
                                        <p:cTn id="10" dur="1000" fill="hold"/>
                                        <p:tgtEl>
                                          <p:spTgt spid="11"/>
                                        </p:tgtEl>
                                        <p:attrNameLst>
                                          <p:attrName>ppt_x</p:attrName>
                                          <p:attrName>ppt_y</p:attrName>
                                        </p:attrNameLst>
                                      </p:cBhvr>
                                      <p:rCtr x="-16944" y="-624"/>
                                    </p:animMotion>
                                  </p:childTnLst>
                                </p:cTn>
                              </p:par>
                              <p:par>
                                <p:cTn id="11" presetID="42" presetClass="path" presetSubtype="0" fill="hold" grpId="2" nodeType="withEffect">
                                  <p:stCondLst>
                                    <p:cond delay="2000"/>
                                  </p:stCondLst>
                                  <p:childTnLst>
                                    <p:animMotion origin="layout" path="M -0.31893 -0.30065 L -0.16927 -0.01735 " pathEditMode="relative" rAng="0" ptsTypes="AA">
                                      <p:cBhvr>
                                        <p:cTn id="12" dur="500" fill="hold"/>
                                        <p:tgtEl>
                                          <p:spTgt spid="11"/>
                                        </p:tgtEl>
                                        <p:attrNameLst>
                                          <p:attrName>ppt_x</p:attrName>
                                          <p:attrName>ppt_y</p:attrName>
                                        </p:attrNameLst>
                                      </p:cBhvr>
                                      <p:rCtr x="7483" y="14154"/>
                                    </p:animMotion>
                                  </p:childTnLst>
                                </p:cTn>
                              </p:par>
                              <p:par>
                                <p:cTn id="13" presetID="42" presetClass="path" presetSubtype="0" fill="hold" grpId="0" nodeType="withEffect">
                                  <p:stCondLst>
                                    <p:cond delay="2000"/>
                                  </p:stCondLst>
                                  <p:childTnLst>
                                    <p:animMotion origin="layout" path="M -4.44444E-6 2.59259E-6 L 0.04358 0.07916 " pathEditMode="relative" rAng="0" ptsTypes="AA">
                                      <p:cBhvr>
                                        <p:cTn id="14" dur="1000" fill="hold"/>
                                        <p:tgtEl>
                                          <p:spTgt spid="5"/>
                                        </p:tgtEl>
                                        <p:attrNameLst>
                                          <p:attrName>ppt_x</p:attrName>
                                          <p:attrName>ppt_y</p:attrName>
                                        </p:attrNameLst>
                                      </p:cBhvr>
                                      <p:rCtr x="2170" y="3958"/>
                                    </p:animMotion>
                                  </p:childTnLst>
                                </p:cTn>
                              </p:par>
                              <p:par>
                                <p:cTn id="15" presetID="42" presetClass="path" presetSubtype="0" fill="hold" grpId="3" nodeType="withEffect">
                                  <p:stCondLst>
                                    <p:cond delay="2500"/>
                                  </p:stCondLst>
                                  <p:childTnLst>
                                    <p:animMotion origin="layout" path="M -0.16927 -0.01574 L -0.1849 0.04722 " pathEditMode="relative" rAng="0" ptsTypes="AA">
                                      <p:cBhvr>
                                        <p:cTn id="16" dur="500" fill="hold"/>
                                        <p:tgtEl>
                                          <p:spTgt spid="11"/>
                                        </p:tgtEl>
                                        <p:attrNameLst>
                                          <p:attrName>ppt_x</p:attrName>
                                          <p:attrName>ppt_y</p:attrName>
                                        </p:attrNameLst>
                                      </p:cBhvr>
                                      <p:rCtr x="-781" y="3148"/>
                                    </p:animMotion>
                                  </p:childTnLst>
                                </p:cTn>
                              </p:par>
                            </p:childTnLst>
                          </p:cTn>
                        </p:par>
                        <p:par>
                          <p:cTn id="17" fill="hold">
                            <p:stCondLst>
                              <p:cond delay="3000"/>
                            </p:stCondLst>
                            <p:childTnLst>
                              <p:par>
                                <p:cTn id="18" presetID="0" presetClass="path" presetSubtype="0" fill="hold" grpId="1" nodeType="afterEffect">
                                  <p:stCondLst>
                                    <p:cond delay="0"/>
                                  </p:stCondLst>
                                  <p:childTnLst>
                                    <p:animMotion origin="layout" path="M -0.15954 -0.03102 L -0.21996 -0.00463 L -0.25017 0.00232 L -0.27725 0.0051 L -0.29496 0.00232 " pathEditMode="relative" rAng="0" ptsTypes="AAAAA">
                                      <p:cBhvr>
                                        <p:cTn id="19" dur="2000" fill="hold"/>
                                        <p:tgtEl>
                                          <p:spTgt spid="9"/>
                                        </p:tgtEl>
                                        <p:attrNameLst>
                                          <p:attrName>ppt_x</p:attrName>
                                          <p:attrName>ppt_y</p:attrName>
                                        </p:attrNameLst>
                                      </p:cBhvr>
                                      <p:rCtr x="-6771" y="1806"/>
                                    </p:animMotion>
                                  </p:childTnLst>
                                </p:cTn>
                              </p:par>
                              <p:par>
                                <p:cTn id="20" presetID="0" presetClass="path" presetSubtype="0" fill="hold" grpId="1" nodeType="withEffect">
                                  <p:stCondLst>
                                    <p:cond delay="0"/>
                                  </p:stCondLst>
                                  <p:childTnLst>
                                    <p:animMotion origin="layout" path="M 0.04358 0.07916 L 0.15608 0.21111 L 0.27587 0.32639 L 0.32275 0.39861 L 0.36129 0.38472 " pathEditMode="relative" rAng="0" ptsTypes="AAAAA">
                                      <p:cBhvr>
                                        <p:cTn id="21" dur="3000" fill="hold"/>
                                        <p:tgtEl>
                                          <p:spTgt spid="5"/>
                                        </p:tgtEl>
                                        <p:attrNameLst>
                                          <p:attrName>ppt_x</p:attrName>
                                          <p:attrName>ppt_y</p:attrName>
                                        </p:attrNameLst>
                                      </p:cBhvr>
                                      <p:rCtr x="15885" y="15972"/>
                                    </p:animMotion>
                                  </p:childTnLst>
                                </p:cTn>
                              </p:par>
                            </p:childTnLst>
                          </p:cTn>
                        </p:par>
                        <p:par>
                          <p:cTn id="22" fill="hold">
                            <p:stCondLst>
                              <p:cond delay="6000"/>
                            </p:stCondLst>
                            <p:childTnLst>
                              <p:par>
                                <p:cTn id="23" presetID="42" presetClass="path" presetSubtype="0" fill="hold" grpId="0" nodeType="afterEffect">
                                  <p:stCondLst>
                                    <p:cond delay="0"/>
                                  </p:stCondLst>
                                  <p:childTnLst>
                                    <p:animMotion origin="layout" path="M 8.33333E-7 4.81481E-6 L -0.03542 -0.32014 " pathEditMode="relative" rAng="0" ptsTypes="AA">
                                      <p:cBhvr>
                                        <p:cTn id="24" dur="1000" fill="hold"/>
                                        <p:tgtEl>
                                          <p:spTgt spid="17"/>
                                        </p:tgtEl>
                                        <p:attrNameLst>
                                          <p:attrName>ppt_x</p:attrName>
                                          <p:attrName>ppt_y</p:attrName>
                                        </p:attrNameLst>
                                      </p:cBhvr>
                                      <p:rCtr x="-1771" y="-16019"/>
                                    </p:animMotion>
                                  </p:childTnLst>
                                </p:cTn>
                              </p:par>
                            </p:childTnLst>
                          </p:cTn>
                        </p:par>
                        <p:par>
                          <p:cTn id="25" fill="hold">
                            <p:stCondLst>
                              <p:cond delay="7000"/>
                            </p:stCondLst>
                            <p:childTnLst>
                              <p:par>
                                <p:cTn id="26" presetID="42" presetClass="path" presetSubtype="0" fill="hold" grpId="0" nodeType="afterEffect">
                                  <p:stCondLst>
                                    <p:cond delay="0"/>
                                  </p:stCondLst>
                                  <p:childTnLst>
                                    <p:animMotion origin="layout" path="M 4.16667E-6 -2.59259E-6 L 0.10659 0.12107 " pathEditMode="relative" rAng="0" ptsTypes="AA">
                                      <p:cBhvr>
                                        <p:cTn id="27" dur="2000" fill="hold"/>
                                        <p:tgtEl>
                                          <p:spTgt spid="6"/>
                                        </p:tgtEl>
                                        <p:attrNameLst>
                                          <p:attrName>ppt_x</p:attrName>
                                          <p:attrName>ppt_y</p:attrName>
                                        </p:attrNameLst>
                                      </p:cBhvr>
                                      <p:rCtr x="5330" y="6042"/>
                                    </p:animMotion>
                                  </p:childTnLst>
                                </p:cTn>
                              </p:par>
                              <p:par>
                                <p:cTn id="28" presetID="42" presetClass="path" presetSubtype="0" fill="hold" grpId="1" nodeType="withEffect">
                                  <p:stCondLst>
                                    <p:cond delay="0"/>
                                  </p:stCondLst>
                                  <p:childTnLst>
                                    <p:animMotion origin="layout" path="M -0.03542 -0.32014 L 0.06701 -0.20463 " pathEditMode="relative" rAng="0" ptsTypes="AA">
                                      <p:cBhvr>
                                        <p:cTn id="29" dur="2000" fill="hold"/>
                                        <p:tgtEl>
                                          <p:spTgt spid="17"/>
                                        </p:tgtEl>
                                        <p:attrNameLst>
                                          <p:attrName>ppt_x</p:attrName>
                                          <p:attrName>ppt_y</p:attrName>
                                        </p:attrNameLst>
                                      </p:cBhvr>
                                      <p:rCtr x="5122" y="5764"/>
                                    </p:animMotion>
                                  </p:childTnLst>
                                </p:cTn>
                              </p:par>
                              <p:par>
                                <p:cTn id="30" presetID="0" presetClass="path" presetSubtype="0" fill="hold" grpId="2" nodeType="withEffect">
                                  <p:stCondLst>
                                    <p:cond delay="0"/>
                                  </p:stCondLst>
                                  <p:childTnLst>
                                    <p:animMotion origin="layout" path="M -0.29548 0.0051 L -0.3184 -0.00879 L -0.32673 -0.01713 L -0.33819 -0.05602 L -0.34236 -0.13379 " pathEditMode="relative" rAng="0" ptsTypes="AAAAA">
                                      <p:cBhvr>
                                        <p:cTn id="31" dur="2000" fill="hold"/>
                                        <p:tgtEl>
                                          <p:spTgt spid="9"/>
                                        </p:tgtEl>
                                        <p:attrNameLst>
                                          <p:attrName>ppt_x</p:attrName>
                                          <p:attrName>ppt_y</p:attrName>
                                        </p:attrNameLst>
                                      </p:cBhvr>
                                      <p:rCtr x="-2344" y="-6944"/>
                                    </p:animMotion>
                                  </p:childTnLst>
                                </p:cTn>
                              </p:par>
                              <p:par>
                                <p:cTn id="32" presetID="42" presetClass="path" presetSubtype="0" fill="hold" grpId="0" nodeType="withEffect">
                                  <p:stCondLst>
                                    <p:cond delay="0"/>
                                  </p:stCondLst>
                                  <p:childTnLst>
                                    <p:animMotion origin="layout" path="M -1.94444E-6 -3.7037E-7 L -0.15364 0.30972 " pathEditMode="relative" rAng="0" ptsTypes="AA">
                                      <p:cBhvr>
                                        <p:cTn id="33" dur="2000" fill="hold"/>
                                        <p:tgtEl>
                                          <p:spTgt spid="7"/>
                                        </p:tgtEl>
                                        <p:attrNameLst>
                                          <p:attrName>ppt_x</p:attrName>
                                          <p:attrName>ppt_y</p:attrName>
                                        </p:attrNameLst>
                                      </p:cBhvr>
                                      <p:rCtr x="-7691" y="15486"/>
                                    </p:animMotion>
                                  </p:childTnLst>
                                </p:cTn>
                              </p:par>
                            </p:childTnLst>
                          </p:cTn>
                        </p:par>
                        <p:par>
                          <p:cTn id="34" fill="hold">
                            <p:stCondLst>
                              <p:cond delay="9000"/>
                            </p:stCondLst>
                            <p:childTnLst>
                              <p:par>
                                <p:cTn id="35" presetID="42" presetClass="path" presetSubtype="0" fill="hold" grpId="2" nodeType="afterEffect">
                                  <p:stCondLst>
                                    <p:cond delay="0"/>
                                  </p:stCondLst>
                                  <p:childTnLst>
                                    <p:animMotion origin="layout" path="M 0.06701 -0.20463 L -0.02743 -0.13125 " pathEditMode="relative" rAng="0" ptsTypes="AA">
                                      <p:cBhvr>
                                        <p:cTn id="36" dur="1000" fill="hold"/>
                                        <p:tgtEl>
                                          <p:spTgt spid="17"/>
                                        </p:tgtEl>
                                        <p:attrNameLst>
                                          <p:attrName>ppt_x</p:attrName>
                                          <p:attrName>ppt_y</p:attrName>
                                        </p:attrNameLst>
                                      </p:cBhvr>
                                      <p:rCtr x="-4722" y="3657"/>
                                    </p:animMotion>
                                  </p:childTnLst>
                                </p:cTn>
                              </p:par>
                            </p:childTnLst>
                          </p:cTn>
                        </p:par>
                        <p:par>
                          <p:cTn id="37" fill="hold">
                            <p:stCondLst>
                              <p:cond delay="10000"/>
                            </p:stCondLst>
                            <p:childTnLst>
                              <p:par>
                                <p:cTn id="38" presetID="42" presetClass="path" presetSubtype="0" fill="hold" grpId="3" nodeType="afterEffect">
                                  <p:stCondLst>
                                    <p:cond delay="0"/>
                                  </p:stCondLst>
                                  <p:childTnLst>
                                    <p:animMotion origin="layout" path="M -0.02743 -0.13125 L 0.17726 -0.0051 " pathEditMode="relative" rAng="0" ptsTypes="AA">
                                      <p:cBhvr>
                                        <p:cTn id="39" dur="500" fill="hold"/>
                                        <p:tgtEl>
                                          <p:spTgt spid="17"/>
                                        </p:tgtEl>
                                        <p:attrNameLst>
                                          <p:attrName>ppt_x</p:attrName>
                                          <p:attrName>ppt_y</p:attrName>
                                        </p:attrNameLst>
                                      </p:cBhvr>
                                      <p:rCtr x="10226" y="6296"/>
                                    </p:animMotion>
                                  </p:childTnLst>
                                </p:cTn>
                              </p:par>
                            </p:childTnLst>
                          </p:cTn>
                        </p:par>
                        <p:par>
                          <p:cTn id="40" fill="hold">
                            <p:stCondLst>
                              <p:cond delay="10500"/>
                            </p:stCondLst>
                            <p:childTnLst>
                              <p:par>
                                <p:cTn id="41" presetID="42" presetClass="path" presetSubtype="0" fill="hold" grpId="4" nodeType="afterEffect">
                                  <p:stCondLst>
                                    <p:cond delay="0"/>
                                  </p:stCondLst>
                                  <p:childTnLst>
                                    <p:animMotion origin="layout" path="M 0.17726 -0.0051 L 0.14583 0.0368 " pathEditMode="relative" rAng="0" ptsTypes="AA">
                                      <p:cBhvr>
                                        <p:cTn id="42" dur="500" fill="hold"/>
                                        <p:tgtEl>
                                          <p:spTgt spid="17"/>
                                        </p:tgtEl>
                                        <p:attrNameLst>
                                          <p:attrName>ppt_x</p:attrName>
                                          <p:attrName>ppt_y</p:attrName>
                                        </p:attrNameLst>
                                      </p:cBhvr>
                                      <p:rCtr x="-1580" y="20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7" grpId="0" animBg="1"/>
      <p:bldP spid="9" grpId="0" animBg="1"/>
      <p:bldP spid="9" grpId="1" animBg="1"/>
      <p:bldP spid="9" grpId="2" animBg="1"/>
      <p:bldP spid="11" grpId="0" animBg="1"/>
      <p:bldP spid="11" grpId="1" animBg="1"/>
      <p:bldP spid="11" grpId="2" animBg="1"/>
      <p:bldP spid="11" grpId="3" animBg="1"/>
      <p:bldP spid="17" grpId="0" animBg="1"/>
      <p:bldP spid="17" grpId="1" animBg="1"/>
      <p:bldP spid="17" grpId="2" animBg="1"/>
      <p:bldP spid="17" grpId="3" animBg="1"/>
      <p:bldP spid="17" grpId="4"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p 17"/>
          <p:cNvGrpSpPr/>
          <p:nvPr/>
        </p:nvGrpSpPr>
        <p:grpSpPr>
          <a:xfrm>
            <a:off x="4283968" y="116632"/>
            <a:ext cx="4176464" cy="6597352"/>
            <a:chOff x="4283968" y="116632"/>
            <a:chExt cx="4176464" cy="6597352"/>
          </a:xfrm>
        </p:grpSpPr>
        <p:sp>
          <p:nvSpPr>
            <p:cNvPr id="20" name="Rektangel med rundade hörn 19"/>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3" name="Rak 22"/>
            <p:cNvCxnSpPr>
              <a:stCxn id="20" idx="1"/>
              <a:endCxn id="20"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95536" y="2276872"/>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Spelmomentsövning – Karusellen </a:t>
            </a:r>
          </a:p>
        </p:txBody>
      </p:sp>
      <p:sp>
        <p:nvSpPr>
          <p:cNvPr id="5" name="Plus 4"/>
          <p:cNvSpPr/>
          <p:nvPr/>
        </p:nvSpPr>
        <p:spPr>
          <a:xfrm rot="18978445">
            <a:off x="4765477" y="204387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552303" y="204387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933829" y="204709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7717805" y="204387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Isosceles Triangle 40"/>
          <p:cNvSpPr/>
          <p:nvPr/>
        </p:nvSpPr>
        <p:spPr>
          <a:xfrm>
            <a:off x="6444778" y="2997522"/>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Flowchart: Connector 22"/>
          <p:cNvSpPr/>
          <p:nvPr/>
        </p:nvSpPr>
        <p:spPr>
          <a:xfrm>
            <a:off x="4716586" y="198884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Flowchart: Connector 22"/>
          <p:cNvSpPr/>
          <p:nvPr/>
        </p:nvSpPr>
        <p:spPr>
          <a:xfrm>
            <a:off x="7956946" y="227744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4788024" y="1804174"/>
            <a:ext cx="576064" cy="6887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p:cNvSpPr/>
          <p:nvPr/>
        </p:nvSpPr>
        <p:spPr>
          <a:xfrm>
            <a:off x="7380312" y="1804174"/>
            <a:ext cx="576064" cy="68872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textruta 14"/>
          <p:cNvSpPr txBox="1"/>
          <p:nvPr/>
        </p:nvSpPr>
        <p:spPr>
          <a:xfrm>
            <a:off x="4788024" y="4221088"/>
            <a:ext cx="3168922" cy="369332"/>
          </a:xfrm>
          <a:prstGeom prst="rect">
            <a:avLst/>
          </a:prstGeom>
          <a:noFill/>
          <a:ln>
            <a:solidFill>
              <a:srgbClr val="FF0000"/>
            </a:solidFill>
          </a:ln>
        </p:spPr>
        <p:txBody>
          <a:bodyPr wrap="square" rtlCol="0">
            <a:spAutoFit/>
          </a:bodyPr>
          <a:lstStyle/>
          <a:p>
            <a:pPr algn="ctr"/>
            <a:r>
              <a:rPr lang="sv-SE" dirty="0">
                <a:solidFill>
                  <a:srgbClr val="FF0000"/>
                </a:solidFill>
              </a:rPr>
              <a:t>Löpning bakåt</a:t>
            </a:r>
          </a:p>
        </p:txBody>
      </p:sp>
      <p:cxnSp>
        <p:nvCxnSpPr>
          <p:cNvPr id="17" name="Rak 16"/>
          <p:cNvCxnSpPr>
            <a:stCxn id="12" idx="2"/>
            <a:endCxn id="15" idx="0"/>
          </p:cNvCxnSpPr>
          <p:nvPr/>
        </p:nvCxnSpPr>
        <p:spPr>
          <a:xfrm>
            <a:off x="5076056" y="2492896"/>
            <a:ext cx="1296429" cy="172819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Rak 18"/>
          <p:cNvCxnSpPr/>
          <p:nvPr/>
        </p:nvCxnSpPr>
        <p:spPr>
          <a:xfrm flipH="1">
            <a:off x="6372200" y="2492896"/>
            <a:ext cx="1295859" cy="172819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Rektangel 23"/>
          <p:cNvSpPr/>
          <p:nvPr/>
        </p:nvSpPr>
        <p:spPr>
          <a:xfrm>
            <a:off x="6516216" y="1916832"/>
            <a:ext cx="1008112" cy="8640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textruta 24"/>
          <p:cNvSpPr txBox="1"/>
          <p:nvPr/>
        </p:nvSpPr>
        <p:spPr>
          <a:xfrm>
            <a:off x="6516217" y="2780928"/>
            <a:ext cx="1008112" cy="369332"/>
          </a:xfrm>
          <a:prstGeom prst="rect">
            <a:avLst/>
          </a:prstGeom>
          <a:noFill/>
          <a:ln w="28575">
            <a:solidFill>
              <a:srgbClr val="FF0000"/>
            </a:solidFill>
          </a:ln>
        </p:spPr>
        <p:txBody>
          <a:bodyPr wrap="square" rtlCol="0">
            <a:spAutoFit/>
          </a:bodyPr>
          <a:lstStyle/>
          <a:p>
            <a:r>
              <a:rPr lang="sv-SE" dirty="0">
                <a:solidFill>
                  <a:srgbClr val="FF0000"/>
                </a:solidFill>
              </a:rPr>
              <a:t>1 mot 1</a:t>
            </a:r>
          </a:p>
        </p:txBody>
      </p:sp>
      <p:pic>
        <p:nvPicPr>
          <p:cNvPr id="27" name="Bildobjekt 26">
            <a:extLst>
              <a:ext uri="{FF2B5EF4-FFF2-40B4-BE49-F238E27FC236}">
                <a16:creationId xmlns:a16="http://schemas.microsoft.com/office/drawing/2014/main" id="{80177D5A-E6F0-4DD3-ACDD-5D0A54EF2F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893597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grpId="0" nodeType="withEffect">
                                  <p:stCondLst>
                                    <p:cond delay="0"/>
                                  </p:stCondLst>
                                  <p:childTnLst>
                                    <p:animMotion origin="layout" path="M -2.77778E-6 2.39593E-6 L -0.0283 0.00185 " pathEditMode="relative" ptsTypes="AA">
                                      <p:cBhvr>
                                        <p:cTn id="6" dur="1000" fill="hold"/>
                                        <p:tgtEl>
                                          <p:spTgt spid="8"/>
                                        </p:tgtEl>
                                        <p:attrNameLst>
                                          <p:attrName>ppt_x</p:attrName>
                                          <p:attrName>ppt_y</p:attrName>
                                        </p:attrNameLst>
                                      </p:cBhvr>
                                    </p:animMotion>
                                  </p:childTnLst>
                                </p:cTn>
                              </p:par>
                              <p:par>
                                <p:cTn id="7" presetID="0" presetClass="path" presetSubtype="0" fill="hold" grpId="0" nodeType="withEffect">
                                  <p:stCondLst>
                                    <p:cond delay="0"/>
                                  </p:stCondLst>
                                  <p:childTnLst>
                                    <p:animMotion origin="layout" path="M 0.00018 -0.00069 L 0.02518 -0.00046 " pathEditMode="relative" ptsTypes="AA">
                                      <p:cBhvr>
                                        <p:cTn id="8" dur="1000" fill="hold"/>
                                        <p:tgtEl>
                                          <p:spTgt spid="5"/>
                                        </p:tgtEl>
                                        <p:attrNameLst>
                                          <p:attrName>ppt_x</p:attrName>
                                          <p:attrName>ppt_y</p:attrName>
                                        </p:attrNameLst>
                                      </p:cBhvr>
                                    </p:animMotion>
                                  </p:childTnLst>
                                </p:cTn>
                              </p:par>
                              <p:par>
                                <p:cTn id="9" presetID="1" presetClass="entr" presetSubtype="0" fill="hold" grpId="0" nodeType="withEffect">
                                  <p:stCondLst>
                                    <p:cond delay="25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25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250"/>
                                  </p:stCondLst>
                                  <p:childTnLst>
                                    <p:set>
                                      <p:cBhvr>
                                        <p:cTn id="18" dur="1" fill="hold">
                                          <p:stCondLst>
                                            <p:cond delay="0"/>
                                          </p:stCondLst>
                                        </p:cTn>
                                        <p:tgtEl>
                                          <p:spTgt spid="12"/>
                                        </p:tgtEl>
                                        <p:attrNameLst>
                                          <p:attrName>style.visibility</p:attrName>
                                        </p:attrNameLst>
                                      </p:cBhvr>
                                      <p:to>
                                        <p:strVal val="visible"/>
                                      </p:to>
                                    </p:set>
                                  </p:childTnLst>
                                </p:cTn>
                              </p:par>
                            </p:childTnLst>
                          </p:cTn>
                        </p:par>
                        <p:par>
                          <p:cTn id="19" fill="hold">
                            <p:stCondLst>
                              <p:cond delay="1000"/>
                            </p:stCondLst>
                            <p:childTnLst>
                              <p:par>
                                <p:cTn id="20" presetID="10" presetClass="exit" presetSubtype="0" fill="hold" grpId="1" nodeType="afterEffect">
                                  <p:stCondLst>
                                    <p:cond delay="100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par>
                                <p:cTn id="23" presetID="10" presetClass="exit" presetSubtype="0" fill="hold" nodeType="withEffect">
                                  <p:stCondLst>
                                    <p:cond delay="1000"/>
                                  </p:stCondLst>
                                  <p:childTnLst>
                                    <p:animEffect transition="out" filter="fade">
                                      <p:cBhvr>
                                        <p:cTn id="24" dur="500"/>
                                        <p:tgtEl>
                                          <p:spTgt spid="19"/>
                                        </p:tgtEl>
                                      </p:cBhvr>
                                    </p:animEffect>
                                    <p:set>
                                      <p:cBhvr>
                                        <p:cTn id="25" dur="1" fill="hold">
                                          <p:stCondLst>
                                            <p:cond delay="499"/>
                                          </p:stCondLst>
                                        </p:cTn>
                                        <p:tgtEl>
                                          <p:spTgt spid="19"/>
                                        </p:tgtEl>
                                        <p:attrNameLst>
                                          <p:attrName>style.visibility</p:attrName>
                                        </p:attrNameLst>
                                      </p:cBhvr>
                                      <p:to>
                                        <p:strVal val="hidden"/>
                                      </p:to>
                                    </p:set>
                                  </p:childTnLst>
                                </p:cTn>
                              </p:par>
                              <p:par>
                                <p:cTn id="26" presetID="10" presetClass="exit" presetSubtype="0" fill="hold" grpId="1" nodeType="withEffect">
                                  <p:stCondLst>
                                    <p:cond delay="1000"/>
                                  </p:stCondLst>
                                  <p:childTnLst>
                                    <p:animEffect transition="out" filter="fade">
                                      <p:cBhvr>
                                        <p:cTn id="27" dur="500"/>
                                        <p:tgtEl>
                                          <p:spTgt spid="15"/>
                                        </p:tgtEl>
                                      </p:cBhvr>
                                    </p:animEffect>
                                    <p:set>
                                      <p:cBhvr>
                                        <p:cTn id="28" dur="1" fill="hold">
                                          <p:stCondLst>
                                            <p:cond delay="499"/>
                                          </p:stCondLst>
                                        </p:cTn>
                                        <p:tgtEl>
                                          <p:spTgt spid="15"/>
                                        </p:tgtEl>
                                        <p:attrNameLst>
                                          <p:attrName>style.visibility</p:attrName>
                                        </p:attrNameLst>
                                      </p:cBhvr>
                                      <p:to>
                                        <p:strVal val="hidden"/>
                                      </p:to>
                                    </p:set>
                                  </p:childTnLst>
                                </p:cTn>
                              </p:par>
                              <p:par>
                                <p:cTn id="29" presetID="10" presetClass="exit" presetSubtype="0" fill="hold" nodeType="withEffect">
                                  <p:stCondLst>
                                    <p:cond delay="100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par>
                                <p:cTn id="32" presetID="10" presetClass="exit" presetSubtype="0" fill="hold" grpId="1" nodeType="withEffect">
                                  <p:stCondLst>
                                    <p:cond delay="1000"/>
                                  </p:stCondLst>
                                  <p:childTnLst>
                                    <p:animEffect transition="out" filter="fade">
                                      <p:cBhvr>
                                        <p:cTn id="33" dur="500"/>
                                        <p:tgtEl>
                                          <p:spTgt spid="12"/>
                                        </p:tgtEl>
                                      </p:cBhvr>
                                    </p:animEffect>
                                    <p:set>
                                      <p:cBhvr>
                                        <p:cTn id="34" dur="1" fill="hold">
                                          <p:stCondLst>
                                            <p:cond delay="499"/>
                                          </p:stCondLst>
                                        </p:cTn>
                                        <p:tgtEl>
                                          <p:spTgt spid="12"/>
                                        </p:tgtEl>
                                        <p:attrNameLst>
                                          <p:attrName>style.visibility</p:attrName>
                                        </p:attrNameLst>
                                      </p:cBhvr>
                                      <p:to>
                                        <p:strVal val="hidden"/>
                                      </p:to>
                                    </p:set>
                                  </p:childTnLst>
                                </p:cTn>
                              </p:par>
                            </p:childTnLst>
                          </p:cTn>
                        </p:par>
                        <p:par>
                          <p:cTn id="35" fill="hold">
                            <p:stCondLst>
                              <p:cond delay="2500"/>
                            </p:stCondLst>
                            <p:childTnLst>
                              <p:par>
                                <p:cTn id="36" presetID="0" presetClass="path" presetSubtype="0" fill="hold" grpId="1" nodeType="afterEffect">
                                  <p:stCondLst>
                                    <p:cond delay="0"/>
                                  </p:stCondLst>
                                  <p:childTnLst>
                                    <p:animMotion origin="layout" path="M 0.02657 -2.22222E-6 L 0.04948 0.10139 L 0.08282 0.17361 L 0.17344 0.20556 L 0.24532 0.17084 L 0.26407 0.13195 " pathEditMode="relative" rAng="0" ptsTypes="AAAAAA">
                                      <p:cBhvr>
                                        <p:cTn id="37" dur="3000" fill="hold"/>
                                        <p:tgtEl>
                                          <p:spTgt spid="5"/>
                                        </p:tgtEl>
                                        <p:attrNameLst>
                                          <p:attrName>ppt_x</p:attrName>
                                          <p:attrName>ppt_y</p:attrName>
                                        </p:attrNameLst>
                                      </p:cBhvr>
                                      <p:rCtr x="11875" y="10278"/>
                                    </p:animMotion>
                                  </p:childTnLst>
                                </p:cTn>
                              </p:par>
                              <p:par>
                                <p:cTn id="38" presetID="0" presetClass="path" presetSubtype="0" fill="hold" grpId="1" nodeType="withEffect">
                                  <p:stCondLst>
                                    <p:cond delay="0"/>
                                  </p:stCondLst>
                                  <p:childTnLst>
                                    <p:animMotion origin="layout" path="M -0.02743 -2.22222E-6 L -0.05451 -0.06528 L -0.11597 -0.09861 L -0.14826 -0.1 L -0.20556 -0.07639 L -0.23993 -0.0375 " pathEditMode="relative" rAng="0" ptsTypes="AAAAAA">
                                      <p:cBhvr>
                                        <p:cTn id="39" dur="3000" fill="hold"/>
                                        <p:tgtEl>
                                          <p:spTgt spid="8"/>
                                        </p:tgtEl>
                                        <p:attrNameLst>
                                          <p:attrName>ppt_x</p:attrName>
                                          <p:attrName>ppt_y</p:attrName>
                                        </p:attrNameLst>
                                      </p:cBhvr>
                                      <p:rCtr x="-10625" y="-5000"/>
                                    </p:animMotion>
                                  </p:childTnLst>
                                </p:cTn>
                              </p:par>
                            </p:childTnLst>
                          </p:cTn>
                        </p:par>
                        <p:par>
                          <p:cTn id="40" fill="hold">
                            <p:stCondLst>
                              <p:cond delay="5500"/>
                            </p:stCondLst>
                            <p:childTnLst>
                              <p:par>
                                <p:cTn id="41" presetID="42" presetClass="path" presetSubtype="0" fill="hold" grpId="0" nodeType="afterEffect">
                                  <p:stCondLst>
                                    <p:cond delay="0"/>
                                  </p:stCondLst>
                                  <p:childTnLst>
                                    <p:animMotion origin="layout" path="M 1.66667E-6 1.48148E-6 L -0.06684 0.09977 " pathEditMode="relative" rAng="0" ptsTypes="AA">
                                      <p:cBhvr>
                                        <p:cTn id="42" dur="500" fill="hold"/>
                                        <p:tgtEl>
                                          <p:spTgt spid="11"/>
                                        </p:tgtEl>
                                        <p:attrNameLst>
                                          <p:attrName>ppt_x</p:attrName>
                                          <p:attrName>ppt_y</p:attrName>
                                        </p:attrNameLst>
                                      </p:cBhvr>
                                      <p:rCtr x="-3351" y="4977"/>
                                    </p:animMotion>
                                  </p:childTnLst>
                                </p:cTn>
                              </p:par>
                              <p:par>
                                <p:cTn id="43" presetID="42" presetClass="path" presetSubtype="0" fill="hold" grpId="0" nodeType="withEffect">
                                  <p:stCondLst>
                                    <p:cond delay="0"/>
                                  </p:stCondLst>
                                  <p:childTnLst>
                                    <p:animMotion origin="layout" path="M 1.94444E-6 1.11111E-6 L 0.09062 -0.01574 " pathEditMode="relative" rAng="0" ptsTypes="AA">
                                      <p:cBhvr>
                                        <p:cTn id="44" dur="500" fill="hold"/>
                                        <p:tgtEl>
                                          <p:spTgt spid="10"/>
                                        </p:tgtEl>
                                        <p:attrNameLst>
                                          <p:attrName>ppt_x</p:attrName>
                                          <p:attrName>ppt_y</p:attrName>
                                        </p:attrNameLst>
                                      </p:cBhvr>
                                      <p:rCtr x="4531" y="-787"/>
                                    </p:animMotion>
                                  </p:childTnLst>
                                </p:cTn>
                              </p:par>
                            </p:childTnLst>
                          </p:cTn>
                        </p:par>
                      </p:childTnLst>
                    </p:cTn>
                  </p:par>
                  <p:par>
                    <p:cTn id="45" fill="hold">
                      <p:stCondLst>
                        <p:cond delay="indefinite"/>
                      </p:stCondLst>
                      <p:childTnLst>
                        <p:par>
                          <p:cTn id="46" fill="hold">
                            <p:stCondLst>
                              <p:cond delay="0"/>
                            </p:stCondLst>
                            <p:childTnLst>
                              <p:par>
                                <p:cTn id="47" presetID="42" presetClass="path" presetSubtype="0" fill="hold" grpId="2" nodeType="clickEffect">
                                  <p:stCondLst>
                                    <p:cond delay="0"/>
                                  </p:stCondLst>
                                  <p:childTnLst>
                                    <p:animMotion origin="layout" path="M 0.26407 0.13195 L 0.22466 0.01597 " pathEditMode="relative" rAng="0" ptsTypes="AA">
                                      <p:cBhvr>
                                        <p:cTn id="48" dur="1000" fill="hold"/>
                                        <p:tgtEl>
                                          <p:spTgt spid="5"/>
                                        </p:tgtEl>
                                        <p:attrNameLst>
                                          <p:attrName>ppt_x</p:attrName>
                                          <p:attrName>ppt_y</p:attrName>
                                        </p:attrNameLst>
                                      </p:cBhvr>
                                      <p:rCtr x="-1979" y="-5810"/>
                                    </p:animMotion>
                                  </p:childTnLst>
                                </p:cTn>
                              </p:par>
                              <p:par>
                                <p:cTn id="49" presetID="42" presetClass="path" presetSubtype="0" fill="hold" grpId="1" nodeType="withEffect">
                                  <p:stCondLst>
                                    <p:cond delay="0"/>
                                  </p:stCondLst>
                                  <p:childTnLst>
                                    <p:animMotion origin="layout" path="M -0.06684 0.09977 L -0.10625 -0.01574 " pathEditMode="relative" rAng="0" ptsTypes="AA">
                                      <p:cBhvr>
                                        <p:cTn id="50" dur="1000" fill="hold"/>
                                        <p:tgtEl>
                                          <p:spTgt spid="11"/>
                                        </p:tgtEl>
                                        <p:attrNameLst>
                                          <p:attrName>ppt_x</p:attrName>
                                          <p:attrName>ppt_y</p:attrName>
                                        </p:attrNameLst>
                                      </p:cBhvr>
                                      <p:rCtr x="-1979" y="-5787"/>
                                    </p:animMotion>
                                  </p:childTnLst>
                                </p:cTn>
                              </p:par>
                              <p:par>
                                <p:cTn id="51" presetID="0" presetClass="path" presetSubtype="0" fill="hold" grpId="2" nodeType="withEffect">
                                  <p:stCondLst>
                                    <p:cond delay="0"/>
                                  </p:stCondLst>
                                  <p:childTnLst>
                                    <p:animMotion origin="layout" path="M -0.2401 -0.03657 L -0.27031 0.03426 L -0.28177 0.11204 L -0.25677 0.17732 " pathEditMode="relative" rAng="0" ptsTypes="AAAA">
                                      <p:cBhvr>
                                        <p:cTn id="52" dur="2000" fill="hold"/>
                                        <p:tgtEl>
                                          <p:spTgt spid="8"/>
                                        </p:tgtEl>
                                        <p:attrNameLst>
                                          <p:attrName>ppt_x</p:attrName>
                                          <p:attrName>ppt_y</p:attrName>
                                        </p:attrNameLst>
                                      </p:cBhvr>
                                      <p:rCtr x="-2083" y="10694"/>
                                    </p:animMotion>
                                  </p:childTnLst>
                                </p:cTn>
                              </p:par>
                              <p:par>
                                <p:cTn id="53" presetID="0" presetClass="path" presetSubtype="0" fill="hold" grpId="1" nodeType="withEffect">
                                  <p:stCondLst>
                                    <p:cond delay="0"/>
                                  </p:stCondLst>
                                  <p:childTnLst>
                                    <p:animMotion origin="layout" path="M 0.09062 -0.01574 L 0.06146 0.05509 L 0.05 0.13426 L 0.075 0.2037 " pathEditMode="relative" rAng="0" ptsTypes="AAAA">
                                      <p:cBhvr>
                                        <p:cTn id="54" dur="2000" fill="hold"/>
                                        <p:tgtEl>
                                          <p:spTgt spid="10"/>
                                        </p:tgtEl>
                                        <p:attrNameLst>
                                          <p:attrName>ppt_x</p:attrName>
                                          <p:attrName>ppt_y</p:attrName>
                                        </p:attrNameLst>
                                      </p:cBhvr>
                                      <p:rCtr x="-2031" y="10972"/>
                                    </p:animMotion>
                                  </p:childTnLst>
                                </p:cTn>
                              </p:par>
                              <p:par>
                                <p:cTn id="55" presetID="42" presetClass="path" presetSubtype="0" fill="hold" grpId="2" nodeType="withEffect">
                                  <p:stCondLst>
                                    <p:cond delay="1000"/>
                                  </p:stCondLst>
                                  <p:childTnLst>
                                    <p:animMotion origin="layout" path="M -0.10625 -0.01574 L -0.20851 -0.24676 " pathEditMode="relative" rAng="0" ptsTypes="AA">
                                      <p:cBhvr>
                                        <p:cTn id="56" dur="500" fill="hold"/>
                                        <p:tgtEl>
                                          <p:spTgt spid="11"/>
                                        </p:tgtEl>
                                        <p:attrNameLst>
                                          <p:attrName>ppt_x</p:attrName>
                                          <p:attrName>ppt_y</p:attrName>
                                        </p:attrNameLst>
                                      </p:cBhvr>
                                      <p:rCtr x="-5122" y="-11551"/>
                                    </p:animMotion>
                                  </p:childTnLst>
                                </p:cTn>
                              </p:par>
                            </p:childTnLst>
                          </p:cTn>
                        </p:par>
                        <p:par>
                          <p:cTn id="57" fill="hold">
                            <p:stCondLst>
                              <p:cond delay="2000"/>
                            </p:stCondLst>
                            <p:childTnLst>
                              <p:par>
                                <p:cTn id="58" presetID="0" presetClass="path" presetSubtype="0" fill="hold" grpId="3" nodeType="afterEffect">
                                  <p:stCondLst>
                                    <p:cond delay="0"/>
                                  </p:stCondLst>
                                  <p:childTnLst>
                                    <p:animMotion origin="layout" path="M -0.25955 0.17315 L -0.16267 0.20509 L -0.08663 0.17871 L -0.07205 0.16343 L -0.06684 0.14259 L -0.07517 0.10509 L -0.09392 0.04398 " pathEditMode="relative" rAng="0" ptsTypes="AAAAAAA">
                                      <p:cBhvr>
                                        <p:cTn id="59" dur="3000" fill="hold"/>
                                        <p:tgtEl>
                                          <p:spTgt spid="8"/>
                                        </p:tgtEl>
                                        <p:attrNameLst>
                                          <p:attrName>ppt_x</p:attrName>
                                          <p:attrName>ppt_y</p:attrName>
                                        </p:attrNameLst>
                                      </p:cBhvr>
                                      <p:rCtr x="9635" y="-4861"/>
                                    </p:animMotion>
                                  </p:childTnLst>
                                </p:cTn>
                              </p:par>
                              <p:par>
                                <p:cTn id="60" presetID="0" presetClass="path" presetSubtype="0" fill="hold" grpId="2" nodeType="withEffect">
                                  <p:stCondLst>
                                    <p:cond delay="0"/>
                                  </p:stCondLst>
                                  <p:childTnLst>
                                    <p:animMotion origin="layout" path="M 0.06753 0.19954 L 0.17378 0.23287 L 0.26128 0.19398 L 0.26857 0.18148 L 0.2717 0.16759 L 0.26962 0.14954 L 0.26337 0.11759 L 0.2467 0.05787 " pathEditMode="relative" rAng="0" ptsTypes="AAAAAAAA">
                                      <p:cBhvr>
                                        <p:cTn id="61" dur="3000" fill="hold"/>
                                        <p:tgtEl>
                                          <p:spTgt spid="10"/>
                                        </p:tgtEl>
                                        <p:attrNameLst>
                                          <p:attrName>ppt_x</p:attrName>
                                          <p:attrName>ppt_y</p:attrName>
                                        </p:attrNameLst>
                                      </p:cBhvr>
                                      <p:rCtr x="10208" y="-5417"/>
                                    </p:animMotion>
                                  </p:childTnLst>
                                </p:cTn>
                              </p:par>
                            </p:childTnLst>
                          </p:cTn>
                        </p:par>
                        <p:par>
                          <p:cTn id="62" fill="hold">
                            <p:stCondLst>
                              <p:cond delay="5000"/>
                            </p:stCondLst>
                            <p:childTnLst>
                              <p:par>
                                <p:cTn id="63" presetID="1" presetClass="entr" presetSubtype="0"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8" grpId="0" animBg="1"/>
      <p:bldP spid="8" grpId="1" animBg="1"/>
      <p:bldP spid="8" grpId="2" animBg="1"/>
      <p:bldP spid="8" grpId="3" animBg="1"/>
      <p:bldP spid="10" grpId="0" animBg="1"/>
      <p:bldP spid="10" grpId="1" animBg="1"/>
      <p:bldP spid="10" grpId="2" animBg="1"/>
      <p:bldP spid="11" grpId="0" animBg="1"/>
      <p:bldP spid="11" grpId="1" animBg="1"/>
      <p:bldP spid="11" grpId="2" animBg="1"/>
      <p:bldP spid="12" grpId="0" animBg="1"/>
      <p:bldP spid="12" grpId="1" animBg="1"/>
      <p:bldP spid="13" grpId="0" animBg="1"/>
      <p:bldP spid="13" grpId="1" animBg="1"/>
      <p:bldP spid="15" grpId="0" animBg="1"/>
      <p:bldP spid="15" grpId="1" animBg="1"/>
      <p:bldP spid="24" grpId="0" animBg="1"/>
      <p:bldP spid="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p 13"/>
          <p:cNvGrpSpPr/>
          <p:nvPr/>
        </p:nvGrpSpPr>
        <p:grpSpPr>
          <a:xfrm>
            <a:off x="4283968" y="116632"/>
            <a:ext cx="4176464" cy="6597352"/>
            <a:chOff x="4283968" y="116632"/>
            <a:chExt cx="4176464" cy="6597352"/>
          </a:xfrm>
        </p:grpSpPr>
        <p:sp>
          <p:nvSpPr>
            <p:cNvPr id="15" name="Rektangel med rundade hörn 14"/>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8" name="Rak 17"/>
            <p:cNvCxnSpPr>
              <a:stCxn id="15" idx="1"/>
              <a:endCxn id="15"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467544" y="2276872"/>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Spelmomentsövn – Inspel</a:t>
            </a:r>
          </a:p>
        </p:txBody>
      </p:sp>
      <p:sp>
        <p:nvSpPr>
          <p:cNvPr id="20" name="Plus 19"/>
          <p:cNvSpPr/>
          <p:nvPr/>
        </p:nvSpPr>
        <p:spPr>
          <a:xfrm rot="18978445">
            <a:off x="6137049" y="145926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Plus 20"/>
          <p:cNvSpPr/>
          <p:nvPr/>
        </p:nvSpPr>
        <p:spPr>
          <a:xfrm rot="18978445">
            <a:off x="4851163" y="38769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Plus 21"/>
          <p:cNvSpPr/>
          <p:nvPr/>
        </p:nvSpPr>
        <p:spPr>
          <a:xfrm rot="18978445">
            <a:off x="4708288" y="60200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Plus 22"/>
          <p:cNvSpPr/>
          <p:nvPr/>
        </p:nvSpPr>
        <p:spPr>
          <a:xfrm rot="18978445">
            <a:off x="4636849" y="88776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Flowchart: Connector 28"/>
          <p:cNvSpPr/>
          <p:nvPr/>
        </p:nvSpPr>
        <p:spPr>
          <a:xfrm>
            <a:off x="4730266" y="1118475"/>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Oval 48"/>
          <p:cNvSpPr/>
          <p:nvPr/>
        </p:nvSpPr>
        <p:spPr>
          <a:xfrm>
            <a:off x="6301902" y="1189913"/>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Plus 25"/>
          <p:cNvSpPr/>
          <p:nvPr/>
        </p:nvSpPr>
        <p:spPr>
          <a:xfrm rot="18978445">
            <a:off x="4565416" y="417390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Plus 26"/>
          <p:cNvSpPr/>
          <p:nvPr/>
        </p:nvSpPr>
        <p:spPr>
          <a:xfrm rot="18978445">
            <a:off x="4708292" y="367384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Plus 27"/>
          <p:cNvSpPr/>
          <p:nvPr/>
        </p:nvSpPr>
        <p:spPr>
          <a:xfrm rot="18978445">
            <a:off x="4565414" y="388815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Ellips 28"/>
          <p:cNvSpPr/>
          <p:nvPr/>
        </p:nvSpPr>
        <p:spPr>
          <a:xfrm>
            <a:off x="5868144" y="939123"/>
            <a:ext cx="1080120" cy="9057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1" name="textruta 30"/>
          <p:cNvSpPr txBox="1"/>
          <p:nvPr/>
        </p:nvSpPr>
        <p:spPr>
          <a:xfrm>
            <a:off x="6409059" y="1913034"/>
            <a:ext cx="1043261" cy="369332"/>
          </a:xfrm>
          <a:prstGeom prst="rect">
            <a:avLst/>
          </a:prstGeom>
          <a:noFill/>
          <a:ln>
            <a:solidFill>
              <a:srgbClr val="FF0000"/>
            </a:solidFill>
          </a:ln>
        </p:spPr>
        <p:txBody>
          <a:bodyPr wrap="square" rtlCol="0">
            <a:spAutoFit/>
          </a:bodyPr>
          <a:lstStyle/>
          <a:p>
            <a:r>
              <a:rPr lang="sv-SE" dirty="0">
                <a:solidFill>
                  <a:srgbClr val="FF0000"/>
                </a:solidFill>
              </a:rPr>
              <a:t>1 mot 1</a:t>
            </a:r>
          </a:p>
        </p:txBody>
      </p:sp>
      <p:pic>
        <p:nvPicPr>
          <p:cNvPr id="30" name="Bildobjekt 29">
            <a:extLst>
              <a:ext uri="{FF2B5EF4-FFF2-40B4-BE49-F238E27FC236}">
                <a16:creationId xmlns:a16="http://schemas.microsoft.com/office/drawing/2014/main" id="{28205CA2-DC85-46F4-BFF6-1EA20947C8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3094947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5.55556E-7 -1.35985E-6 L 0.01024 0.36286 " pathEditMode="relative" rAng="0" ptsTypes="AA">
                                      <p:cBhvr>
                                        <p:cTn id="6" dur="1000" fill="hold"/>
                                        <p:tgtEl>
                                          <p:spTgt spid="24"/>
                                        </p:tgtEl>
                                        <p:attrNameLst>
                                          <p:attrName>ppt_x</p:attrName>
                                          <p:attrName>ppt_y</p:attrName>
                                        </p:attrNameLst>
                                      </p:cBhvr>
                                      <p:rCtr x="503" y="18131"/>
                                    </p:animMotion>
                                  </p:childTnLst>
                                </p:cTn>
                              </p:par>
                            </p:childTnLst>
                          </p:cTn>
                        </p:par>
                        <p:par>
                          <p:cTn id="7" fill="hold">
                            <p:stCondLst>
                              <p:cond delay="1000"/>
                            </p:stCondLst>
                            <p:childTnLst>
                              <p:par>
                                <p:cTn id="8" presetID="64" presetClass="path" presetSubtype="0" fill="hold" grpId="1" nodeType="afterEffect">
                                  <p:stCondLst>
                                    <p:cond delay="0"/>
                                  </p:stCondLst>
                                  <p:childTnLst>
                                    <p:animMotion origin="layout" path="M 0.01024 0.36286 L 0.1599 0.08141 " pathEditMode="relative" rAng="0" ptsTypes="AA">
                                      <p:cBhvr>
                                        <p:cTn id="9" dur="1000" fill="hold"/>
                                        <p:tgtEl>
                                          <p:spTgt spid="24"/>
                                        </p:tgtEl>
                                        <p:attrNameLst>
                                          <p:attrName>ppt_x</p:attrName>
                                          <p:attrName>ppt_y</p:attrName>
                                        </p:attrNameLst>
                                      </p:cBhvr>
                                      <p:rCtr x="7483" y="-14084"/>
                                    </p:animMotion>
                                  </p:childTnLst>
                                </p:cTn>
                              </p:par>
                              <p:par>
                                <p:cTn id="10" presetID="1" presetClass="entr" presetSubtype="0" fill="hold" grpId="0" nodeType="withEffect">
                                  <p:stCondLst>
                                    <p:cond delay="1000"/>
                                  </p:stCondLst>
                                  <p:childTnLst>
                                    <p:set>
                                      <p:cBhvr>
                                        <p:cTn id="11" dur="1" fill="hold">
                                          <p:stCondLst>
                                            <p:cond delay="0"/>
                                          </p:stCondLst>
                                        </p:cTn>
                                        <p:tgtEl>
                                          <p:spTgt spid="29"/>
                                        </p:tgtEl>
                                        <p:attrNameLst>
                                          <p:attrName>style.visibility</p:attrName>
                                        </p:attrNameLst>
                                      </p:cBhvr>
                                      <p:to>
                                        <p:strVal val="visible"/>
                                      </p:to>
                                    </p:set>
                                  </p:childTnLst>
                                </p:cTn>
                              </p:par>
                              <p:par>
                                <p:cTn id="12" presetID="1" presetClass="entr" presetSubtype="0" fill="hold" grpId="0" nodeType="withEffect">
                                  <p:stCondLst>
                                    <p:cond delay="1000"/>
                                  </p:stCondLst>
                                  <p:childTnLst>
                                    <p:set>
                                      <p:cBhvr>
                                        <p:cTn id="13" dur="1" fill="hold">
                                          <p:stCondLst>
                                            <p:cond delay="0"/>
                                          </p:stCondLst>
                                        </p:cTn>
                                        <p:tgtEl>
                                          <p:spTgt spid="31"/>
                                        </p:tgtEl>
                                        <p:attrNameLst>
                                          <p:attrName>style.visibility</p:attrName>
                                        </p:attrNameLst>
                                      </p:cBhvr>
                                      <p:to>
                                        <p:strVal val="visible"/>
                                      </p:to>
                                    </p:set>
                                  </p:childTnLst>
                                </p:cTn>
                              </p:par>
                            </p:childTnLst>
                          </p:cTn>
                        </p:par>
                        <p:par>
                          <p:cTn id="14" fill="hold">
                            <p:stCondLst>
                              <p:cond delay="2000"/>
                            </p:stCondLst>
                            <p:childTnLst>
                              <p:par>
                                <p:cTn id="15" presetID="35" presetClass="emph" presetSubtype="0" repeatCount="5000" fill="hold" grpId="1" nodeType="afterEffect">
                                  <p:stCondLst>
                                    <p:cond delay="0"/>
                                  </p:stCondLst>
                                  <p:childTnLst>
                                    <p:anim calcmode="discrete" valueType="str">
                                      <p:cBhvr>
                                        <p:cTn id="16" dur="1000" fill="hold"/>
                                        <p:tgtEl>
                                          <p:spTgt spid="29"/>
                                        </p:tgtEl>
                                        <p:attrNameLst>
                                          <p:attrName>style.visibility</p:attrName>
                                        </p:attrNameLst>
                                      </p:cBhvr>
                                      <p:tavLst>
                                        <p:tav tm="0">
                                          <p:val>
                                            <p:strVal val="hidden"/>
                                          </p:val>
                                        </p:tav>
                                        <p:tav tm="50000">
                                          <p:val>
                                            <p:strVal val="visible"/>
                                          </p:val>
                                        </p:tav>
                                      </p:tavLst>
                                    </p:anim>
                                  </p:childTnLst>
                                </p:cTn>
                              </p:par>
                              <p:par>
                                <p:cTn id="17" presetID="35" presetClass="emph" presetSubtype="0" repeatCount="5000" fill="hold" grpId="1" nodeType="withEffect">
                                  <p:stCondLst>
                                    <p:cond delay="0"/>
                                  </p:stCondLst>
                                  <p:childTnLst>
                                    <p:anim calcmode="discrete" valueType="str">
                                      <p:cBhvr>
                                        <p:cTn id="18" dur="1000" fill="hold"/>
                                        <p:tgtEl>
                                          <p:spTgt spid="31"/>
                                        </p:tgtEl>
                                        <p:attrNameLst>
                                          <p:attrName>style.visibility</p:attrName>
                                        </p:attrNameLst>
                                      </p:cBhvr>
                                      <p:tavLst>
                                        <p:tav tm="0">
                                          <p:val>
                                            <p:strVal val="hidden"/>
                                          </p:val>
                                        </p:tav>
                                        <p:tav tm="50000">
                                          <p:val>
                                            <p:strVal val="visible"/>
                                          </p:val>
                                        </p:tav>
                                      </p:tavLst>
                                    </p:anim>
                                  </p:childTnLst>
                                </p:cTn>
                              </p:par>
                            </p:childTnLst>
                          </p:cTn>
                        </p:par>
                        <p:par>
                          <p:cTn id="19" fill="hold">
                            <p:stCondLst>
                              <p:cond delay="7000"/>
                            </p:stCondLst>
                            <p:childTnLst>
                              <p:par>
                                <p:cTn id="20" presetID="1" presetClass="exit" presetSubtype="0" fill="hold" grpId="2" nodeType="afterEffect">
                                  <p:stCondLst>
                                    <p:cond delay="0"/>
                                  </p:stCondLst>
                                  <p:childTnLst>
                                    <p:set>
                                      <p:cBhvr>
                                        <p:cTn id="21" dur="1" fill="hold">
                                          <p:stCondLst>
                                            <p:cond delay="0"/>
                                          </p:stCondLst>
                                        </p:cTn>
                                        <p:tgtEl>
                                          <p:spTgt spid="29"/>
                                        </p:tgtEl>
                                        <p:attrNameLst>
                                          <p:attrName>style.visibility</p:attrName>
                                        </p:attrNameLst>
                                      </p:cBhvr>
                                      <p:to>
                                        <p:strVal val="hidden"/>
                                      </p:to>
                                    </p:set>
                                  </p:childTnLst>
                                </p:cTn>
                              </p:par>
                              <p:par>
                                <p:cTn id="22" presetID="1" presetClass="exit" presetSubtype="0" fill="hold" grpId="2" nodeType="withEffect">
                                  <p:stCondLst>
                                    <p:cond delay="0"/>
                                  </p:stCondLst>
                                  <p:childTnLst>
                                    <p:set>
                                      <p:cBhvr>
                                        <p:cTn id="23" dur="1" fill="hold">
                                          <p:stCondLst>
                                            <p:cond delay="0"/>
                                          </p:stCondLst>
                                        </p:cTn>
                                        <p:tgtEl>
                                          <p:spTgt spid="31"/>
                                        </p:tgtEl>
                                        <p:attrNameLst>
                                          <p:attrName>style.visibility</p:attrName>
                                        </p:attrNameLst>
                                      </p:cBhvr>
                                      <p:to>
                                        <p:strVal val="hidden"/>
                                      </p:to>
                                    </p:set>
                                  </p:childTnLst>
                                </p:cTn>
                              </p:par>
                              <p:par>
                                <p:cTn id="24" presetID="64" presetClass="path" presetSubtype="0" fill="hold" grpId="2" nodeType="withEffect">
                                  <p:stCondLst>
                                    <p:cond delay="0"/>
                                  </p:stCondLst>
                                  <p:childTnLst>
                                    <p:animMotion origin="layout" path="M 0.15989 0.08141 L 0.15989 -0.07585 " pathEditMode="relative" rAng="0" ptsTypes="AA">
                                      <p:cBhvr>
                                        <p:cTn id="25" dur="500" fill="hold"/>
                                        <p:tgtEl>
                                          <p:spTgt spid="24"/>
                                        </p:tgtEl>
                                        <p:attrNameLst>
                                          <p:attrName>ppt_x</p:attrName>
                                          <p:attrName>ppt_y</p:attrName>
                                        </p:attrNameLst>
                                      </p:cBhvr>
                                      <p:rCtr x="0" y="-7863"/>
                                    </p:animMotion>
                                  </p:childTnLst>
                                </p:cTn>
                              </p:par>
                            </p:childTnLst>
                          </p:cTn>
                        </p:par>
                        <p:par>
                          <p:cTn id="26" fill="hold">
                            <p:stCondLst>
                              <p:cond delay="7500"/>
                            </p:stCondLst>
                            <p:childTnLst>
                              <p:par>
                                <p:cTn id="27" presetID="49" presetClass="path" presetSubtype="0" accel="50000" decel="50000" fill="hold" grpId="0" nodeType="afterEffect">
                                  <p:stCondLst>
                                    <p:cond delay="0"/>
                                  </p:stCondLst>
                                  <p:childTnLst>
                                    <p:animMotion origin="layout" path="M -0.13976 -0.14685 L 2.22222E-6 -9.06568E-7 " pathEditMode="relative" rAng="0" ptsTypes="AA">
                                      <p:cBhvr>
                                        <p:cTn id="28" dur="3000" spd="-100000" fill="hold"/>
                                        <p:tgtEl>
                                          <p:spTgt spid="25"/>
                                        </p:tgtEl>
                                        <p:attrNameLst>
                                          <p:attrName>ppt_x</p:attrName>
                                          <p:attrName>ppt_y</p:attrName>
                                        </p:attrNameLst>
                                      </p:cBhvr>
                                      <p:rCtr x="6979" y="7331"/>
                                    </p:animMotion>
                                  </p:childTnLst>
                                </p:cTn>
                              </p:par>
                              <p:par>
                                <p:cTn id="29" presetID="56" presetClass="path" presetSubtype="0" accel="50000" decel="50000" fill="hold" grpId="0" nodeType="withEffect">
                                  <p:stCondLst>
                                    <p:cond delay="0"/>
                                  </p:stCondLst>
                                  <p:childTnLst>
                                    <p:animMotion origin="layout" path="M -3.05556E-6 -3.54302E-6 L 0.01945 -0.0666 " pathEditMode="relative" rAng="0" ptsTypes="AA">
                                      <p:cBhvr>
                                        <p:cTn id="30" dur="3000" fill="hold"/>
                                        <p:tgtEl>
                                          <p:spTgt spid="20"/>
                                        </p:tgtEl>
                                        <p:attrNameLst>
                                          <p:attrName>ppt_x</p:attrName>
                                          <p:attrName>ppt_y</p:attrName>
                                        </p:attrNameLst>
                                      </p:cBhvr>
                                      <p:rCtr x="972" y="-3330"/>
                                    </p:animMotion>
                                  </p:childTnLst>
                                </p:cTn>
                              </p:par>
                              <p:par>
                                <p:cTn id="31" presetID="56" presetClass="path" presetSubtype="0" accel="50000" decel="50000" fill="hold" grpId="0" nodeType="withEffect">
                                  <p:stCondLst>
                                    <p:cond delay="0"/>
                                  </p:stCondLst>
                                  <p:childTnLst>
                                    <p:animMotion origin="layout" path="M 0.00243 -0.0222 L 0.17032 -0.34852 " pathEditMode="relative" rAng="0" ptsTypes="AA">
                                      <p:cBhvr>
                                        <p:cTn id="32" dur="3000" fill="hold"/>
                                        <p:tgtEl>
                                          <p:spTgt spid="27"/>
                                        </p:tgtEl>
                                        <p:attrNameLst>
                                          <p:attrName>ppt_x</p:attrName>
                                          <p:attrName>ppt_y</p:attrName>
                                        </p:attrNameLst>
                                      </p:cBhvr>
                                      <p:rCtr x="8385" y="-16327"/>
                                    </p:animMotion>
                                  </p:childTnLst>
                                </p:cTn>
                              </p:par>
                              <p:par>
                                <p:cTn id="33" presetID="56" presetClass="path" presetSubtype="0" accel="50000" decel="50000" fill="hold" grpId="0" nodeType="withEffect">
                                  <p:stCondLst>
                                    <p:cond delay="0"/>
                                  </p:stCondLst>
                                  <p:childTnLst>
                                    <p:animMotion origin="layout" path="M 0.00243 -0.01133 L 0.02847 -0.07516 " pathEditMode="relative" rAng="0" ptsTypes="AA">
                                      <p:cBhvr>
                                        <p:cTn id="34" dur="3000" fill="hold"/>
                                        <p:tgtEl>
                                          <p:spTgt spid="28"/>
                                        </p:tgtEl>
                                        <p:attrNameLst>
                                          <p:attrName>ppt_x</p:attrName>
                                          <p:attrName>ppt_y</p:attrName>
                                        </p:attrNameLst>
                                      </p:cBhvr>
                                      <p:rCtr x="1302" y="-3191"/>
                                    </p:animMotion>
                                  </p:childTnLst>
                                </p:cTn>
                              </p:par>
                              <p:par>
                                <p:cTn id="35" presetID="42" presetClass="path" presetSubtype="0" accel="50000" decel="50000" fill="hold" grpId="0" nodeType="withEffect">
                                  <p:stCondLst>
                                    <p:cond delay="0"/>
                                  </p:stCondLst>
                                  <p:childTnLst>
                                    <p:animMotion origin="layout" path="M -5.55556E-7 4.40333E-6 L -0.02899 0.48843 " pathEditMode="relative" rAng="0" ptsTypes="AA">
                                      <p:cBhvr>
                                        <p:cTn id="36" dur="3000" fill="hold"/>
                                        <p:tgtEl>
                                          <p:spTgt spid="23"/>
                                        </p:tgtEl>
                                        <p:attrNameLst>
                                          <p:attrName>ppt_x</p:attrName>
                                          <p:attrName>ppt_y</p:attrName>
                                        </p:attrNameLst>
                                      </p:cBhvr>
                                      <p:rCtr x="-1458" y="24422"/>
                                    </p:animMotion>
                                  </p:childTnLst>
                                </p:cTn>
                              </p:par>
                              <p:par>
                                <p:cTn id="37" presetID="42" presetClass="path" presetSubtype="0" accel="50000" decel="50000" fill="hold" grpId="0" nodeType="withEffect">
                                  <p:stCondLst>
                                    <p:cond delay="0"/>
                                  </p:stCondLst>
                                  <p:childTnLst>
                                    <p:animMotion origin="layout" path="M 1.94444E-6 -0.01041 L 0.00243 -0.05296 " pathEditMode="relative" rAng="0" ptsTypes="AA">
                                      <p:cBhvr>
                                        <p:cTn id="38" dur="3000" fill="hold"/>
                                        <p:tgtEl>
                                          <p:spTgt spid="26"/>
                                        </p:tgtEl>
                                        <p:attrNameLst>
                                          <p:attrName>ppt_x</p:attrName>
                                          <p:attrName>ppt_y</p:attrName>
                                        </p:attrNameLst>
                                      </p:cBhvr>
                                      <p:rCtr x="122" y="-21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P spid="24" grpId="0" animBg="1"/>
      <p:bldP spid="24" grpId="1" animBg="1"/>
      <p:bldP spid="24" grpId="2" animBg="1"/>
      <p:bldP spid="25" grpId="0" animBg="1"/>
      <p:bldP spid="26" grpId="0" animBg="1"/>
      <p:bldP spid="27" grpId="0" animBg="1"/>
      <p:bldP spid="28" grpId="0" animBg="1"/>
      <p:bldP spid="29" grpId="0" animBg="1"/>
      <p:bldP spid="29" grpId="1" animBg="1"/>
      <p:bldP spid="29" grpId="2" animBg="1"/>
      <p:bldP spid="31" grpId="0" animBg="1"/>
      <p:bldP spid="31" grpId="1" animBg="1"/>
      <p:bldP spid="31" grpId="2"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p 20"/>
          <p:cNvGrpSpPr/>
          <p:nvPr/>
        </p:nvGrpSpPr>
        <p:grpSpPr>
          <a:xfrm>
            <a:off x="4283968" y="116632"/>
            <a:ext cx="4176464" cy="6597352"/>
            <a:chOff x="4283968" y="116632"/>
            <a:chExt cx="4176464" cy="6597352"/>
          </a:xfrm>
        </p:grpSpPr>
        <p:sp>
          <p:nvSpPr>
            <p:cNvPr id="22" name="Rektangel med rundade hörn 21"/>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ktangel 22"/>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23"/>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5" name="Rak 24"/>
            <p:cNvCxnSpPr>
              <a:stCxn id="22" idx="1"/>
              <a:endCxn id="22"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251520" y="2123564"/>
            <a:ext cx="3888432"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Spelmomentsövning – Inspel i fickan + styrning </a:t>
            </a:r>
          </a:p>
        </p:txBody>
      </p:sp>
      <p:sp>
        <p:nvSpPr>
          <p:cNvPr id="5" name="TextBox 18"/>
          <p:cNvSpPr txBox="1"/>
          <p:nvPr/>
        </p:nvSpPr>
        <p:spPr>
          <a:xfrm>
            <a:off x="251520" y="3070701"/>
            <a:ext cx="388843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Byte: A &lt;---&gt; C / B &lt;</a:t>
            </a:r>
            <a:r>
              <a:rPr lang="sv-SE" dirty="0">
                <a:sym typeface="Wingdings" pitchFamily="2" charset="2"/>
              </a:rPr>
              <a:t>---&gt; D</a:t>
            </a:r>
            <a:r>
              <a:rPr lang="sv-SE" dirty="0"/>
              <a:t>  </a:t>
            </a:r>
          </a:p>
        </p:txBody>
      </p:sp>
      <p:sp>
        <p:nvSpPr>
          <p:cNvPr id="6" name="Plus 5"/>
          <p:cNvSpPr/>
          <p:nvPr/>
        </p:nvSpPr>
        <p:spPr>
          <a:xfrm rot="18978445">
            <a:off x="7792663" y="391930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861821" y="370006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7717805" y="600753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864671" y="622356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4765477" y="600431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4621461" y="615671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4773861" y="384729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us 12"/>
          <p:cNvSpPr/>
          <p:nvPr/>
        </p:nvSpPr>
        <p:spPr>
          <a:xfrm rot="18978445">
            <a:off x="4621461" y="370006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4932610" y="594985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4"/>
          <p:cNvSpPr/>
          <p:nvPr/>
        </p:nvSpPr>
        <p:spPr>
          <a:xfrm>
            <a:off x="7740922" y="594985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textruta 15"/>
          <p:cNvSpPr txBox="1"/>
          <p:nvPr/>
        </p:nvSpPr>
        <p:spPr>
          <a:xfrm>
            <a:off x="4644008" y="3059668"/>
            <a:ext cx="359470" cy="369332"/>
          </a:xfrm>
          <a:prstGeom prst="rect">
            <a:avLst/>
          </a:prstGeom>
          <a:noFill/>
        </p:spPr>
        <p:txBody>
          <a:bodyPr wrap="square" rtlCol="0">
            <a:spAutoFit/>
          </a:bodyPr>
          <a:lstStyle/>
          <a:p>
            <a:r>
              <a:rPr lang="sv-SE" b="1" dirty="0">
                <a:solidFill>
                  <a:srgbClr val="FF0000"/>
                </a:solidFill>
              </a:rPr>
              <a:t>A</a:t>
            </a:r>
          </a:p>
        </p:txBody>
      </p:sp>
      <p:sp>
        <p:nvSpPr>
          <p:cNvPr id="17" name="textruta 16"/>
          <p:cNvSpPr txBox="1"/>
          <p:nvPr/>
        </p:nvSpPr>
        <p:spPr>
          <a:xfrm>
            <a:off x="7884368" y="3059668"/>
            <a:ext cx="359470" cy="369332"/>
          </a:xfrm>
          <a:prstGeom prst="rect">
            <a:avLst/>
          </a:prstGeom>
          <a:noFill/>
        </p:spPr>
        <p:txBody>
          <a:bodyPr wrap="square" rtlCol="0">
            <a:spAutoFit/>
          </a:bodyPr>
          <a:lstStyle/>
          <a:p>
            <a:r>
              <a:rPr lang="sv-SE" b="1" dirty="0">
                <a:solidFill>
                  <a:srgbClr val="FF0000"/>
                </a:solidFill>
              </a:rPr>
              <a:t>B</a:t>
            </a:r>
          </a:p>
        </p:txBody>
      </p:sp>
      <p:sp>
        <p:nvSpPr>
          <p:cNvPr id="18" name="textruta 17"/>
          <p:cNvSpPr txBox="1"/>
          <p:nvPr/>
        </p:nvSpPr>
        <p:spPr>
          <a:xfrm>
            <a:off x="7524328" y="6300028"/>
            <a:ext cx="359470" cy="369332"/>
          </a:xfrm>
          <a:prstGeom prst="rect">
            <a:avLst/>
          </a:prstGeom>
          <a:noFill/>
        </p:spPr>
        <p:txBody>
          <a:bodyPr wrap="square" rtlCol="0">
            <a:spAutoFit/>
          </a:bodyPr>
          <a:lstStyle/>
          <a:p>
            <a:r>
              <a:rPr lang="sv-SE" b="1" dirty="0">
                <a:solidFill>
                  <a:srgbClr val="FF0000"/>
                </a:solidFill>
              </a:rPr>
              <a:t>D</a:t>
            </a:r>
          </a:p>
        </p:txBody>
      </p:sp>
      <p:sp>
        <p:nvSpPr>
          <p:cNvPr id="19" name="textruta 18"/>
          <p:cNvSpPr txBox="1"/>
          <p:nvPr/>
        </p:nvSpPr>
        <p:spPr>
          <a:xfrm>
            <a:off x="4860032" y="6381328"/>
            <a:ext cx="359470" cy="369332"/>
          </a:xfrm>
          <a:prstGeom prst="rect">
            <a:avLst/>
          </a:prstGeom>
          <a:noFill/>
        </p:spPr>
        <p:txBody>
          <a:bodyPr wrap="square" rtlCol="0">
            <a:spAutoFit/>
          </a:bodyPr>
          <a:lstStyle/>
          <a:p>
            <a:r>
              <a:rPr lang="sv-SE" b="1" dirty="0">
                <a:solidFill>
                  <a:srgbClr val="FF0000"/>
                </a:solidFill>
              </a:rPr>
              <a:t>C</a:t>
            </a:r>
          </a:p>
        </p:txBody>
      </p:sp>
      <p:sp>
        <p:nvSpPr>
          <p:cNvPr id="20" name="TextBox 18"/>
          <p:cNvSpPr txBox="1"/>
          <p:nvPr/>
        </p:nvSpPr>
        <p:spPr>
          <a:xfrm>
            <a:off x="251520" y="3717032"/>
            <a:ext cx="3888432"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Sedan görs allting spegelvänt på samma sätt. </a:t>
            </a:r>
          </a:p>
        </p:txBody>
      </p:sp>
      <p:pic>
        <p:nvPicPr>
          <p:cNvPr id="27" name="Bildobjekt 26">
            <a:extLst>
              <a:ext uri="{FF2B5EF4-FFF2-40B4-BE49-F238E27FC236}">
                <a16:creationId xmlns:a16="http://schemas.microsoft.com/office/drawing/2014/main" id="{88F38E7E-70F1-425A-8E72-394E1DA985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401923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8.33333E-7 2.10916E-6 L -0.00382 -0.27799 " pathEditMode="relative" rAng="0" ptsTypes="AA">
                                      <p:cBhvr>
                                        <p:cTn id="6" dur="1000" fill="hold"/>
                                        <p:tgtEl>
                                          <p:spTgt spid="14"/>
                                        </p:tgtEl>
                                        <p:attrNameLst>
                                          <p:attrName>ppt_x</p:attrName>
                                          <p:attrName>ppt_y</p:attrName>
                                        </p:attrNameLst>
                                      </p:cBhvr>
                                      <p:rCtr x="-191" y="-13899"/>
                                    </p:animMotion>
                                  </p:childTnLst>
                                </p:cTn>
                              </p:par>
                              <p:par>
                                <p:cTn id="7" presetID="42" presetClass="path" presetSubtype="0" fill="hold" grpId="0" nodeType="withEffect">
                                  <p:stCondLst>
                                    <p:cond delay="0"/>
                                  </p:stCondLst>
                                  <p:childTnLst>
                                    <p:animMotion origin="layout" path="M -3.05556E-6 -1.9519E-6 L -0.00382 -0.16235 " pathEditMode="relative" rAng="0" ptsTypes="AA">
                                      <p:cBhvr>
                                        <p:cTn id="8" dur="2000" fill="hold"/>
                                        <p:tgtEl>
                                          <p:spTgt spid="10"/>
                                        </p:tgtEl>
                                        <p:attrNameLst>
                                          <p:attrName>ppt_x</p:attrName>
                                          <p:attrName>ppt_y</p:attrName>
                                        </p:attrNameLst>
                                      </p:cBhvr>
                                      <p:rCtr x="-191" y="-8117"/>
                                    </p:animMotion>
                                  </p:childTnLst>
                                </p:cTn>
                              </p:par>
                              <p:par>
                                <p:cTn id="9" presetID="42" presetClass="path" presetSubtype="0" fill="hold" grpId="0" nodeType="withEffect">
                                  <p:stCondLst>
                                    <p:cond delay="1000"/>
                                  </p:stCondLst>
                                  <p:childTnLst>
                                    <p:animMotion origin="layout" path="M 2.77778E-7 4.81481E-6 L 0.09444 0.0155 " pathEditMode="relative" rAng="0" ptsTypes="AA">
                                      <p:cBhvr>
                                        <p:cTn id="10" dur="1000" fill="hold"/>
                                        <p:tgtEl>
                                          <p:spTgt spid="12"/>
                                        </p:tgtEl>
                                        <p:attrNameLst>
                                          <p:attrName>ppt_x</p:attrName>
                                          <p:attrName>ppt_y</p:attrName>
                                        </p:attrNameLst>
                                      </p:cBhvr>
                                      <p:rCtr x="4722" y="764"/>
                                    </p:animMotion>
                                  </p:childTnLst>
                                </p:cTn>
                              </p:par>
                              <p:par>
                                <p:cTn id="11" presetID="42" presetClass="path" presetSubtype="0" fill="hold" grpId="1" nodeType="withEffect">
                                  <p:stCondLst>
                                    <p:cond delay="1000"/>
                                  </p:stCondLst>
                                  <p:childTnLst>
                                    <p:animMotion origin="layout" path="M -0.00382 -0.27825 L 0.09844 -0.2676 " pathEditMode="relative" rAng="0" ptsTypes="AA">
                                      <p:cBhvr>
                                        <p:cTn id="12" dur="1000" fill="hold"/>
                                        <p:tgtEl>
                                          <p:spTgt spid="14"/>
                                        </p:tgtEl>
                                        <p:attrNameLst>
                                          <p:attrName>ppt_x</p:attrName>
                                          <p:attrName>ppt_y</p:attrName>
                                        </p:attrNameLst>
                                      </p:cBhvr>
                                      <p:rCtr x="5104" y="532"/>
                                    </p:animMotion>
                                  </p:childTnLst>
                                </p:cTn>
                              </p:par>
                            </p:childTnLst>
                          </p:cTn>
                        </p:par>
                        <p:par>
                          <p:cTn id="13" fill="hold">
                            <p:stCondLst>
                              <p:cond delay="2000"/>
                            </p:stCondLst>
                            <p:childTnLst>
                              <p:par>
                                <p:cTn id="14" presetID="42" presetClass="path" presetSubtype="0" fill="hold" grpId="2" nodeType="afterEffect">
                                  <p:stCondLst>
                                    <p:cond delay="0"/>
                                  </p:stCondLst>
                                  <p:childTnLst>
                                    <p:animMotion origin="layout" path="M 0.09844 -0.2676 L -0.00382 -0.15209 " pathEditMode="relative" rAng="0" ptsTypes="AA">
                                      <p:cBhvr>
                                        <p:cTn id="15" dur="1000" fill="hold"/>
                                        <p:tgtEl>
                                          <p:spTgt spid="14"/>
                                        </p:tgtEl>
                                        <p:attrNameLst>
                                          <p:attrName>ppt_x</p:attrName>
                                          <p:attrName>ppt_y</p:attrName>
                                        </p:attrNameLst>
                                      </p:cBhvr>
                                      <p:rCtr x="-5122" y="5764"/>
                                    </p:animMotion>
                                  </p:childTnLst>
                                </p:cTn>
                              </p:par>
                            </p:childTnLst>
                          </p:cTn>
                        </p:par>
                        <p:par>
                          <p:cTn id="16" fill="hold">
                            <p:stCondLst>
                              <p:cond delay="3000"/>
                            </p:stCondLst>
                            <p:childTnLst>
                              <p:par>
                                <p:cTn id="17" presetID="0" presetClass="path" presetSubtype="0" fill="hold" grpId="1" nodeType="afterEffect">
                                  <p:stCondLst>
                                    <p:cond delay="0"/>
                                  </p:stCondLst>
                                  <p:childTnLst>
                                    <p:animMotion origin="layout" path="M -0.00382 -0.1625 L 0.00243 -0.17453 L 0.01285 -0.18102 L 0.02188 -0.18102 L 0.03091 -0.18102 L 0.03716 -0.17731 " pathEditMode="relative" rAng="0" ptsTypes="AAAAAA">
                                      <p:cBhvr>
                                        <p:cTn id="18" dur="1000" fill="hold"/>
                                        <p:tgtEl>
                                          <p:spTgt spid="10"/>
                                        </p:tgtEl>
                                        <p:attrNameLst>
                                          <p:attrName>ppt_x</p:attrName>
                                          <p:attrName>ppt_y</p:attrName>
                                        </p:attrNameLst>
                                      </p:cBhvr>
                                      <p:rCtr x="2049" y="-926"/>
                                    </p:animMotion>
                                  </p:childTnLst>
                                </p:cTn>
                              </p:par>
                              <p:par>
                                <p:cTn id="19" presetID="0" presetClass="path" presetSubtype="0" fill="hold" grpId="3" nodeType="withEffect">
                                  <p:stCondLst>
                                    <p:cond delay="0"/>
                                  </p:stCondLst>
                                  <p:childTnLst>
                                    <p:animMotion origin="layout" path="M -0.00382 -0.15649 L 0.01146 -0.17038 L 0.01979 -0.17315 L 0.02882 -0.17315 L 0.03576 -0.16667 " pathEditMode="relative" rAng="0" ptsTypes="AAAAA">
                                      <p:cBhvr>
                                        <p:cTn id="20" dur="1000" fill="hold"/>
                                        <p:tgtEl>
                                          <p:spTgt spid="14"/>
                                        </p:tgtEl>
                                        <p:attrNameLst>
                                          <p:attrName>ppt_x</p:attrName>
                                          <p:attrName>ppt_y</p:attrName>
                                        </p:attrNameLst>
                                      </p:cBhvr>
                                      <p:rCtr x="1979" y="-833"/>
                                    </p:animMotion>
                                  </p:childTnLst>
                                </p:cTn>
                              </p:par>
                            </p:childTnLst>
                          </p:cTn>
                        </p:par>
                        <p:par>
                          <p:cTn id="21" fill="hold">
                            <p:stCondLst>
                              <p:cond delay="4000"/>
                            </p:stCondLst>
                            <p:childTnLst>
                              <p:par>
                                <p:cTn id="22" presetID="42" presetClass="path" presetSubtype="0" fill="hold" grpId="4" nodeType="afterEffect">
                                  <p:stCondLst>
                                    <p:cond delay="0"/>
                                  </p:stCondLst>
                                  <p:childTnLst>
                                    <p:animMotion origin="layout" path="M 0.03559 -0.1713 L 0.20087 0.0368 " pathEditMode="relative" rAng="0" ptsTypes="AA">
                                      <p:cBhvr>
                                        <p:cTn id="23" dur="500" fill="hold"/>
                                        <p:tgtEl>
                                          <p:spTgt spid="14"/>
                                        </p:tgtEl>
                                        <p:attrNameLst>
                                          <p:attrName>ppt_x</p:attrName>
                                          <p:attrName>ppt_y</p:attrName>
                                        </p:attrNameLst>
                                      </p:cBhvr>
                                      <p:rCtr x="8264" y="10394"/>
                                    </p:animMotion>
                                  </p:childTnLst>
                                </p:cTn>
                              </p:par>
                            </p:childTnLst>
                          </p:cTn>
                        </p:par>
                        <p:par>
                          <p:cTn id="24" fill="hold">
                            <p:stCondLst>
                              <p:cond delay="4500"/>
                            </p:stCondLst>
                            <p:childTnLst>
                              <p:par>
                                <p:cTn id="25" presetID="42" presetClass="path" presetSubtype="0" fill="hold" grpId="0" nodeType="afterEffect">
                                  <p:stCondLst>
                                    <p:cond delay="0"/>
                                  </p:stCondLst>
                                  <p:childTnLst>
                                    <p:animMotion origin="layout" path="M 2.77778E-6 4.81481E-6 L 0.01198 -0.2676 " pathEditMode="relative" rAng="0" ptsTypes="AA">
                                      <p:cBhvr>
                                        <p:cTn id="26" dur="1000" fill="hold"/>
                                        <p:tgtEl>
                                          <p:spTgt spid="15"/>
                                        </p:tgtEl>
                                        <p:attrNameLst>
                                          <p:attrName>ppt_x</p:attrName>
                                          <p:attrName>ppt_y</p:attrName>
                                        </p:attrNameLst>
                                      </p:cBhvr>
                                      <p:rCtr x="590" y="-13380"/>
                                    </p:animMotion>
                                  </p:childTnLst>
                                </p:cTn>
                              </p:par>
                              <p:par>
                                <p:cTn id="27" presetID="42" presetClass="path" presetSubtype="0" fill="hold" grpId="1" nodeType="withEffect">
                                  <p:stCondLst>
                                    <p:cond delay="1000"/>
                                  </p:stCondLst>
                                  <p:childTnLst>
                                    <p:animMotion origin="layout" path="M 0.01198 -0.2676 L -0.20868 -0.27825 " pathEditMode="relative" rAng="0" ptsTypes="AA">
                                      <p:cBhvr>
                                        <p:cTn id="28" dur="1000" fill="hold"/>
                                        <p:tgtEl>
                                          <p:spTgt spid="15"/>
                                        </p:tgtEl>
                                        <p:attrNameLst>
                                          <p:attrName>ppt_x</p:attrName>
                                          <p:attrName>ppt_y</p:attrName>
                                        </p:attrNameLst>
                                      </p:cBhvr>
                                      <p:rCtr x="-11042" y="-532"/>
                                    </p:animMotion>
                                  </p:childTnLst>
                                </p:cTn>
                              </p:par>
                              <p:par>
                                <p:cTn id="29" presetID="42" presetClass="path" presetSubtype="0" fill="hold" grpId="2" nodeType="withEffect">
                                  <p:stCondLst>
                                    <p:cond delay="1000"/>
                                  </p:stCondLst>
                                  <p:childTnLst>
                                    <p:animMotion origin="layout" path="M 0.03716 -0.17732 L 0.19306 -0.02593 " pathEditMode="relative" rAng="0" ptsTypes="AA">
                                      <p:cBhvr>
                                        <p:cTn id="30" dur="2000" fill="hold"/>
                                        <p:tgtEl>
                                          <p:spTgt spid="10"/>
                                        </p:tgtEl>
                                        <p:attrNameLst>
                                          <p:attrName>ppt_x</p:attrName>
                                          <p:attrName>ppt_y</p:attrName>
                                        </p:attrNameLst>
                                      </p:cBhvr>
                                      <p:rCtr x="7795" y="7569"/>
                                    </p:animMotion>
                                  </p:childTnLst>
                                </p:cTn>
                              </p:par>
                              <p:par>
                                <p:cTn id="31" presetID="42" presetClass="path" presetSubtype="0" fill="hold" grpId="1" nodeType="withEffect">
                                  <p:stCondLst>
                                    <p:cond delay="2000"/>
                                  </p:stCondLst>
                                  <p:childTnLst>
                                    <p:animMotion origin="layout" path="M 0.09444 0.01551 L 0.16528 0.06597 " pathEditMode="relative" rAng="0" ptsTypes="AA">
                                      <p:cBhvr>
                                        <p:cTn id="32" dur="2000" fill="hold"/>
                                        <p:tgtEl>
                                          <p:spTgt spid="12"/>
                                        </p:tgtEl>
                                        <p:attrNameLst>
                                          <p:attrName>ppt_x</p:attrName>
                                          <p:attrName>ppt_y</p:attrName>
                                        </p:attrNameLst>
                                      </p:cBhvr>
                                      <p:rCtr x="3542" y="2523"/>
                                    </p:animMotion>
                                  </p:childTnLst>
                                </p:cTn>
                              </p:par>
                              <p:par>
                                <p:cTn id="33" presetID="42" presetClass="path" presetSubtype="0" fill="hold" grpId="2" nodeType="withEffect">
                                  <p:stCondLst>
                                    <p:cond delay="2000"/>
                                  </p:stCondLst>
                                  <p:childTnLst>
                                    <p:animMotion origin="layout" path="M -0.20868 -0.27825 L -0.13768 -0.23612 " pathEditMode="relative" rAng="0" ptsTypes="AA">
                                      <p:cBhvr>
                                        <p:cTn id="34" dur="2000" fill="hold"/>
                                        <p:tgtEl>
                                          <p:spTgt spid="15"/>
                                        </p:tgtEl>
                                        <p:attrNameLst>
                                          <p:attrName>ppt_x</p:attrName>
                                          <p:attrName>ppt_y</p:attrName>
                                        </p:attrNameLst>
                                      </p:cBhvr>
                                      <p:rCtr x="3542" y="2106"/>
                                    </p:animMotion>
                                  </p:childTnLst>
                                </p:cTn>
                              </p:par>
                            </p:childTnLst>
                          </p:cTn>
                        </p:par>
                        <p:par>
                          <p:cTn id="35" fill="hold">
                            <p:stCondLst>
                              <p:cond delay="8500"/>
                            </p:stCondLst>
                            <p:childTnLst>
                              <p:par>
                                <p:cTn id="36" presetID="42" presetClass="path" presetSubtype="0" fill="hold" grpId="3" nodeType="afterEffect">
                                  <p:stCondLst>
                                    <p:cond delay="0"/>
                                  </p:stCondLst>
                                  <p:childTnLst>
                                    <p:animMotion origin="layout" path="M -0.13768 -0.23612 L -0.12205 -0.0051 " pathEditMode="relative" rAng="0" ptsTypes="AA">
                                      <p:cBhvr>
                                        <p:cTn id="37" dur="500" fill="hold"/>
                                        <p:tgtEl>
                                          <p:spTgt spid="15"/>
                                        </p:tgtEl>
                                        <p:attrNameLst>
                                          <p:attrName>ppt_x</p:attrName>
                                          <p:attrName>ppt_y</p:attrName>
                                        </p:attrNameLst>
                                      </p:cBhvr>
                                      <p:rCtr x="781" y="11551"/>
                                    </p:animMotion>
                                  </p:childTnLst>
                                </p:cTn>
                              </p:par>
                            </p:childTnLst>
                          </p:cTn>
                        </p:par>
                        <p:par>
                          <p:cTn id="38" fill="hold">
                            <p:stCondLst>
                              <p:cond delay="9000"/>
                            </p:stCondLst>
                            <p:childTnLst>
                              <p:par>
                                <p:cTn id="39" presetID="42" presetClass="path" presetSubtype="0" fill="hold" grpId="4" nodeType="afterEffect">
                                  <p:stCondLst>
                                    <p:cond delay="0"/>
                                  </p:stCondLst>
                                  <p:childTnLst>
                                    <p:animMotion origin="layout" path="M -0.12205 -0.0051 L -0.1849 0.0368 " pathEditMode="relative" rAng="0" ptsTypes="AA">
                                      <p:cBhvr>
                                        <p:cTn id="40" dur="500" fill="hold"/>
                                        <p:tgtEl>
                                          <p:spTgt spid="15"/>
                                        </p:tgtEl>
                                        <p:attrNameLst>
                                          <p:attrName>ppt_x</p:attrName>
                                          <p:attrName>ppt_y</p:attrName>
                                        </p:attrNameLst>
                                      </p:cBhvr>
                                      <p:rCtr x="-3142" y="2083"/>
                                    </p:animMotion>
                                  </p:childTnLst>
                                </p:cTn>
                              </p:par>
                            </p:childTnLst>
                          </p:cTn>
                        </p:par>
                        <p:par>
                          <p:cTn id="41" fill="hold">
                            <p:stCondLst>
                              <p:cond delay="9500"/>
                            </p:stCondLst>
                            <p:childTnLst>
                              <p:par>
                                <p:cTn id="42" presetID="1" presetClass="entr" presetSubtype="0"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0" grpId="2" animBg="1"/>
      <p:bldP spid="12" grpId="0" animBg="1"/>
      <p:bldP spid="12" grpId="1" animBg="1"/>
      <p:bldP spid="14" grpId="0" animBg="1"/>
      <p:bldP spid="14" grpId="1" animBg="1"/>
      <p:bldP spid="14" grpId="2" animBg="1"/>
      <p:bldP spid="14" grpId="3" animBg="1"/>
      <p:bldP spid="14" grpId="4" animBg="1"/>
      <p:bldP spid="15" grpId="0" animBg="1"/>
      <p:bldP spid="15" grpId="1" animBg="1"/>
      <p:bldP spid="15" grpId="2" animBg="1"/>
      <p:bldP spid="15" grpId="3" animBg="1"/>
      <p:bldP spid="15" grpId="4" animBg="1"/>
      <p:bldP spid="2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p 17"/>
          <p:cNvGrpSpPr/>
          <p:nvPr/>
        </p:nvGrpSpPr>
        <p:grpSpPr>
          <a:xfrm>
            <a:off x="4283968" y="116632"/>
            <a:ext cx="4176464" cy="6597352"/>
            <a:chOff x="4283968" y="116632"/>
            <a:chExt cx="4176464" cy="6597352"/>
          </a:xfrm>
        </p:grpSpPr>
        <p:sp>
          <p:nvSpPr>
            <p:cNvPr id="19" name="Rektangel med rundade hörn 18"/>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2" name="Rak 21"/>
            <p:cNvCxnSpPr>
              <a:stCxn id="19" idx="1"/>
              <a:endCxn id="19"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467544" y="2195572"/>
            <a:ext cx="3286148"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Spelmomentsövning - 3 mot 1 eller 2 mot 1</a:t>
            </a:r>
          </a:p>
        </p:txBody>
      </p:sp>
      <p:sp>
        <p:nvSpPr>
          <p:cNvPr id="5" name="Plus 4"/>
          <p:cNvSpPr/>
          <p:nvPr/>
        </p:nvSpPr>
        <p:spPr>
          <a:xfrm rot="18978445">
            <a:off x="7792663" y="53171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7789813" y="3156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4909493" y="298320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4693469" y="297998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4621461" y="139902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4621461" y="117978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2"/>
          <p:cNvSpPr/>
          <p:nvPr/>
        </p:nvSpPr>
        <p:spPr>
          <a:xfrm>
            <a:off x="7740922" y="69326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Oval 38"/>
          <p:cNvSpPr/>
          <p:nvPr/>
        </p:nvSpPr>
        <p:spPr>
          <a:xfrm>
            <a:off x="7786710" y="2926654"/>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Oval 38"/>
          <p:cNvSpPr/>
          <p:nvPr/>
        </p:nvSpPr>
        <p:spPr>
          <a:xfrm>
            <a:off x="7814070" y="3214686"/>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a:off x="5217222" y="1844824"/>
            <a:ext cx="2379114" cy="10801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ruta 16"/>
          <p:cNvSpPr txBox="1"/>
          <p:nvPr/>
        </p:nvSpPr>
        <p:spPr>
          <a:xfrm>
            <a:off x="5217222" y="1475492"/>
            <a:ext cx="2379114" cy="369332"/>
          </a:xfrm>
          <a:prstGeom prst="rect">
            <a:avLst/>
          </a:prstGeom>
          <a:noFill/>
          <a:ln w="28575">
            <a:solidFill>
              <a:srgbClr val="FF0000"/>
            </a:solidFill>
          </a:ln>
        </p:spPr>
        <p:txBody>
          <a:bodyPr wrap="square" rtlCol="0">
            <a:spAutoFit/>
          </a:bodyPr>
          <a:lstStyle/>
          <a:p>
            <a:pPr algn="ctr"/>
            <a:r>
              <a:rPr lang="sv-SE" dirty="0">
                <a:solidFill>
                  <a:srgbClr val="FF0000"/>
                </a:solidFill>
              </a:rPr>
              <a:t>3 mot 1</a:t>
            </a:r>
          </a:p>
        </p:txBody>
      </p:sp>
      <p:pic>
        <p:nvPicPr>
          <p:cNvPr id="24" name="Bildobjekt 23">
            <a:extLst>
              <a:ext uri="{FF2B5EF4-FFF2-40B4-BE49-F238E27FC236}">
                <a16:creationId xmlns:a16="http://schemas.microsoft.com/office/drawing/2014/main" id="{169DF0FC-BA19-467D-9935-448192A5E3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907507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2.77778E-6 -1.71138E-6 L -0.00382 0.33048 " pathEditMode="relative" rAng="0" ptsTypes="AA">
                                      <p:cBhvr>
                                        <p:cTn id="6" dur="1000" fill="hold"/>
                                        <p:tgtEl>
                                          <p:spTgt spid="13"/>
                                        </p:tgtEl>
                                        <p:attrNameLst>
                                          <p:attrName>ppt_x</p:attrName>
                                          <p:attrName>ppt_y</p:attrName>
                                        </p:attrNameLst>
                                      </p:cBhvr>
                                      <p:rCtr x="-191" y="16512"/>
                                    </p:animMotion>
                                  </p:childTnLst>
                                </p:cTn>
                              </p:par>
                              <p:par>
                                <p:cTn id="7" presetID="0" presetClass="path" presetSubtype="0" fill="hold" grpId="0" nodeType="withEffect">
                                  <p:stCondLst>
                                    <p:cond delay="0"/>
                                  </p:stCondLst>
                                  <p:childTnLst>
                                    <p:animMotion origin="layout" path="M 2.5E-6 -2.53469E-6 L 0.00139 0.24584 L -0.00278 0.27568 L -0.01545 0.30759 L -0.04931 0.33742 L -0.11545 0.35061 L -0.14219 0.34714 " pathEditMode="relative" ptsTypes="AAAAAAA">
                                      <p:cBhvr>
                                        <p:cTn id="8" dur="4000" fill="hold"/>
                                        <p:tgtEl>
                                          <p:spTgt spid="5"/>
                                        </p:tgtEl>
                                        <p:attrNameLst>
                                          <p:attrName>ppt_x</p:attrName>
                                          <p:attrName>ppt_y</p:attrName>
                                        </p:attrNameLst>
                                      </p:cBhvr>
                                    </p:animMotion>
                                  </p:childTnLst>
                                </p:cTn>
                              </p:par>
                              <p:par>
                                <p:cTn id="9" presetID="42" presetClass="path" presetSubtype="0" fill="hold" grpId="1" nodeType="withEffect">
                                  <p:stCondLst>
                                    <p:cond delay="1000"/>
                                  </p:stCondLst>
                                  <p:childTnLst>
                                    <p:animMotion origin="layout" path="M -0.00382 0.33048 L -0.28733 0.33927 " pathEditMode="relative" rAng="0" ptsTypes="AA">
                                      <p:cBhvr>
                                        <p:cTn id="10" dur="1000" fill="hold"/>
                                        <p:tgtEl>
                                          <p:spTgt spid="13"/>
                                        </p:tgtEl>
                                        <p:attrNameLst>
                                          <p:attrName>ppt_x</p:attrName>
                                          <p:attrName>ppt_y</p:attrName>
                                        </p:attrNameLst>
                                      </p:cBhvr>
                                      <p:rCtr x="-14184" y="439"/>
                                    </p:animMotion>
                                  </p:childTnLst>
                                </p:cTn>
                              </p:par>
                              <p:par>
                                <p:cTn id="11" presetID="42" presetClass="path" presetSubtype="0" fill="hold" grpId="0" nodeType="withEffect">
                                  <p:stCondLst>
                                    <p:cond delay="1000"/>
                                  </p:stCondLst>
                                  <p:childTnLst>
                                    <p:animMotion origin="layout" path="M -0.00086 -1.11111E-6 L -0.14357 -0.12083 " pathEditMode="relative" rAng="0" ptsTypes="AA">
                                      <p:cBhvr>
                                        <p:cTn id="12" dur="2000" fill="hold"/>
                                        <p:tgtEl>
                                          <p:spTgt spid="14"/>
                                        </p:tgtEl>
                                        <p:attrNameLst>
                                          <p:attrName>ppt_x</p:attrName>
                                          <p:attrName>ppt_y</p:attrName>
                                        </p:attrNameLst>
                                      </p:cBhvr>
                                      <p:rCtr x="-7135" y="-6042"/>
                                    </p:animMotion>
                                  </p:childTnLst>
                                </p:cTn>
                              </p:par>
                              <p:par>
                                <p:cTn id="13" presetID="42" presetClass="path" presetSubtype="0" fill="hold" grpId="0" nodeType="withEffect">
                                  <p:stCondLst>
                                    <p:cond delay="2000"/>
                                  </p:stCondLst>
                                  <p:childTnLst>
                                    <p:animMotion origin="layout" path="M -0.00382 -1.94265E-7 L 0.17344 0.00509 " pathEditMode="relative" rAng="0" ptsTypes="AA">
                                      <p:cBhvr>
                                        <p:cTn id="14" dur="2000" fill="hold"/>
                                        <p:tgtEl>
                                          <p:spTgt spid="9"/>
                                        </p:tgtEl>
                                        <p:attrNameLst>
                                          <p:attrName>ppt_x</p:attrName>
                                          <p:attrName>ppt_y</p:attrName>
                                        </p:attrNameLst>
                                      </p:cBhvr>
                                      <p:rCtr x="8854" y="254"/>
                                    </p:animMotion>
                                  </p:childTnLst>
                                </p:cTn>
                              </p:par>
                              <p:par>
                                <p:cTn id="15" presetID="42" presetClass="path" presetSubtype="0" fill="hold" grpId="2" nodeType="withEffect">
                                  <p:stCondLst>
                                    <p:cond delay="2000"/>
                                  </p:stCondLst>
                                  <p:childTnLst>
                                    <p:animMotion origin="layout" path="M -0.28733 0.33927 L -0.12986 0.32701 " pathEditMode="relative" rAng="0" ptsTypes="AA">
                                      <p:cBhvr>
                                        <p:cTn id="16" dur="2000" fill="hold"/>
                                        <p:tgtEl>
                                          <p:spTgt spid="13"/>
                                        </p:tgtEl>
                                        <p:attrNameLst>
                                          <p:attrName>ppt_x</p:attrName>
                                          <p:attrName>ppt_y</p:attrName>
                                        </p:attrNameLst>
                                      </p:cBhvr>
                                      <p:rCtr x="7865" y="-624"/>
                                    </p:animMotion>
                                  </p:childTnLst>
                                </p:cTn>
                              </p:par>
                              <p:par>
                                <p:cTn id="17" presetID="0" presetClass="path" presetSubtype="0" fill="hold" grpId="0" nodeType="withEffect">
                                  <p:stCondLst>
                                    <p:cond delay="3000"/>
                                  </p:stCondLst>
                                  <p:childTnLst>
                                    <p:animMotion origin="layout" path="M -0.00069 -0.00069 L 0.02414 0.05648 L 0.05816 0.10995 L 0.09601 0.13657 L 0.1066 0.14144 " pathEditMode="relative" rAng="0" ptsTypes="AAAAA">
                                      <p:cBhvr>
                                        <p:cTn id="18" dur="2000" fill="hold"/>
                                        <p:tgtEl>
                                          <p:spTgt spid="11"/>
                                        </p:tgtEl>
                                        <p:attrNameLst>
                                          <p:attrName>ppt_x</p:attrName>
                                          <p:attrName>ppt_y</p:attrName>
                                        </p:attrNameLst>
                                      </p:cBhvr>
                                      <p:rCtr x="5365" y="7106"/>
                                    </p:animMotion>
                                  </p:childTnLst>
                                </p:cTn>
                              </p:par>
                              <p:par>
                                <p:cTn id="19" presetID="42" presetClass="path" presetSubtype="0" fill="hold" grpId="1" nodeType="withEffect">
                                  <p:stCondLst>
                                    <p:cond delay="4000"/>
                                  </p:stCondLst>
                                  <p:childTnLst>
                                    <p:animMotion origin="layout" path="M -0.14219 0.34713 L -0.24462 0.29302 " pathEditMode="relative" rAng="0" ptsTypes="AA">
                                      <p:cBhvr>
                                        <p:cTn id="20" dur="1000" fill="hold"/>
                                        <p:tgtEl>
                                          <p:spTgt spid="5"/>
                                        </p:tgtEl>
                                        <p:attrNameLst>
                                          <p:attrName>ppt_x</p:attrName>
                                          <p:attrName>ppt_y</p:attrName>
                                        </p:attrNameLst>
                                      </p:cBhvr>
                                      <p:rCtr x="-5122" y="-2706"/>
                                    </p:animMotion>
                                  </p:childTnLst>
                                </p:cTn>
                              </p:par>
                              <p:par>
                                <p:cTn id="21" presetID="42" presetClass="path" presetSubtype="0" fill="hold" grpId="3" nodeType="withEffect">
                                  <p:stCondLst>
                                    <p:cond delay="4000"/>
                                  </p:stCondLst>
                                  <p:childTnLst>
                                    <p:animMotion origin="layout" path="M -0.12986 0.33079 L -0.22431 0.26782 " pathEditMode="relative" rAng="0" ptsTypes="AA">
                                      <p:cBhvr>
                                        <p:cTn id="22" dur="1000" fill="hold"/>
                                        <p:tgtEl>
                                          <p:spTgt spid="13"/>
                                        </p:tgtEl>
                                        <p:attrNameLst>
                                          <p:attrName>ppt_x</p:attrName>
                                          <p:attrName>ppt_y</p:attrName>
                                        </p:attrNameLst>
                                      </p:cBhvr>
                                      <p:rCtr x="-4722" y="-3148"/>
                                    </p:animMotion>
                                  </p:childTnLst>
                                </p:cTn>
                              </p:par>
                              <p:par>
                                <p:cTn id="23" presetID="42" presetClass="path" presetSubtype="0" fill="hold" grpId="1" nodeType="withEffect">
                                  <p:stCondLst>
                                    <p:cond delay="4000"/>
                                  </p:stCondLst>
                                  <p:childTnLst>
                                    <p:animMotion origin="layout" path="M 0.17309 0.00509 L 0.26754 -0.10185 " pathEditMode="relative" rAng="0" ptsTypes="AA">
                                      <p:cBhvr>
                                        <p:cTn id="24" dur="3000" fill="hold"/>
                                        <p:tgtEl>
                                          <p:spTgt spid="9"/>
                                        </p:tgtEl>
                                        <p:attrNameLst>
                                          <p:attrName>ppt_x</p:attrName>
                                          <p:attrName>ppt_y</p:attrName>
                                        </p:attrNameLst>
                                      </p:cBhvr>
                                      <p:rCtr x="4722" y="-5347"/>
                                    </p:animMotion>
                                  </p:childTnLst>
                                </p:cTn>
                              </p:par>
                              <p:par>
                                <p:cTn id="25" presetID="42" presetClass="path" presetSubtype="0" fill="hold" grpId="2" nodeType="withEffect">
                                  <p:stCondLst>
                                    <p:cond delay="5000"/>
                                  </p:stCondLst>
                                  <p:childTnLst>
                                    <p:animMotion origin="layout" path="M -0.24462 0.29306 L -0.29184 0.20926 " pathEditMode="relative" rAng="0" ptsTypes="AA">
                                      <p:cBhvr>
                                        <p:cTn id="26" dur="2000" fill="hold"/>
                                        <p:tgtEl>
                                          <p:spTgt spid="5"/>
                                        </p:tgtEl>
                                        <p:attrNameLst>
                                          <p:attrName>ppt_x</p:attrName>
                                          <p:attrName>ppt_y</p:attrName>
                                        </p:attrNameLst>
                                      </p:cBhvr>
                                      <p:rCtr x="-2361" y="-4190"/>
                                    </p:animMotion>
                                  </p:childTnLst>
                                </p:cTn>
                              </p:par>
                              <p:par>
                                <p:cTn id="27" presetID="42" presetClass="path" presetSubtype="0" fill="hold" grpId="4" nodeType="withEffect">
                                  <p:stCondLst>
                                    <p:cond delay="5000"/>
                                  </p:stCondLst>
                                  <p:childTnLst>
                                    <p:animMotion origin="layout" path="M -0.22431 0.26782 L -0.15347 0.26782 " pathEditMode="relative" rAng="0" ptsTypes="AA">
                                      <p:cBhvr>
                                        <p:cTn id="28" dur="2000" fill="hold"/>
                                        <p:tgtEl>
                                          <p:spTgt spid="13"/>
                                        </p:tgtEl>
                                        <p:attrNameLst>
                                          <p:attrName>ppt_x</p:attrName>
                                          <p:attrName>ppt_y</p:attrName>
                                        </p:attrNameLst>
                                      </p:cBhvr>
                                      <p:rCtr x="3542" y="0"/>
                                    </p:animMotion>
                                  </p:childTnLst>
                                </p:cTn>
                              </p:par>
                              <p:par>
                                <p:cTn id="29" presetID="42" presetClass="path" presetSubtype="0" fill="hold" grpId="1" nodeType="withEffect">
                                  <p:stCondLst>
                                    <p:cond delay="5000"/>
                                  </p:stCondLst>
                                  <p:childTnLst>
                                    <p:animMotion origin="layout" path="M 0.1066 0.14144 L 0.17744 0.17083 " pathEditMode="relative" rAng="0" ptsTypes="AA">
                                      <p:cBhvr>
                                        <p:cTn id="30" dur="2000" fill="hold"/>
                                        <p:tgtEl>
                                          <p:spTgt spid="11"/>
                                        </p:tgtEl>
                                        <p:attrNameLst>
                                          <p:attrName>ppt_x</p:attrName>
                                          <p:attrName>ppt_y</p:attrName>
                                        </p:attrNameLst>
                                      </p:cBhvr>
                                      <p:rCtr x="3542" y="1458"/>
                                    </p:animMotion>
                                  </p:childTnLst>
                                </p:cTn>
                              </p:par>
                            </p:childTnLst>
                          </p:cTn>
                        </p:par>
                        <p:par>
                          <p:cTn id="31" fill="hold">
                            <p:stCondLst>
                              <p:cond delay="7000"/>
                            </p:stCondLst>
                            <p:childTnLst>
                              <p:par>
                                <p:cTn id="32" presetID="1"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9" grpId="0" animBg="1"/>
      <p:bldP spid="9" grpId="1" animBg="1"/>
      <p:bldP spid="11" grpId="0" animBg="1"/>
      <p:bldP spid="11" grpId="1" animBg="1"/>
      <p:bldP spid="13" grpId="0" animBg="1"/>
      <p:bldP spid="13" grpId="1" animBg="1"/>
      <p:bldP spid="13" grpId="2" animBg="1"/>
      <p:bldP spid="13" grpId="3" animBg="1"/>
      <p:bldP spid="13" grpId="4" animBg="1"/>
      <p:bldP spid="14" grpId="0" animBg="1"/>
      <p:bldP spid="16" grpId="0" animBg="1"/>
      <p:bldP spid="1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p 20"/>
          <p:cNvGrpSpPr/>
          <p:nvPr/>
        </p:nvGrpSpPr>
        <p:grpSpPr>
          <a:xfrm>
            <a:off x="4283968" y="116632"/>
            <a:ext cx="4176464" cy="6597352"/>
            <a:chOff x="4283968" y="116632"/>
            <a:chExt cx="4176464" cy="6597352"/>
          </a:xfrm>
        </p:grpSpPr>
        <p:sp>
          <p:nvSpPr>
            <p:cNvPr id="22" name="Rektangel med rundade hörn 21"/>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ktangel 22"/>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23"/>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5" name="Rak 24"/>
            <p:cNvCxnSpPr>
              <a:stCxn id="22" idx="1"/>
              <a:endCxn id="22"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467544" y="22048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Spelmomentövning – 1 mot 1 </a:t>
            </a:r>
          </a:p>
        </p:txBody>
      </p:sp>
      <p:sp>
        <p:nvSpPr>
          <p:cNvPr id="5" name="Oval 37"/>
          <p:cNvSpPr/>
          <p:nvPr/>
        </p:nvSpPr>
        <p:spPr>
          <a:xfrm>
            <a:off x="5724128" y="260648"/>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621461" y="74773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621461" y="53171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693469" y="31890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4837485" y="17167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Isosceles Triangle 52"/>
          <p:cNvSpPr/>
          <p:nvPr/>
        </p:nvSpPr>
        <p:spPr>
          <a:xfrm>
            <a:off x="7668344" y="765274"/>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Flowchart: Connector 22"/>
          <p:cNvSpPr/>
          <p:nvPr/>
        </p:nvSpPr>
        <p:spPr>
          <a:xfrm>
            <a:off x="7956946" y="299752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Flowchart: Connector 22"/>
          <p:cNvSpPr/>
          <p:nvPr/>
        </p:nvSpPr>
        <p:spPr>
          <a:xfrm>
            <a:off x="7956376" y="314096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2"/>
          <p:cNvSpPr/>
          <p:nvPr/>
        </p:nvSpPr>
        <p:spPr>
          <a:xfrm>
            <a:off x="7812360" y="329336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2"/>
          <p:cNvSpPr/>
          <p:nvPr/>
        </p:nvSpPr>
        <p:spPr>
          <a:xfrm>
            <a:off x="7812360" y="306896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2"/>
          <p:cNvSpPr/>
          <p:nvPr/>
        </p:nvSpPr>
        <p:spPr>
          <a:xfrm>
            <a:off x="7812360" y="285293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Flowchart: Connector 22"/>
          <p:cNvSpPr/>
          <p:nvPr/>
        </p:nvSpPr>
        <p:spPr>
          <a:xfrm>
            <a:off x="7668344" y="321354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Flowchart: Connector 22"/>
          <p:cNvSpPr/>
          <p:nvPr/>
        </p:nvSpPr>
        <p:spPr>
          <a:xfrm>
            <a:off x="7452320" y="278092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Flowchart: Connector 22"/>
          <p:cNvSpPr/>
          <p:nvPr/>
        </p:nvSpPr>
        <p:spPr>
          <a:xfrm>
            <a:off x="4788024" y="69326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p:cNvSpPr/>
          <p:nvPr/>
        </p:nvSpPr>
        <p:spPr>
          <a:xfrm>
            <a:off x="6372200" y="1772816"/>
            <a:ext cx="1080120" cy="10081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extruta 19"/>
          <p:cNvSpPr txBox="1"/>
          <p:nvPr/>
        </p:nvSpPr>
        <p:spPr>
          <a:xfrm>
            <a:off x="6372200" y="2771636"/>
            <a:ext cx="1008112" cy="307777"/>
          </a:xfrm>
          <a:prstGeom prst="rect">
            <a:avLst/>
          </a:prstGeom>
          <a:noFill/>
          <a:ln>
            <a:noFill/>
          </a:ln>
        </p:spPr>
        <p:txBody>
          <a:bodyPr wrap="square" rtlCol="0">
            <a:spAutoFit/>
          </a:bodyPr>
          <a:lstStyle/>
          <a:p>
            <a:r>
              <a:rPr lang="sv-SE" sz="1400" b="1" dirty="0">
                <a:solidFill>
                  <a:srgbClr val="FF0000"/>
                </a:solidFill>
              </a:rPr>
              <a:t>1 mot 1</a:t>
            </a:r>
          </a:p>
        </p:txBody>
      </p:sp>
      <p:pic>
        <p:nvPicPr>
          <p:cNvPr id="27" name="Bildobjekt 26">
            <a:extLst>
              <a:ext uri="{FF2B5EF4-FFF2-40B4-BE49-F238E27FC236}">
                <a16:creationId xmlns:a16="http://schemas.microsoft.com/office/drawing/2014/main" id="{68F3281B-464B-4609-9CBA-753BC0D736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4246062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fill="hold" grpId="0" nodeType="clickEffect">
                                  <p:stCondLst>
                                    <p:cond delay="0"/>
                                  </p:stCondLst>
                                  <p:childTnLst>
                                    <p:animMotion origin="layout" path="M 5.27778E-6 4.23682E-6 C 0.0014 0.02451 0.00366 0.0488 0.00574 0.07331 C 0.00522 0.11263 0.00522 0.15217 0.00435 0.19149 C 0.00418 0.19773 0.00296 0.20398 0.00296 0.21022 C 0.00296 0.23497 -0.00312 0.33488 0.0297 0.34898 C 0.03438 0.34806 0.04011 0.34921 0.04376 0.34528 C 0.04862 0.34019 0.04723 0.33673 0.05366 0.33395 C 0.06008 0.321 0.05747 0.32655 0.06199 0.31707 C 0.06303 0.31476 0.06407 0.30828 0.06494 0.30597 C 0.06702 0.30019 0.06928 0.2944 0.07188 0.28908 C 0.07241 0.28723 0.07241 0.28492 0.07327 0.2833 C 0.07397 0.28168 0.07553 0.28122 0.07622 0.2796 C 0.07831 0.27428 0.079 0.26827 0.08039 0.26272 C 0.08126 0.25925 0.08334 0.25648 0.08456 0.25324 " pathEditMode="relative" ptsTypes="fffffffffffffA">
                                      <p:cBhvr>
                                        <p:cTn id="6" dur="3000" fill="hold"/>
                                        <p:tgtEl>
                                          <p:spTgt spid="6"/>
                                        </p:tgtEl>
                                        <p:attrNameLst>
                                          <p:attrName>ppt_x</p:attrName>
                                          <p:attrName>ppt_y</p:attrName>
                                        </p:attrNameLst>
                                      </p:cBhvr>
                                    </p:animMotion>
                                  </p:childTnLst>
                                </p:cTn>
                              </p:par>
                              <p:par>
                                <p:cTn id="7" presetID="42" presetClass="path" presetSubtype="0" fill="hold" grpId="0" nodeType="withEffect">
                                  <p:stCondLst>
                                    <p:cond delay="2000"/>
                                  </p:stCondLst>
                                  <p:childTnLst>
                                    <p:animMotion origin="layout" path="M -5.55556E-7 -1.71138E-6 L 0.08281 0.26758 " pathEditMode="relative" rAng="0" ptsTypes="AA">
                                      <p:cBhvr>
                                        <p:cTn id="8" dur="1000" fill="hold"/>
                                        <p:tgtEl>
                                          <p:spTgt spid="18"/>
                                        </p:tgtEl>
                                        <p:attrNameLst>
                                          <p:attrName>ppt_x</p:attrName>
                                          <p:attrName>ppt_y</p:attrName>
                                        </p:attrNameLst>
                                      </p:cBhvr>
                                      <p:rCtr x="4132" y="13367"/>
                                    </p:animMotion>
                                  </p:childTnLst>
                                </p:cTn>
                              </p:par>
                            </p:childTnLst>
                          </p:cTn>
                        </p:par>
                        <p:par>
                          <p:cTn id="9" fill="hold">
                            <p:stCondLst>
                              <p:cond delay="3000"/>
                            </p:stCondLst>
                            <p:childTnLst>
                              <p:par>
                                <p:cTn id="10" presetID="42" presetClass="path" presetSubtype="0" fill="hold" grpId="1" nodeType="afterEffect">
                                  <p:stCondLst>
                                    <p:cond delay="0"/>
                                  </p:stCondLst>
                                  <p:childTnLst>
                                    <p:animMotion origin="layout" path="M 0.20885 -0.01574 L 0.08281 0.26574 " pathEditMode="relative" rAng="0" ptsTypes="AA">
                                      <p:cBhvr>
                                        <p:cTn id="11" dur="500" spd="-100000" fill="hold"/>
                                        <p:tgtEl>
                                          <p:spTgt spid="18"/>
                                        </p:tgtEl>
                                        <p:attrNameLst>
                                          <p:attrName>ppt_x</p:attrName>
                                          <p:attrName>ppt_y</p:attrName>
                                        </p:attrNameLst>
                                      </p:cBhvr>
                                      <p:rCtr x="-6302" y="14074"/>
                                    </p:animMotion>
                                  </p:childTnLst>
                                </p:cTn>
                              </p:par>
                            </p:childTnLst>
                          </p:cTn>
                        </p:par>
                        <p:par>
                          <p:cTn id="12" fill="hold">
                            <p:stCondLst>
                              <p:cond delay="3500"/>
                            </p:stCondLst>
                            <p:childTnLst>
                              <p:par>
                                <p:cTn id="13" presetID="0" presetClass="path" presetSubtype="0" fill="hold" grpId="1" nodeType="afterEffect">
                                  <p:stCondLst>
                                    <p:cond delay="0"/>
                                  </p:stCondLst>
                                  <p:childTnLst>
                                    <p:animMotion origin="layout" path="M 0.08299 0.25324 C 0.08612 0.24908 0.08994 0.2456 0.09237 0.24074 C 0.09532 0.23472 0.09601 0.22963 0.1007 0.22546 C 0.10226 0.21921 0.10695 0.21551 0.11007 0.21019 C 0.11754 0.19722 0.12605 0.17871 0.13612 0.16991 C 0.14098 0.16019 0.1382 0.1632 0.14341 0.15857 C 0.1474 0.1507 0.154 0.14329 0.16007 0.13796 C 0.16303 0.13195 0.16771 0.12778 0.17153 0.12269 C 0.17448 0.11875 0.17639 0.11459 0.17987 0.11158 C 0.18334 0.10463 0.18507 0.10093 0.19028 0.0963 C 0.19306 0.09074 0.19653 0.08472 0.2007 0.08102 C 0.20625 0.06991 0.19896 0.08334 0.20591 0.07408 C 0.21007 0.06852 0.2132 0.06158 0.21737 0.05579 C 0.22414 0.04722 0.229 0.03542 0.23716 0.02824 C 0.23785 0.02685 0.23837 0.02523 0.23924 0.02408 C 0.24011 0.02292 0.2415 0.02269 0.24237 0.0213 C 0.24306 0.02014 0.24271 0.01829 0.24341 0.01713 C 0.24428 0.01574 0.24549 0.01551 0.24653 0.01435 C 0.24983 0.01088 0.25122 0.00648 0.25487 0.00347 C 0.25973 -0.00625 0.2566 -0.00393 0.26216 -0.00648 C 0.26285 -0.00787 0.2632 -0.00949 0.26424 -0.01065 C 0.26511 -0.01157 0.26667 -0.01111 0.26737 -0.01204 C 0.26806 -0.01296 0.26771 -0.01528 0.26841 -0.0162 C 0.26997 -0.01829 0.27275 -0.01875 0.27466 -0.02037 C 0.27622 -0.02639 0.28091 -0.02778 0.28507 -0.03148 C 0.2948 -0.04028 0.30799 -0.04514 0.31945 -0.04676 C 0.32362 -0.04629 0.32778 -0.04629 0.33195 -0.04537 C 0.33803 -0.04398 0.34202 -0.03935 0.34757 -0.03704 C 0.34983 -0.03264 0.3533 -0.03079 0.35487 -0.02592 C 0.3599 -0.01111 0.35434 -0.02315 0.35903 -0.01342 C 0.36059 -0.00092 0.36094 0.01158 0.36216 0.02408 C 0.36181 0.05648 0.36164 0.08889 0.36112 0.12107 C 0.36077 0.13704 0.3599 0.13773 0.35903 0.15185 C 0.35695 0.18519 0.35521 0.20625 0.34445 0.23519 C 0.34132 0.24375 0.33803 0.25324 0.33195 0.2588 C 0.32778 0.26713 0.3224 0.26806 0.31632 0.27269 C 0.31285 0.27523 0.3132 0.27384 0.3132 0.27685 " pathEditMode="relative" rAng="0" ptsTypes="ffffffffffffffffffffffffffffffffffffA">
                                      <p:cBhvr>
                                        <p:cTn id="14" dur="5000" fill="hold"/>
                                        <p:tgtEl>
                                          <p:spTgt spid="6"/>
                                        </p:tgtEl>
                                        <p:attrNameLst>
                                          <p:attrName>ppt_x</p:attrName>
                                          <p:attrName>ppt_y</p:attrName>
                                        </p:attrNameLst>
                                      </p:cBhvr>
                                      <p:rCtr x="13958" y="-13819"/>
                                    </p:animMotion>
                                  </p:childTnLst>
                                </p:cTn>
                              </p:par>
                              <p:par>
                                <p:cTn id="15" presetID="0" presetClass="path" presetSubtype="0" fill="hold" grpId="0" nodeType="withEffect">
                                  <p:stCondLst>
                                    <p:cond delay="4000"/>
                                  </p:stCondLst>
                                  <p:childTnLst>
                                    <p:animMotion origin="layout" path="M 0.00313 -2.22222E-6 C -0.00243 0.00185 -0.0052 0.00834 -0.0085 0.0132 C -0.01163 0.01759 -0.01319 0.02269 -0.01545 0.02755 C -0.021 0.03843 -0.02517 0.04861 -0.02708 0.06111 C -0.02621 0.08426 -0.02569 0.09607 -0.01909 0.11644 C -0.01753 0.1213 -0.01232 0.1257 -0.01093 0.13079 C -0.00816 0.13889 -0.00277 0.14884 0.00313 0.15486 C 0.00452 0.15903 0.0073 0.1625 0.01007 0.16551 C 0.01233 0.16829 0.01719 0.17292 0.01719 0.17292 C 0.02014 0.18241 0.01563 0.1713 0.02171 0.17755 C 0.02257 0.17847 0.02223 0.18033 0.02292 0.18125 C 0.02535 0.18426 0.03039 0.1875 0.03351 0.18959 C 0.03646 0.19445 0.04427 0.20093 0.04983 0.20278 C 0.05643 0.2132 0.04757 0.20093 0.05556 0.20764 C 0.0632 0.21389 0.05261 0.20949 0.06146 0.2125 C 0.06216 0.21366 0.06285 0.21505 0.06372 0.21597 C 0.0658 0.21783 0.07066 0.22084 0.07066 0.22107 C 0.07396 0.22593 0.07865 0.22824 0.08351 0.23172 C 0.08594 0.23334 0.09063 0.23658 0.09063 0.23658 " pathEditMode="relative" rAng="0" ptsTypes="ffffffffffffffffffA">
                                      <p:cBhvr>
                                        <p:cTn id="16" dur="2000" fill="hold"/>
                                        <p:tgtEl>
                                          <p:spTgt spid="5"/>
                                        </p:tgtEl>
                                        <p:attrNameLst>
                                          <p:attrName>ppt_x</p:attrName>
                                          <p:attrName>ppt_y</p:attrName>
                                        </p:attrNameLst>
                                      </p:cBhvr>
                                      <p:rCtr x="2865" y="11829"/>
                                    </p:animMotion>
                                  </p:childTnLst>
                                </p:cTn>
                              </p:par>
                              <p:par>
                                <p:cTn id="17" presetID="42" presetClass="path" presetSubtype="0" accel="50000" decel="50000" fill="hold" grpId="0" nodeType="withEffect">
                                  <p:stCondLst>
                                    <p:cond delay="5000"/>
                                  </p:stCondLst>
                                  <p:childTnLst>
                                    <p:animMotion origin="layout" path="M -5.55556E-7 4.44444E-6 L -0.03924 -0.04213 " pathEditMode="relative" rAng="0" ptsTypes="AA">
                                      <p:cBhvr>
                                        <p:cTn id="18" dur="2000" fill="hold"/>
                                        <p:tgtEl>
                                          <p:spTgt spid="17"/>
                                        </p:tgtEl>
                                        <p:attrNameLst>
                                          <p:attrName>ppt_x</p:attrName>
                                          <p:attrName>ppt_y</p:attrName>
                                        </p:attrNameLst>
                                      </p:cBhvr>
                                      <p:rCtr x="-1962" y="-2106"/>
                                    </p:animMotion>
                                  </p:childTnLst>
                                </p:cTn>
                              </p:par>
                              <p:par>
                                <p:cTn id="19" presetID="42" presetClass="path" presetSubtype="0" accel="50000" decel="50000" fill="hold" grpId="2" nodeType="withEffect">
                                  <p:stCondLst>
                                    <p:cond delay="5000"/>
                                  </p:stCondLst>
                                  <p:childTnLst>
                                    <p:animMotion origin="layout" path="M 0.3132 0.27685 L 0.27188 0.22616 " pathEditMode="relative" rAng="0" ptsTypes="AA">
                                      <p:cBhvr>
                                        <p:cTn id="20" dur="2000" fill="hold"/>
                                        <p:tgtEl>
                                          <p:spTgt spid="6"/>
                                        </p:tgtEl>
                                        <p:attrNameLst>
                                          <p:attrName>ppt_x</p:attrName>
                                          <p:attrName>ppt_y</p:attrName>
                                        </p:attrNameLst>
                                      </p:cBhvr>
                                      <p:rCtr x="-2066" y="-2546"/>
                                    </p:animMotion>
                                  </p:childTnLst>
                                </p:cTn>
                              </p:par>
                            </p:childTnLst>
                          </p:cTn>
                        </p:par>
                        <p:par>
                          <p:cTn id="21" fill="hold">
                            <p:stCondLst>
                              <p:cond delay="10500"/>
                            </p:stCondLst>
                            <p:childTnLst>
                              <p:par>
                                <p:cTn id="22" presetID="1"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animBg="1"/>
      <p:bldP spid="6" grpId="2" animBg="1"/>
      <p:bldP spid="17" grpId="0" animBg="1"/>
      <p:bldP spid="18" grpId="0" animBg="1"/>
      <p:bldP spid="18" grpId="1" animBg="1"/>
      <p:bldP spid="19" grpId="0" animBg="1"/>
      <p:bldP spid="2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 16"/>
          <p:cNvGrpSpPr/>
          <p:nvPr/>
        </p:nvGrpSpPr>
        <p:grpSpPr>
          <a:xfrm>
            <a:off x="4283968" y="116632"/>
            <a:ext cx="4176464" cy="6597352"/>
            <a:chOff x="4283968" y="116632"/>
            <a:chExt cx="4176464" cy="6597352"/>
          </a:xfrm>
        </p:grpSpPr>
        <p:sp>
          <p:nvSpPr>
            <p:cNvPr id="20" name="Rektangel med rundade hörn 19"/>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3" name="Rak 22"/>
            <p:cNvCxnSpPr>
              <a:stCxn id="20" idx="1"/>
              <a:endCxn id="20"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421756" y="2555612"/>
            <a:ext cx="3502172"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Spelmomentsövning - </a:t>
            </a:r>
            <a:r>
              <a:rPr lang="sv-SE" dirty="0" err="1"/>
              <a:t>Bakåtlöpning</a:t>
            </a:r>
            <a:r>
              <a:rPr lang="sv-SE" dirty="0"/>
              <a:t> </a:t>
            </a:r>
          </a:p>
        </p:txBody>
      </p:sp>
      <p:sp>
        <p:nvSpPr>
          <p:cNvPr id="5" name="Plus 4"/>
          <p:cNvSpPr/>
          <p:nvPr/>
        </p:nvSpPr>
        <p:spPr>
          <a:xfrm rot="18978445">
            <a:off x="8077845" y="312399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7861821" y="312399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645797" y="312399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8" name="Plus 7"/>
          <p:cNvSpPr/>
          <p:nvPr/>
        </p:nvSpPr>
        <p:spPr>
          <a:xfrm rot="18978445">
            <a:off x="4768327" y="312721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9" name="Plus 8"/>
          <p:cNvSpPr/>
          <p:nvPr/>
        </p:nvSpPr>
        <p:spPr>
          <a:xfrm rot="18978445">
            <a:off x="4549453" y="312721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1" name="Isosceles Triangle 53"/>
          <p:cNvSpPr/>
          <p:nvPr/>
        </p:nvSpPr>
        <p:spPr>
          <a:xfrm>
            <a:off x="6516216" y="2133426"/>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Isosceles Triangle 53"/>
          <p:cNvSpPr/>
          <p:nvPr/>
        </p:nvSpPr>
        <p:spPr>
          <a:xfrm>
            <a:off x="4932040" y="549250"/>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Isosceles Triangle 53"/>
          <p:cNvSpPr/>
          <p:nvPr/>
        </p:nvSpPr>
        <p:spPr>
          <a:xfrm>
            <a:off x="4932040" y="1269330"/>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2"/>
          <p:cNvSpPr/>
          <p:nvPr/>
        </p:nvSpPr>
        <p:spPr>
          <a:xfrm>
            <a:off x="5004618" y="321354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Ellips 15"/>
          <p:cNvSpPr/>
          <p:nvPr/>
        </p:nvSpPr>
        <p:spPr>
          <a:xfrm>
            <a:off x="4499992" y="2169145"/>
            <a:ext cx="648072" cy="75579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8" name="Rak 17"/>
          <p:cNvCxnSpPr>
            <a:stCxn id="16" idx="5"/>
          </p:cNvCxnSpPr>
          <p:nvPr/>
        </p:nvCxnSpPr>
        <p:spPr>
          <a:xfrm>
            <a:off x="5053156" y="2814260"/>
            <a:ext cx="670972" cy="126281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ruta 18"/>
          <p:cNvSpPr txBox="1"/>
          <p:nvPr/>
        </p:nvSpPr>
        <p:spPr>
          <a:xfrm>
            <a:off x="5076056" y="4077072"/>
            <a:ext cx="2520280" cy="646331"/>
          </a:xfrm>
          <a:prstGeom prst="rect">
            <a:avLst/>
          </a:prstGeom>
          <a:noFill/>
          <a:ln>
            <a:solidFill>
              <a:srgbClr val="FF0000"/>
            </a:solidFill>
          </a:ln>
        </p:spPr>
        <p:txBody>
          <a:bodyPr wrap="square" rtlCol="0">
            <a:spAutoFit/>
          </a:bodyPr>
          <a:lstStyle/>
          <a:p>
            <a:r>
              <a:rPr lang="sv-SE">
                <a:solidFill>
                  <a:srgbClr val="FF0000"/>
                </a:solidFill>
              </a:rPr>
              <a:t>Avslut </a:t>
            </a:r>
            <a:r>
              <a:rPr lang="sv-SE" dirty="0">
                <a:solidFill>
                  <a:srgbClr val="FF0000"/>
                </a:solidFill>
              </a:rPr>
              <a:t>eller fortsätt driva nedåt i banan.</a:t>
            </a:r>
          </a:p>
        </p:txBody>
      </p:sp>
      <p:pic>
        <p:nvPicPr>
          <p:cNvPr id="25" name="Bildobjekt 24">
            <a:extLst>
              <a:ext uri="{FF2B5EF4-FFF2-40B4-BE49-F238E27FC236}">
                <a16:creationId xmlns:a16="http://schemas.microsoft.com/office/drawing/2014/main" id="{2E9373E2-B570-4717-9ADC-51CCA0245B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4157373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4.72222E-6 -2.98797E-6 L 0.28732 -0.00508 " pathEditMode="relative" rAng="0" ptsTypes="AA">
                                      <p:cBhvr>
                                        <p:cTn id="6" dur="1000" fill="hold"/>
                                        <p:tgtEl>
                                          <p:spTgt spid="15"/>
                                        </p:tgtEl>
                                        <p:attrNameLst>
                                          <p:attrName>ppt_x</p:attrName>
                                          <p:attrName>ppt_y</p:attrName>
                                        </p:attrNameLst>
                                      </p:cBhvr>
                                      <p:rCtr x="14358" y="-254"/>
                                    </p:animMotion>
                                  </p:childTnLst>
                                </p:cTn>
                              </p:par>
                              <p:par>
                                <p:cTn id="7" presetID="42" presetClass="path" presetSubtype="0" fill="hold" grpId="0" nodeType="withEffect">
                                  <p:stCondLst>
                                    <p:cond delay="0"/>
                                  </p:stCondLst>
                                  <p:childTnLst>
                                    <p:animMotion origin="layout" path="M -2.77778E-7 -4.25532E-6 L -0.01198 -0.08926 " pathEditMode="relative" rAng="0" ptsTypes="AA">
                                      <p:cBhvr>
                                        <p:cTn id="8" dur="2000" fill="hold"/>
                                        <p:tgtEl>
                                          <p:spTgt spid="8"/>
                                        </p:tgtEl>
                                        <p:attrNameLst>
                                          <p:attrName>ppt_x</p:attrName>
                                          <p:attrName>ppt_y</p:attrName>
                                        </p:attrNameLst>
                                      </p:cBhvr>
                                      <p:rCtr x="-608" y="-4463"/>
                                    </p:animMotion>
                                  </p:childTnLst>
                                </p:cTn>
                              </p:par>
                              <p:par>
                                <p:cTn id="9" presetID="42" presetClass="path" presetSubtype="0" fill="hold" grpId="1" nodeType="withEffect">
                                  <p:stCondLst>
                                    <p:cond delay="1000"/>
                                  </p:stCondLst>
                                  <p:childTnLst>
                                    <p:animMotion origin="layout" path="M 0.28732 -0.00509 L -0.02761 -0.11517 " pathEditMode="relative" rAng="0" ptsTypes="AA">
                                      <p:cBhvr>
                                        <p:cTn id="10" dur="1000" fill="hold"/>
                                        <p:tgtEl>
                                          <p:spTgt spid="15"/>
                                        </p:tgtEl>
                                        <p:attrNameLst>
                                          <p:attrName>ppt_x</p:attrName>
                                          <p:attrName>ppt_y</p:attrName>
                                        </p:attrNameLst>
                                      </p:cBhvr>
                                      <p:rCtr x="-15747" y="-5504"/>
                                    </p:animMotion>
                                  </p:childTnLst>
                                </p:cTn>
                              </p:par>
                            </p:childTnLst>
                          </p:cTn>
                        </p:par>
                        <p:par>
                          <p:cTn id="11" fill="hold">
                            <p:stCondLst>
                              <p:cond delay="2000"/>
                            </p:stCondLst>
                            <p:childTnLst>
                              <p:par>
                                <p:cTn id="12" presetID="1"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par>
                          <p:cTn id="18" fill="hold">
                            <p:stCondLst>
                              <p:cond delay="2000"/>
                            </p:stCondLst>
                            <p:childTnLst>
                              <p:par>
                                <p:cTn id="19" presetID="1" presetClass="exit" presetSubtype="0" fill="hold" nodeType="afterEffect">
                                  <p:stCondLst>
                                    <p:cond delay="4000"/>
                                  </p:stCondLst>
                                  <p:childTnLst>
                                    <p:set>
                                      <p:cBhvr>
                                        <p:cTn id="20" dur="1" fill="hold">
                                          <p:stCondLst>
                                            <p:cond delay="0"/>
                                          </p:stCondLst>
                                        </p:cTn>
                                        <p:tgtEl>
                                          <p:spTgt spid="18"/>
                                        </p:tgtEl>
                                        <p:attrNameLst>
                                          <p:attrName>style.visibility</p:attrName>
                                        </p:attrNameLst>
                                      </p:cBhvr>
                                      <p:to>
                                        <p:strVal val="hidden"/>
                                      </p:to>
                                    </p:set>
                                  </p:childTnLst>
                                </p:cTn>
                              </p:par>
                              <p:par>
                                <p:cTn id="21" presetID="1" presetClass="exit" presetSubtype="0" fill="hold" grpId="1" nodeType="withEffect">
                                  <p:stCondLst>
                                    <p:cond delay="4000"/>
                                  </p:stCondLst>
                                  <p:childTnLst>
                                    <p:set>
                                      <p:cBhvr>
                                        <p:cTn id="22" dur="1" fill="hold">
                                          <p:stCondLst>
                                            <p:cond delay="0"/>
                                          </p:stCondLst>
                                        </p:cTn>
                                        <p:tgtEl>
                                          <p:spTgt spid="19"/>
                                        </p:tgtEl>
                                        <p:attrNameLst>
                                          <p:attrName>style.visibility</p:attrName>
                                        </p:attrNameLst>
                                      </p:cBhvr>
                                      <p:to>
                                        <p:strVal val="hidden"/>
                                      </p:to>
                                    </p:set>
                                  </p:childTnLst>
                                </p:cTn>
                              </p:par>
                              <p:par>
                                <p:cTn id="23" presetID="1" presetClass="exit" presetSubtype="0" fill="hold" grpId="1" nodeType="withEffect">
                                  <p:stCondLst>
                                    <p:cond delay="4000"/>
                                  </p:stCondLst>
                                  <p:childTnLst>
                                    <p:set>
                                      <p:cBhvr>
                                        <p:cTn id="24" dur="1" fill="hold">
                                          <p:stCondLst>
                                            <p:cond delay="0"/>
                                          </p:stCondLst>
                                        </p:cTn>
                                        <p:tgtEl>
                                          <p:spTgt spid="16"/>
                                        </p:tgtEl>
                                        <p:attrNameLst>
                                          <p:attrName>style.visibility</p:attrName>
                                        </p:attrNameLst>
                                      </p:cBhvr>
                                      <p:to>
                                        <p:strVal val="hidden"/>
                                      </p:to>
                                    </p:set>
                                  </p:childTnLst>
                                </p:cTn>
                              </p:par>
                            </p:childTnLst>
                          </p:cTn>
                        </p:par>
                        <p:par>
                          <p:cTn id="25" fill="hold">
                            <p:stCondLst>
                              <p:cond delay="6000"/>
                            </p:stCondLst>
                            <p:childTnLst>
                              <p:par>
                                <p:cTn id="26" presetID="0" presetClass="path" presetSubtype="0" fill="hold" grpId="0" nodeType="afterEffect">
                                  <p:stCondLst>
                                    <p:cond delay="0"/>
                                  </p:stCondLst>
                                  <p:childTnLst>
                                    <p:animMotion origin="layout" path="M 6.94444E-6 1.40611E-6 L -0.09583 -0.00925 L -0.12673 -0.02243 L -0.1493 -0.04695 L -0.15347 -0.09366 L -0.15347 -0.26064 " pathEditMode="relative" ptsTypes="AAAAAA">
                                      <p:cBhvr>
                                        <p:cTn id="27" dur="3000" fill="hold"/>
                                        <p:tgtEl>
                                          <p:spTgt spid="7"/>
                                        </p:tgtEl>
                                        <p:attrNameLst>
                                          <p:attrName>ppt_x</p:attrName>
                                          <p:attrName>ppt_y</p:attrName>
                                        </p:attrNameLst>
                                      </p:cBhvr>
                                    </p:animMotion>
                                  </p:childTnLst>
                                </p:cTn>
                              </p:par>
                              <p:par>
                                <p:cTn id="28" presetID="42" presetClass="path" presetSubtype="0" fill="hold" grpId="1" nodeType="withEffect">
                                  <p:stCondLst>
                                    <p:cond delay="0"/>
                                  </p:stCondLst>
                                  <p:childTnLst>
                                    <p:animMotion origin="layout" path="M -0.01198 -0.08935 L -0.01979 -0.36227 " pathEditMode="relative" rAng="0" ptsTypes="AA">
                                      <p:cBhvr>
                                        <p:cTn id="29" dur="3000" fill="hold"/>
                                        <p:tgtEl>
                                          <p:spTgt spid="8"/>
                                        </p:tgtEl>
                                        <p:attrNameLst>
                                          <p:attrName>ppt_x</p:attrName>
                                          <p:attrName>ppt_y</p:attrName>
                                        </p:attrNameLst>
                                      </p:cBhvr>
                                      <p:rCtr x="-399" y="-13657"/>
                                    </p:animMotion>
                                  </p:childTnLst>
                                </p:cTn>
                              </p:par>
                              <p:par>
                                <p:cTn id="30" presetID="42" presetClass="path" presetSubtype="0" fill="hold" grpId="2" nodeType="withEffect">
                                  <p:stCondLst>
                                    <p:cond delay="0"/>
                                  </p:stCondLst>
                                  <p:childTnLst>
                                    <p:animMotion origin="layout" path="M -0.02761 -0.12083 L -0.02761 -0.37268 " pathEditMode="relative" rAng="0" ptsTypes="AA">
                                      <p:cBhvr>
                                        <p:cTn id="31" dur="3000" fill="hold"/>
                                        <p:tgtEl>
                                          <p:spTgt spid="15"/>
                                        </p:tgtEl>
                                        <p:attrNameLst>
                                          <p:attrName>ppt_x</p:attrName>
                                          <p:attrName>ppt_y</p:attrName>
                                        </p:attrNameLst>
                                      </p:cBhvr>
                                      <p:rCtr x="0" y="-12593"/>
                                    </p:animMotion>
                                  </p:childTnLst>
                                </p:cTn>
                              </p:par>
                            </p:childTnLst>
                          </p:cTn>
                        </p:par>
                        <p:par>
                          <p:cTn id="32" fill="hold">
                            <p:stCondLst>
                              <p:cond delay="9000"/>
                            </p:stCondLst>
                            <p:childTnLst>
                              <p:par>
                                <p:cTn id="33" presetID="42" presetClass="path" presetSubtype="0" fill="hold" grpId="1" nodeType="afterEffect">
                                  <p:stCondLst>
                                    <p:cond delay="0"/>
                                  </p:stCondLst>
                                  <p:childTnLst>
                                    <p:animMotion origin="layout" path="M -0.15347 -0.26087 L -0.16129 -0.17685 " pathEditMode="relative" rAng="0" ptsTypes="AA">
                                      <p:cBhvr>
                                        <p:cTn id="34" dur="1000" fill="hold"/>
                                        <p:tgtEl>
                                          <p:spTgt spid="7"/>
                                        </p:tgtEl>
                                        <p:attrNameLst>
                                          <p:attrName>ppt_x</p:attrName>
                                          <p:attrName>ppt_y</p:attrName>
                                        </p:attrNameLst>
                                      </p:cBhvr>
                                      <p:rCtr x="-399" y="4190"/>
                                    </p:animMotion>
                                  </p:childTnLst>
                                </p:cTn>
                              </p:par>
                              <p:par>
                                <p:cTn id="35" presetID="42" presetClass="path" presetSubtype="0" fill="hold" grpId="3" nodeType="withEffect">
                                  <p:stCondLst>
                                    <p:cond delay="0"/>
                                  </p:stCondLst>
                                  <p:childTnLst>
                                    <p:animMotion origin="layout" path="M -0.02761 -0.37234 L 0.12986 -0.18339 " pathEditMode="relative" rAng="0" ptsTypes="AA">
                                      <p:cBhvr>
                                        <p:cTn id="36" dur="1000" fill="hold"/>
                                        <p:tgtEl>
                                          <p:spTgt spid="15"/>
                                        </p:tgtEl>
                                        <p:attrNameLst>
                                          <p:attrName>ppt_x</p:attrName>
                                          <p:attrName>ppt_y</p:attrName>
                                        </p:attrNameLst>
                                      </p:cBhvr>
                                      <p:rCtr x="7865" y="9436"/>
                                    </p:animMotion>
                                  </p:childTnLst>
                                </p:cTn>
                              </p:par>
                            </p:childTnLst>
                          </p:cTn>
                        </p:par>
                        <p:par>
                          <p:cTn id="37" fill="hold">
                            <p:stCondLst>
                              <p:cond delay="10000"/>
                            </p:stCondLst>
                            <p:childTnLst>
                              <p:par>
                                <p:cTn id="38" presetID="42" presetClass="path" presetSubtype="0" fill="hold" grpId="4" nodeType="afterEffect">
                                  <p:stCondLst>
                                    <p:cond delay="0"/>
                                  </p:stCondLst>
                                  <p:childTnLst>
                                    <p:animMotion origin="layout" path="M 0.12986 -0.18339 L 0.18506 -0.38274 " pathEditMode="relative" rAng="0" ptsTypes="AA">
                                      <p:cBhvr>
                                        <p:cTn id="39" dur="500" fill="hold"/>
                                        <p:tgtEl>
                                          <p:spTgt spid="15"/>
                                        </p:tgtEl>
                                        <p:attrNameLst>
                                          <p:attrName>ppt_x</p:attrName>
                                          <p:attrName>ppt_y</p:attrName>
                                        </p:attrNameLst>
                                      </p:cBhvr>
                                      <p:rCtr x="2760" y="-996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15" grpId="0" animBg="1"/>
      <p:bldP spid="15" grpId="1" animBg="1"/>
      <p:bldP spid="15" grpId="2" animBg="1"/>
      <p:bldP spid="15" grpId="3" animBg="1"/>
      <p:bldP spid="15" grpId="4" animBg="1"/>
      <p:bldP spid="16" grpId="0" animBg="1"/>
      <p:bldP spid="16" grpId="1" animBg="1"/>
      <p:bldP spid="19" grpId="0" animBg="1"/>
      <p:bldP spid="19"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Avslutsövningar</a:t>
            </a:r>
            <a:endParaRPr lang="en-US" dirty="0"/>
          </a:p>
        </p:txBody>
      </p:sp>
    </p:spTree>
    <p:extLst>
      <p:ext uri="{BB962C8B-B14F-4D97-AF65-F5344CB8AC3E}">
        <p14:creationId xmlns:p14="http://schemas.microsoft.com/office/powerpoint/2010/main" val="1185175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 16"/>
          <p:cNvGrpSpPr/>
          <p:nvPr/>
        </p:nvGrpSpPr>
        <p:grpSpPr>
          <a:xfrm>
            <a:off x="4283968" y="116632"/>
            <a:ext cx="4176464" cy="6597352"/>
            <a:chOff x="4283968" y="116632"/>
            <a:chExt cx="4176464" cy="6597352"/>
          </a:xfrm>
        </p:grpSpPr>
        <p:sp>
          <p:nvSpPr>
            <p:cNvPr id="18" name="Rektangel med rundade hörn 17"/>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1" name="Rak 20"/>
            <p:cNvCxnSpPr>
              <a:stCxn id="18" idx="1"/>
              <a:endCxn id="18"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V-löp </a:t>
            </a:r>
          </a:p>
        </p:txBody>
      </p:sp>
      <p:sp>
        <p:nvSpPr>
          <p:cNvPr id="5" name="Plus 4"/>
          <p:cNvSpPr/>
          <p:nvPr/>
        </p:nvSpPr>
        <p:spPr>
          <a:xfrm rot="18978445">
            <a:off x="4405437" y="478018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624311" y="478018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837485" y="478018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8077845" y="478018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861821" y="478018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645797" y="478018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Isosceles Triangle 40"/>
          <p:cNvSpPr/>
          <p:nvPr/>
        </p:nvSpPr>
        <p:spPr>
          <a:xfrm>
            <a:off x="5580682" y="5301778"/>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Isosceles Triangle 40"/>
          <p:cNvSpPr/>
          <p:nvPr/>
        </p:nvSpPr>
        <p:spPr>
          <a:xfrm>
            <a:off x="7164288" y="5301208"/>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4"/>
          <p:cNvSpPr/>
          <p:nvPr/>
        </p:nvSpPr>
        <p:spPr>
          <a:xfrm>
            <a:off x="4716016" y="472571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7740922" y="472571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4"/>
          <p:cNvSpPr/>
          <p:nvPr/>
        </p:nvSpPr>
        <p:spPr>
          <a:xfrm>
            <a:off x="7956946" y="472514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Flowchart: Connector 24"/>
          <p:cNvSpPr/>
          <p:nvPr/>
        </p:nvSpPr>
        <p:spPr>
          <a:xfrm>
            <a:off x="4499992" y="472514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3" name="Bildobjekt 22">
            <a:extLst>
              <a:ext uri="{FF2B5EF4-FFF2-40B4-BE49-F238E27FC236}">
                <a16:creationId xmlns:a16="http://schemas.microsoft.com/office/drawing/2014/main" id="{7DC70927-E400-497F-96B9-FDDB3FD3F0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124925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1.94444E-6 7.60407E-6 L 0.00139 0.06754 L 0.05225 0.11055 L 0.09305 0.10685 L 0.10434 0.05436 L 0.11562 7.60407E-6 L 0.1493 -0.00369 " pathEditMode="relative" ptsTypes="AAAAAAA">
                                      <p:cBhvr>
                                        <p:cTn id="6" dur="2000" fill="hold"/>
                                        <p:tgtEl>
                                          <p:spTgt spid="7"/>
                                        </p:tgtEl>
                                        <p:attrNameLst>
                                          <p:attrName>ppt_x</p:attrName>
                                          <p:attrName>ppt_y</p:attrName>
                                        </p:attrNameLst>
                                      </p:cBhvr>
                                    </p:animMotion>
                                  </p:childTnLst>
                                </p:cTn>
                              </p:par>
                              <p:par>
                                <p:cTn id="7" presetID="42" presetClass="path" presetSubtype="0" fill="hold" grpId="0" nodeType="withEffect">
                                  <p:stCondLst>
                                    <p:cond delay="1000"/>
                                  </p:stCondLst>
                                  <p:childTnLst>
                                    <p:animMotion origin="layout" path="M 2.77778E-6 -7.67808E-7 L -0.14566 0.01573 " pathEditMode="relative" rAng="0" ptsTypes="AA">
                                      <p:cBhvr>
                                        <p:cTn id="8" dur="1000" fill="hold"/>
                                        <p:tgtEl>
                                          <p:spTgt spid="14"/>
                                        </p:tgtEl>
                                        <p:attrNameLst>
                                          <p:attrName>ppt_x</p:attrName>
                                          <p:attrName>ppt_y</p:attrName>
                                        </p:attrNameLst>
                                      </p:cBhvr>
                                      <p:rCtr x="-7292" y="786"/>
                                    </p:animMotion>
                                  </p:childTnLst>
                                </p:cTn>
                              </p:par>
                            </p:childTnLst>
                          </p:cTn>
                        </p:par>
                        <p:par>
                          <p:cTn id="9" fill="hold">
                            <p:stCondLst>
                              <p:cond delay="2000"/>
                            </p:stCondLst>
                            <p:childTnLst>
                              <p:par>
                                <p:cTn id="10" presetID="42" presetClass="path" presetSubtype="0" fill="hold" grpId="1" nodeType="afterEffect">
                                  <p:stCondLst>
                                    <p:cond delay="0"/>
                                  </p:stCondLst>
                                  <p:childTnLst>
                                    <p:animMotion origin="layout" path="M -0.14566 0.01573 L -0.1849 0.21323 " pathEditMode="relative" rAng="0" ptsTypes="AA">
                                      <p:cBhvr>
                                        <p:cTn id="11" dur="500" fill="hold"/>
                                        <p:tgtEl>
                                          <p:spTgt spid="14"/>
                                        </p:tgtEl>
                                        <p:attrNameLst>
                                          <p:attrName>ppt_x</p:attrName>
                                          <p:attrName>ppt_y</p:attrName>
                                        </p:attrNameLst>
                                      </p:cBhvr>
                                      <p:rCtr x="-1962" y="9875"/>
                                    </p:animMotion>
                                  </p:childTnLst>
                                </p:cTn>
                              </p:par>
                              <p:par>
                                <p:cTn id="12" presetID="0" presetClass="path" presetSubtype="0" fill="hold" grpId="1" nodeType="withEffect">
                                  <p:stCondLst>
                                    <p:cond delay="0"/>
                                  </p:stCondLst>
                                  <p:childTnLst>
                                    <p:animMotion origin="layout" path="M 0.1467 -0.00508 L 0.17777 -0.0481 L 0.22413 -0.08371 L 0.26371 -0.09135 L 0.31302 -0.0932 L 0.34531 -0.07816 L 0.36649 -0.03122 " pathEditMode="relative" rAng="0" ptsTypes="AAAAAAA">
                                      <p:cBhvr>
                                        <p:cTn id="13" dur="3000" fill="hold"/>
                                        <p:tgtEl>
                                          <p:spTgt spid="7"/>
                                        </p:tgtEl>
                                        <p:attrNameLst>
                                          <p:attrName>ppt_x</p:attrName>
                                          <p:attrName>ppt_y</p:attrName>
                                        </p:attrNameLst>
                                      </p:cBhvr>
                                      <p:rCtr x="10990" y="-4417"/>
                                    </p:animMotion>
                                  </p:childTnLst>
                                </p:cTn>
                              </p:par>
                              <p:par>
                                <p:cTn id="14" presetID="0" presetClass="path" presetSubtype="0" fill="hold" grpId="0" nodeType="withEffect">
                                  <p:stCondLst>
                                    <p:cond delay="1000"/>
                                  </p:stCondLst>
                                  <p:childTnLst>
                                    <p:animMotion origin="layout" path="M 8.05556E-6 7.60407E-6 L -0.0085 0.07679 L -0.02534 0.10315 L -0.0592 0.11263 L -0.08593 0.10685 L -0.10989 0.06384 L -0.1184 0.01874 L -0.12395 -0.01688 L -0.1394 -0.02451 L -0.1493 -0.02451 " pathEditMode="relative" ptsTypes="AAAAAAAAAA">
                                      <p:cBhvr>
                                        <p:cTn id="15" dur="2000" fill="hold"/>
                                        <p:tgtEl>
                                          <p:spTgt spid="10"/>
                                        </p:tgtEl>
                                        <p:attrNameLst>
                                          <p:attrName>ppt_x</p:attrName>
                                          <p:attrName>ppt_y</p:attrName>
                                        </p:attrNameLst>
                                      </p:cBhvr>
                                    </p:animMotion>
                                  </p:childTnLst>
                                </p:cTn>
                              </p:par>
                              <p:par>
                                <p:cTn id="16" presetID="42" presetClass="path" presetSubtype="0" fill="hold" grpId="0" nodeType="withEffect">
                                  <p:stCondLst>
                                    <p:cond delay="2000"/>
                                  </p:stCondLst>
                                  <p:childTnLst>
                                    <p:animMotion origin="layout" path="M 0.00399 -2.96296E-6 L 0.18125 -0.00532 " pathEditMode="relative" rAng="0" ptsTypes="AA">
                                      <p:cBhvr>
                                        <p:cTn id="17" dur="1000" fill="hold"/>
                                        <p:tgtEl>
                                          <p:spTgt spid="13"/>
                                        </p:tgtEl>
                                        <p:attrNameLst>
                                          <p:attrName>ppt_x</p:attrName>
                                          <p:attrName>ppt_y</p:attrName>
                                        </p:attrNameLst>
                                      </p:cBhvr>
                                      <p:rCtr x="8854" y="-278"/>
                                    </p:animMotion>
                                  </p:childTnLst>
                                </p:cTn>
                              </p:par>
                            </p:childTnLst>
                          </p:cTn>
                        </p:par>
                        <p:par>
                          <p:cTn id="18" fill="hold">
                            <p:stCondLst>
                              <p:cond delay="5000"/>
                            </p:stCondLst>
                            <p:childTnLst>
                              <p:par>
                                <p:cTn id="19" presetID="42" presetClass="path" presetSubtype="0" fill="hold" grpId="1" nodeType="afterEffect">
                                  <p:stCondLst>
                                    <p:cond delay="0"/>
                                  </p:stCondLst>
                                  <p:childTnLst>
                                    <p:animMotion origin="layout" path="M 0.17726 -0.00532 L 0.21666 0.2132 " pathEditMode="relative" rAng="0" ptsTypes="AA">
                                      <p:cBhvr>
                                        <p:cTn id="20" dur="500" fill="hold"/>
                                        <p:tgtEl>
                                          <p:spTgt spid="13"/>
                                        </p:tgtEl>
                                        <p:attrNameLst>
                                          <p:attrName>ppt_x</p:attrName>
                                          <p:attrName>ppt_y</p:attrName>
                                        </p:attrNameLst>
                                      </p:cBhvr>
                                      <p:rCtr x="1962" y="10926"/>
                                    </p:animMotion>
                                  </p:childTnLst>
                                </p:cTn>
                              </p:par>
                              <p:par>
                                <p:cTn id="21" presetID="0" presetClass="path" presetSubtype="0" fill="hold" grpId="1" nodeType="withEffect">
                                  <p:stCondLst>
                                    <p:cond delay="0"/>
                                  </p:stCondLst>
                                  <p:childTnLst>
                                    <p:animMotion origin="layout" path="M -0.14757 -0.02801 L -0.17465 -0.05857 L -0.21215 -0.07662 L -0.24861 -0.08357 L -0.29757 -0.08912 L -0.33402 -0.0794 L -0.35173 -0.06274 L -0.35798 -0.05301 " pathEditMode="relative" rAng="0" ptsTypes="AAAAAAAA">
                                      <p:cBhvr>
                                        <p:cTn id="22" dur="3000" fill="hold"/>
                                        <p:tgtEl>
                                          <p:spTgt spid="10"/>
                                        </p:tgtEl>
                                        <p:attrNameLst>
                                          <p:attrName>ppt_x</p:attrName>
                                          <p:attrName>ppt_y</p:attrName>
                                        </p:attrNameLst>
                                      </p:cBhvr>
                                      <p:rCtr x="-10521" y="-30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0" grpId="0" animBg="1"/>
      <p:bldP spid="10" grpId="1" animBg="1"/>
      <p:bldP spid="13" grpId="0" animBg="1"/>
      <p:bldP spid="13" grpId="1" animBg="1"/>
      <p:bldP spid="14" grpId="0" animBg="1"/>
      <p:bldP spid="14"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p 17"/>
          <p:cNvGrpSpPr/>
          <p:nvPr/>
        </p:nvGrpSpPr>
        <p:grpSpPr>
          <a:xfrm>
            <a:off x="4283968" y="116632"/>
            <a:ext cx="4176464" cy="6597352"/>
            <a:chOff x="4283968" y="116632"/>
            <a:chExt cx="4176464" cy="6597352"/>
          </a:xfrm>
        </p:grpSpPr>
        <p:sp>
          <p:nvSpPr>
            <p:cNvPr id="19" name="Rektangel med rundade hörn 18"/>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2" name="Rak 21"/>
            <p:cNvCxnSpPr>
              <a:stCxn id="19" idx="1"/>
              <a:endCxn id="19"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6" y="2123564"/>
            <a:ext cx="368456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Avslutningsövning – ”Dubbelmitten”</a:t>
            </a:r>
          </a:p>
        </p:txBody>
      </p:sp>
      <p:sp>
        <p:nvSpPr>
          <p:cNvPr id="5" name="Plus 4"/>
          <p:cNvSpPr/>
          <p:nvPr/>
        </p:nvSpPr>
        <p:spPr>
          <a:xfrm rot="18978445">
            <a:off x="4477445" y="312721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696319" y="312399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912343" y="312399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8080695" y="312399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861821" y="312399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645797" y="312399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Flowchart: Connector 24"/>
          <p:cNvSpPr/>
          <p:nvPr/>
        </p:nvSpPr>
        <p:spPr>
          <a:xfrm>
            <a:off x="7596906" y="314096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Flowchart: Connector 24"/>
          <p:cNvSpPr/>
          <p:nvPr/>
        </p:nvSpPr>
        <p:spPr>
          <a:xfrm>
            <a:off x="7956946" y="306896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4"/>
          <p:cNvSpPr/>
          <p:nvPr/>
        </p:nvSpPr>
        <p:spPr>
          <a:xfrm>
            <a:off x="8172400" y="306896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4"/>
          <p:cNvSpPr/>
          <p:nvPr/>
        </p:nvSpPr>
        <p:spPr>
          <a:xfrm>
            <a:off x="5148064" y="328498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Flowchart: Connector 24"/>
          <p:cNvSpPr/>
          <p:nvPr/>
        </p:nvSpPr>
        <p:spPr>
          <a:xfrm>
            <a:off x="4788024" y="306896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Flowchart: Connector 24"/>
          <p:cNvSpPr/>
          <p:nvPr/>
        </p:nvSpPr>
        <p:spPr>
          <a:xfrm>
            <a:off x="4572000" y="306896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4" name="Bildobjekt 23">
            <a:extLst>
              <a:ext uri="{FF2B5EF4-FFF2-40B4-BE49-F238E27FC236}">
                <a16:creationId xmlns:a16="http://schemas.microsoft.com/office/drawing/2014/main" id="{84F0C61C-F3B9-4B8E-94D3-790F51E28C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1979018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3.61111E-6 -1.72063E-6 L -0.14548 -0.0259 " pathEditMode="relative" rAng="0" ptsTypes="AA">
                                      <p:cBhvr>
                                        <p:cTn id="6" dur="2000" fill="hold"/>
                                        <p:tgtEl>
                                          <p:spTgt spid="10"/>
                                        </p:tgtEl>
                                        <p:attrNameLst>
                                          <p:attrName>ppt_x</p:attrName>
                                          <p:attrName>ppt_y</p:attrName>
                                        </p:attrNameLst>
                                      </p:cBhvr>
                                      <p:rCtr x="-7274" y="-1295"/>
                                    </p:animMotion>
                                  </p:childTnLst>
                                </p:cTn>
                              </p:par>
                              <p:par>
                                <p:cTn id="7" presetID="42" presetClass="path" presetSubtype="0" fill="hold" grpId="0" nodeType="withEffect">
                                  <p:stCondLst>
                                    <p:cond delay="0"/>
                                  </p:stCondLst>
                                  <p:childTnLst>
                                    <p:animMotion origin="layout" path="M 1.38889E-6 4.04255E-6 L -0.27934 0.00532 " pathEditMode="relative" rAng="0" ptsTypes="AA">
                                      <p:cBhvr>
                                        <p:cTn id="8" dur="1000" fill="hold"/>
                                        <p:tgtEl>
                                          <p:spTgt spid="11"/>
                                        </p:tgtEl>
                                        <p:attrNameLst>
                                          <p:attrName>ppt_x</p:attrName>
                                          <p:attrName>ppt_y</p:attrName>
                                        </p:attrNameLst>
                                      </p:cBhvr>
                                      <p:rCtr x="-13976" y="254"/>
                                    </p:animMotion>
                                  </p:childTnLst>
                                </p:cTn>
                              </p:par>
                              <p:par>
                                <p:cTn id="9" presetID="42" presetClass="path" presetSubtype="0" fill="hold" grpId="1" nodeType="withEffect">
                                  <p:stCondLst>
                                    <p:cond delay="1000"/>
                                  </p:stCondLst>
                                  <p:childTnLst>
                                    <p:animMotion origin="layout" path="M -0.27934 0.00532 L -0.13767 -0.01573 " pathEditMode="relative" rAng="0" ptsTypes="AA">
                                      <p:cBhvr>
                                        <p:cTn id="10" dur="1000" fill="hold"/>
                                        <p:tgtEl>
                                          <p:spTgt spid="11"/>
                                        </p:tgtEl>
                                        <p:attrNameLst>
                                          <p:attrName>ppt_x</p:attrName>
                                          <p:attrName>ppt_y</p:attrName>
                                        </p:attrNameLst>
                                      </p:cBhvr>
                                      <p:rCtr x="7083" y="-1064"/>
                                    </p:animMotion>
                                  </p:childTnLst>
                                </p:cTn>
                              </p:par>
                            </p:childTnLst>
                          </p:cTn>
                        </p:par>
                        <p:par>
                          <p:cTn id="11" fill="hold">
                            <p:stCondLst>
                              <p:cond delay="2000"/>
                            </p:stCondLst>
                            <p:childTnLst>
                              <p:par>
                                <p:cTn id="12" presetID="0" presetClass="path" presetSubtype="0" fill="hold" grpId="2" nodeType="afterEffect">
                                  <p:stCondLst>
                                    <p:cond delay="0"/>
                                  </p:stCondLst>
                                  <p:childTnLst>
                                    <p:animMotion origin="layout" path="M -0.14184 -0.01573 L -0.18976 -0.05713 L -0.22222 -0.10014 L -0.23212 -0.13784 " pathEditMode="relative" rAng="0" ptsTypes="AAAA">
                                      <p:cBhvr>
                                        <p:cTn id="13" dur="2000" fill="hold"/>
                                        <p:tgtEl>
                                          <p:spTgt spid="11"/>
                                        </p:tgtEl>
                                        <p:attrNameLst>
                                          <p:attrName>ppt_x</p:attrName>
                                          <p:attrName>ppt_y</p:attrName>
                                        </p:attrNameLst>
                                      </p:cBhvr>
                                      <p:rCtr x="-4514" y="-6105"/>
                                    </p:animMotion>
                                  </p:childTnLst>
                                </p:cTn>
                              </p:par>
                              <p:par>
                                <p:cTn id="14" presetID="0" presetClass="path" presetSubtype="0" fill="hold" grpId="1" nodeType="withEffect">
                                  <p:stCondLst>
                                    <p:cond delay="0"/>
                                  </p:stCondLst>
                                  <p:childTnLst>
                                    <p:animMotion origin="layout" path="M -0.14549 -0.0259 L -0.17483 -0.04926 L -0.21928 -0.0932 L -0.23907 -0.13066 " pathEditMode="relative" rAng="0" ptsTypes="AAAA">
                                      <p:cBhvr>
                                        <p:cTn id="15" dur="2000" fill="hold"/>
                                        <p:tgtEl>
                                          <p:spTgt spid="10"/>
                                        </p:tgtEl>
                                        <p:attrNameLst>
                                          <p:attrName>ppt_x</p:attrName>
                                          <p:attrName>ppt_y</p:attrName>
                                        </p:attrNameLst>
                                      </p:cBhvr>
                                      <p:rCtr x="-4688" y="-5250"/>
                                    </p:animMotion>
                                  </p:childTnLst>
                                </p:cTn>
                              </p:par>
                            </p:childTnLst>
                          </p:cTn>
                        </p:par>
                        <p:par>
                          <p:cTn id="16" fill="hold">
                            <p:stCondLst>
                              <p:cond delay="4000"/>
                            </p:stCondLst>
                            <p:childTnLst>
                              <p:par>
                                <p:cTn id="17" presetID="42" presetClass="path" presetSubtype="0" fill="hold" grpId="3" nodeType="afterEffect">
                                  <p:stCondLst>
                                    <p:cond delay="0"/>
                                  </p:stCondLst>
                                  <p:childTnLst>
                                    <p:animMotion origin="layout" path="M -0.23212 -0.13784 L -0.09827 -0.37049 " pathEditMode="relative" rAng="0" ptsTypes="AA">
                                      <p:cBhvr>
                                        <p:cTn id="18" dur="500" fill="hold"/>
                                        <p:tgtEl>
                                          <p:spTgt spid="11"/>
                                        </p:tgtEl>
                                        <p:attrNameLst>
                                          <p:attrName>ppt_x</p:attrName>
                                          <p:attrName>ppt_y</p:attrName>
                                        </p:attrNameLst>
                                      </p:cBhvr>
                                      <p:rCtr x="6684" y="-11633"/>
                                    </p:animMotion>
                                  </p:childTnLst>
                                </p:cTn>
                              </p:par>
                              <p:par>
                                <p:cTn id="19" presetID="0" presetClass="path" presetSubtype="0" fill="hold" grpId="2" nodeType="withEffect">
                                  <p:stCondLst>
                                    <p:cond delay="0"/>
                                  </p:stCondLst>
                                  <p:childTnLst>
                                    <p:animMotion origin="layout" path="M -0.23715 -0.13079 L -0.32048 -0.07894 L -0.35798 -0.03819 " pathEditMode="relative" rAng="0" ptsTypes="AAA">
                                      <p:cBhvr>
                                        <p:cTn id="20" dur="2000" fill="hold"/>
                                        <p:tgtEl>
                                          <p:spTgt spid="10"/>
                                        </p:tgtEl>
                                        <p:attrNameLst>
                                          <p:attrName>ppt_x</p:attrName>
                                          <p:attrName>ppt_y</p:attrName>
                                        </p:attrNameLst>
                                      </p:cBhvr>
                                      <p:rCtr x="-6042" y="4630"/>
                                    </p:animMotion>
                                  </p:childTnLst>
                                </p:cTn>
                              </p:par>
                              <p:par>
                                <p:cTn id="21" presetID="42" presetClass="path" presetSubtype="0" fill="hold" grpId="0" nodeType="withEffect">
                                  <p:stCondLst>
                                    <p:cond delay="250"/>
                                  </p:stCondLst>
                                  <p:childTnLst>
                                    <p:animMotion origin="layout" path="M -2.77778E-7 -1.85014E-8 L 0.29549 -0.00509 " pathEditMode="relative" rAng="0" ptsTypes="AA">
                                      <p:cBhvr>
                                        <p:cTn id="22" dur="1000" fill="hold"/>
                                        <p:tgtEl>
                                          <p:spTgt spid="15"/>
                                        </p:tgtEl>
                                        <p:attrNameLst>
                                          <p:attrName>ppt_x</p:attrName>
                                          <p:attrName>ppt_y</p:attrName>
                                        </p:attrNameLst>
                                      </p:cBhvr>
                                      <p:rCtr x="14774" y="-254"/>
                                    </p:animMotion>
                                  </p:childTnLst>
                                </p:cTn>
                              </p:par>
                              <p:par>
                                <p:cTn id="23" presetID="42" presetClass="path" presetSubtype="0" fill="hold" grpId="0" nodeType="withEffect">
                                  <p:stCondLst>
                                    <p:cond delay="250"/>
                                  </p:stCondLst>
                                  <p:childTnLst>
                                    <p:animMotion origin="layout" path="M 0.004 -0.00486 L 0.21268 -0.04117 " pathEditMode="relative" rAng="0" ptsTypes="AA">
                                      <p:cBhvr>
                                        <p:cTn id="24" dur="2000" fill="hold"/>
                                        <p:tgtEl>
                                          <p:spTgt spid="7"/>
                                        </p:tgtEl>
                                        <p:attrNameLst>
                                          <p:attrName>ppt_x</p:attrName>
                                          <p:attrName>ppt_y</p:attrName>
                                        </p:attrNameLst>
                                      </p:cBhvr>
                                      <p:rCtr x="10434" y="-1827"/>
                                    </p:animMotion>
                                  </p:childTnLst>
                                </p:cTn>
                              </p:par>
                              <p:par>
                                <p:cTn id="25" presetID="42" presetClass="path" presetSubtype="0" fill="hold" grpId="1" nodeType="withEffect">
                                  <p:stCondLst>
                                    <p:cond delay="1300"/>
                                  </p:stCondLst>
                                  <p:childTnLst>
                                    <p:animMotion origin="layout" path="M 0.29549 -0.00509 L 0.20885 -0.05204 " pathEditMode="relative" rAng="0" ptsTypes="AA">
                                      <p:cBhvr>
                                        <p:cTn id="26" dur="1000" fill="hold"/>
                                        <p:tgtEl>
                                          <p:spTgt spid="15"/>
                                        </p:tgtEl>
                                        <p:attrNameLst>
                                          <p:attrName>ppt_x</p:attrName>
                                          <p:attrName>ppt_y</p:attrName>
                                        </p:attrNameLst>
                                      </p:cBhvr>
                                      <p:rCtr x="-4340" y="-2359"/>
                                    </p:animMotion>
                                  </p:childTnLst>
                                </p:cTn>
                              </p:par>
                            </p:childTnLst>
                          </p:cTn>
                        </p:par>
                        <p:par>
                          <p:cTn id="27" fill="hold">
                            <p:stCondLst>
                              <p:cond delay="6300"/>
                            </p:stCondLst>
                            <p:childTnLst>
                              <p:par>
                                <p:cTn id="28" presetID="0" presetClass="path" presetSubtype="0" fill="hold" grpId="1" nodeType="afterEffect">
                                  <p:stCondLst>
                                    <p:cond delay="0"/>
                                  </p:stCondLst>
                                  <p:childTnLst>
                                    <p:animMotion origin="layout" path="M 0.21562 -0.03958 L 0.24479 -0.06181 L 0.24895 -0.08218 L 0.2559 -0.14144 " pathEditMode="relative" rAng="0" ptsTypes="AAAA">
                                      <p:cBhvr>
                                        <p:cTn id="29" dur="2000" fill="hold"/>
                                        <p:tgtEl>
                                          <p:spTgt spid="7"/>
                                        </p:tgtEl>
                                        <p:attrNameLst>
                                          <p:attrName>ppt_x</p:attrName>
                                          <p:attrName>ppt_y</p:attrName>
                                        </p:attrNameLst>
                                      </p:cBhvr>
                                      <p:rCtr x="2014" y="-5093"/>
                                    </p:animMotion>
                                  </p:childTnLst>
                                </p:cTn>
                              </p:par>
                              <p:par>
                                <p:cTn id="30" presetID="0" presetClass="path" presetSubtype="0" fill="hold" grpId="2" nodeType="withEffect">
                                  <p:stCondLst>
                                    <p:cond delay="0"/>
                                  </p:stCondLst>
                                  <p:childTnLst>
                                    <p:animMotion origin="layout" path="M 0.20885 -0.05139 L 0.23524 -0.06806 L 0.24497 -0.11806 L 0.24774 -0.1625 " pathEditMode="relative" rAng="0" ptsTypes="AAAA">
                                      <p:cBhvr>
                                        <p:cTn id="31" dur="2000" fill="hold"/>
                                        <p:tgtEl>
                                          <p:spTgt spid="15"/>
                                        </p:tgtEl>
                                        <p:attrNameLst>
                                          <p:attrName>ppt_x</p:attrName>
                                          <p:attrName>ppt_y</p:attrName>
                                        </p:attrNameLst>
                                      </p:cBhvr>
                                      <p:rCtr x="1944" y="-5556"/>
                                    </p:animMotion>
                                  </p:childTnLst>
                                </p:cTn>
                              </p:par>
                            </p:childTnLst>
                          </p:cTn>
                        </p:par>
                        <p:par>
                          <p:cTn id="32" fill="hold">
                            <p:stCondLst>
                              <p:cond delay="8300"/>
                            </p:stCondLst>
                            <p:childTnLst>
                              <p:par>
                                <p:cTn id="33" presetID="42" presetClass="path" presetSubtype="0" fill="hold" grpId="3" nodeType="afterEffect">
                                  <p:stCondLst>
                                    <p:cond delay="0"/>
                                  </p:stCondLst>
                                  <p:childTnLst>
                                    <p:animMotion origin="layout" path="M 0.24809 -0.1625 L 0.10642 -0.40394 " pathEditMode="relative" rAng="0" ptsTypes="AA">
                                      <p:cBhvr>
                                        <p:cTn id="34" dur="500" fill="hold"/>
                                        <p:tgtEl>
                                          <p:spTgt spid="15"/>
                                        </p:tgtEl>
                                        <p:attrNameLst>
                                          <p:attrName>ppt_x</p:attrName>
                                          <p:attrName>ppt_y</p:attrName>
                                        </p:attrNameLst>
                                      </p:cBhvr>
                                      <p:rCtr x="-7083" y="-12083"/>
                                    </p:animMotion>
                                  </p:childTnLst>
                                </p:cTn>
                              </p:par>
                              <p:par>
                                <p:cTn id="35" presetID="0" presetClass="path" presetSubtype="0" fill="hold" grpId="2" nodeType="withEffect">
                                  <p:stCondLst>
                                    <p:cond delay="0"/>
                                  </p:stCondLst>
                                  <p:childTnLst>
                                    <p:animMotion origin="layout" path="M 0.2559 -0.14144 L 0.30451 -0.11366 L 0.36006 -0.03588 " pathEditMode="relative" rAng="0" ptsTypes="AAA">
                                      <p:cBhvr>
                                        <p:cTn id="36" dur="2000" fill="hold"/>
                                        <p:tgtEl>
                                          <p:spTgt spid="7"/>
                                        </p:tgtEl>
                                        <p:attrNameLst>
                                          <p:attrName>ppt_x</p:attrName>
                                          <p:attrName>ppt_y</p:attrName>
                                        </p:attrNameLst>
                                      </p:cBhvr>
                                      <p:rCtr x="5208" y="5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10" grpId="0" animBg="1"/>
      <p:bldP spid="10" grpId="1" animBg="1"/>
      <p:bldP spid="10" grpId="2" animBg="1"/>
      <p:bldP spid="11" grpId="0" animBg="1"/>
      <p:bldP spid="11" grpId="1" animBg="1"/>
      <p:bldP spid="11" grpId="2" animBg="1"/>
      <p:bldP spid="11" grpId="3" animBg="1"/>
      <p:bldP spid="15" grpId="0" animBg="1"/>
      <p:bldP spid="15" grpId="1" animBg="1"/>
      <p:bldP spid="15" grpId="2" animBg="1"/>
      <p:bldP spid="15" grpId="3"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p 17"/>
          <p:cNvGrpSpPr/>
          <p:nvPr/>
        </p:nvGrpSpPr>
        <p:grpSpPr>
          <a:xfrm>
            <a:off x="4283968" y="116632"/>
            <a:ext cx="4176464" cy="6597352"/>
            <a:chOff x="4283968" y="116632"/>
            <a:chExt cx="4176464" cy="6597352"/>
          </a:xfrm>
        </p:grpSpPr>
        <p:sp>
          <p:nvSpPr>
            <p:cNvPr id="20" name="Rektangel med rundade hörn 19"/>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3" name="Rak 22"/>
            <p:cNvCxnSpPr>
              <a:stCxn id="20" idx="1"/>
              <a:endCxn id="20"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467544" y="22048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Skottövning – Två kort, ett långt</a:t>
            </a:r>
          </a:p>
        </p:txBody>
      </p:sp>
      <p:sp>
        <p:nvSpPr>
          <p:cNvPr id="5" name="Plus 4"/>
          <p:cNvSpPr/>
          <p:nvPr/>
        </p:nvSpPr>
        <p:spPr>
          <a:xfrm rot="18978445">
            <a:off x="4693469" y="586030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621461" y="60879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621461" y="629557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7717805" y="586030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870205" y="600431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8005837" y="622356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7573789" y="319600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7792663" y="319600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8"/>
          <p:cNvSpPr/>
          <p:nvPr/>
        </p:nvSpPr>
        <p:spPr>
          <a:xfrm>
            <a:off x="7668914" y="594985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8"/>
          <p:cNvSpPr/>
          <p:nvPr/>
        </p:nvSpPr>
        <p:spPr>
          <a:xfrm>
            <a:off x="4860602" y="616530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8"/>
          <p:cNvSpPr/>
          <p:nvPr/>
        </p:nvSpPr>
        <p:spPr>
          <a:xfrm>
            <a:off x="7524898" y="328498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Isosceles Triangle 40"/>
          <p:cNvSpPr/>
          <p:nvPr/>
        </p:nvSpPr>
        <p:spPr>
          <a:xfrm>
            <a:off x="5724698" y="5085754"/>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Isosceles Triangle 40"/>
          <p:cNvSpPr/>
          <p:nvPr/>
        </p:nvSpPr>
        <p:spPr>
          <a:xfrm>
            <a:off x="7092280" y="5085754"/>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extBox 18"/>
          <p:cNvSpPr txBox="1"/>
          <p:nvPr/>
        </p:nvSpPr>
        <p:spPr>
          <a:xfrm>
            <a:off x="467544" y="3068960"/>
            <a:ext cx="3286148"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Byte 1-3-2-1</a:t>
            </a:r>
          </a:p>
        </p:txBody>
      </p:sp>
      <p:pic>
        <p:nvPicPr>
          <p:cNvPr id="25" name="Bildobjekt 24">
            <a:extLst>
              <a:ext uri="{FF2B5EF4-FFF2-40B4-BE49-F238E27FC236}">
                <a16:creationId xmlns:a16="http://schemas.microsoft.com/office/drawing/2014/main" id="{DE305A66-DF7A-4D36-8ECE-E7836E68A6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4160655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0.00069 0.00069 L 0.02465 -0.07794 L 0.05 -0.13044 L 0.08524 -0.1568 L 0.11615 -0.16235 L 0.14167 -0.1494 L 0.15712 -0.11564 " pathEditMode="relative" ptsTypes="AAAAAAA">
                                      <p:cBhvr>
                                        <p:cTn id="6" dur="2000" fill="hold"/>
                                        <p:tgtEl>
                                          <p:spTgt spid="5"/>
                                        </p:tgtEl>
                                        <p:attrNameLst>
                                          <p:attrName>ppt_x</p:attrName>
                                          <p:attrName>ppt_y</p:attrName>
                                        </p:attrNameLst>
                                      </p:cBhvr>
                                    </p:animMotion>
                                  </p:childTnLst>
                                </p:cTn>
                              </p:par>
                              <p:par>
                                <p:cTn id="7" presetID="42" presetClass="path" presetSubtype="0" fill="hold" grpId="0" nodeType="withEffect">
                                  <p:stCondLst>
                                    <p:cond delay="1000"/>
                                  </p:stCondLst>
                                  <p:childTnLst>
                                    <p:animMotion origin="layout" path="M -4.72222E-6 2.10916E-6 L -0.15347 -0.11009 " pathEditMode="relative" rAng="0" ptsTypes="AA">
                                      <p:cBhvr>
                                        <p:cTn id="8" dur="1000" fill="hold"/>
                                        <p:tgtEl>
                                          <p:spTgt spid="13"/>
                                        </p:tgtEl>
                                        <p:attrNameLst>
                                          <p:attrName>ppt_x</p:attrName>
                                          <p:attrName>ppt_y</p:attrName>
                                        </p:attrNameLst>
                                      </p:cBhvr>
                                      <p:rCtr x="-7674" y="-5504"/>
                                    </p:animMotion>
                                  </p:childTnLst>
                                </p:cTn>
                              </p:par>
                            </p:childTnLst>
                          </p:cTn>
                        </p:par>
                        <p:par>
                          <p:cTn id="9" fill="hold">
                            <p:stCondLst>
                              <p:cond delay="2000"/>
                            </p:stCondLst>
                            <p:childTnLst>
                              <p:par>
                                <p:cTn id="10" presetID="42" presetClass="path" presetSubtype="0" fill="hold" grpId="1" nodeType="afterEffect">
                                  <p:stCondLst>
                                    <p:cond delay="0"/>
                                  </p:stCondLst>
                                  <p:childTnLst>
                                    <p:animMotion origin="layout" path="M -0.15799 -0.11587 L -0.11077 0.02914 " pathEditMode="relative" rAng="0" ptsTypes="AA">
                                      <p:cBhvr>
                                        <p:cTn id="11" dur="500" fill="hold"/>
                                        <p:tgtEl>
                                          <p:spTgt spid="13"/>
                                        </p:tgtEl>
                                        <p:attrNameLst>
                                          <p:attrName>ppt_x</p:attrName>
                                          <p:attrName>ppt_y</p:attrName>
                                        </p:attrNameLst>
                                      </p:cBhvr>
                                      <p:rCtr x="2361" y="7239"/>
                                    </p:animMotion>
                                  </p:childTnLst>
                                </p:cTn>
                              </p:par>
                              <p:par>
                                <p:cTn id="12" presetID="0" presetClass="path" presetSubtype="0" fill="hold" grpId="1" nodeType="withEffect">
                                  <p:stCondLst>
                                    <p:cond delay="0"/>
                                  </p:stCondLst>
                                  <p:childTnLst>
                                    <p:animMotion origin="layout" path="M 0.15799 -0.11864 L 0.20868 -0.0754 L 0.24236 -0.068 L 0.25365 -0.068 L 0.26076 -0.0754 L 0.28195 -0.10361 L 0.2875 -0.13183 L 0.27622 -0.15981 L 0.25226 -0.16374 L 0.22274 -0.13183 L 0.19028 -0.09598 " pathEditMode="relative" rAng="0" ptsTypes="AAAAAAAAAAA">
                                      <p:cBhvr>
                                        <p:cTn id="13" dur="3000" fill="hold"/>
                                        <p:tgtEl>
                                          <p:spTgt spid="5"/>
                                        </p:tgtEl>
                                        <p:attrNameLst>
                                          <p:attrName>ppt_x</p:attrName>
                                          <p:attrName>ppt_y</p:attrName>
                                        </p:attrNameLst>
                                      </p:cBhvr>
                                      <p:rCtr x="6476" y="278"/>
                                    </p:animMotion>
                                  </p:childTnLst>
                                </p:cTn>
                              </p:par>
                              <p:par>
                                <p:cTn id="14" presetID="42" presetClass="path" presetSubtype="0" fill="hold" grpId="0" nodeType="withEffect">
                                  <p:stCondLst>
                                    <p:cond delay="2000"/>
                                  </p:stCondLst>
                                  <p:childTnLst>
                                    <p:animMotion origin="layout" path="M 3.33333E-6 -2.49769E-7 L 0.17725 -0.13113 " pathEditMode="relative" rAng="0" ptsTypes="AA">
                                      <p:cBhvr>
                                        <p:cTn id="15" dur="1000" fill="hold"/>
                                        <p:tgtEl>
                                          <p:spTgt spid="14"/>
                                        </p:tgtEl>
                                        <p:attrNameLst>
                                          <p:attrName>ppt_x</p:attrName>
                                          <p:attrName>ppt_y</p:attrName>
                                        </p:attrNameLst>
                                      </p:cBhvr>
                                      <p:rCtr x="8854" y="-6568"/>
                                    </p:animMotion>
                                  </p:childTnLst>
                                </p:cTn>
                              </p:par>
                            </p:childTnLst>
                          </p:cTn>
                        </p:par>
                        <p:par>
                          <p:cTn id="16" fill="hold">
                            <p:stCondLst>
                              <p:cond delay="5000"/>
                            </p:stCondLst>
                            <p:childTnLst>
                              <p:par>
                                <p:cTn id="17" presetID="42" presetClass="path" presetSubtype="0" fill="hold" grpId="1" nodeType="afterEffect">
                                  <p:stCondLst>
                                    <p:cond delay="0"/>
                                  </p:stCondLst>
                                  <p:childTnLst>
                                    <p:animMotion origin="layout" path="M 0.17725 -0.13125 L 0.13003 -0.00718 " pathEditMode="relative" rAng="0" ptsTypes="AA">
                                      <p:cBhvr>
                                        <p:cTn id="18" dur="500" fill="hold"/>
                                        <p:tgtEl>
                                          <p:spTgt spid="14"/>
                                        </p:tgtEl>
                                        <p:attrNameLst>
                                          <p:attrName>ppt_x</p:attrName>
                                          <p:attrName>ppt_y</p:attrName>
                                        </p:attrNameLst>
                                      </p:cBhvr>
                                      <p:rCtr x="-2361" y="6204"/>
                                    </p:animMotion>
                                  </p:childTnLst>
                                </p:cTn>
                              </p:par>
                              <p:par>
                                <p:cTn id="19" presetID="0" presetClass="path" presetSubtype="0" fill="hold" grpId="2" nodeType="withEffect">
                                  <p:stCondLst>
                                    <p:cond delay="0"/>
                                  </p:stCondLst>
                                  <p:childTnLst>
                                    <p:animMotion origin="layout" path="M 0.19097 -0.09953 L 0.17014 -0.11064 L 0.14722 -0.13287 L 0.12118 -0.16064 L 0.10243 -0.20509 L 0.08264 -0.28009 L 0.07535 -0.31481 L 0.06701 -0.38426 L 0.0691 -0.40092 " pathEditMode="relative" rAng="0" ptsTypes="AAAAAAAAA">
                                      <p:cBhvr>
                                        <p:cTn id="20" dur="2000" fill="hold"/>
                                        <p:tgtEl>
                                          <p:spTgt spid="5"/>
                                        </p:tgtEl>
                                        <p:attrNameLst>
                                          <p:attrName>ppt_x</p:attrName>
                                          <p:attrName>ppt_y</p:attrName>
                                        </p:attrNameLst>
                                      </p:cBhvr>
                                      <p:rCtr x="-6198" y="-15069"/>
                                    </p:animMotion>
                                  </p:childTnLst>
                                </p:cTn>
                              </p:par>
                              <p:par>
                                <p:cTn id="21" presetID="42" presetClass="path" presetSubtype="0" fill="hold" grpId="0" nodeType="withEffect">
                                  <p:stCondLst>
                                    <p:cond delay="1000"/>
                                  </p:stCondLst>
                                  <p:childTnLst>
                                    <p:animMotion origin="layout" path="M 3.88889E-6 2.22222E-6 L -0.22431 -0.02593 " pathEditMode="relative" rAng="0" ptsTypes="AA">
                                      <p:cBhvr>
                                        <p:cTn id="22" dur="1000" fill="hold"/>
                                        <p:tgtEl>
                                          <p:spTgt spid="15"/>
                                        </p:tgtEl>
                                        <p:attrNameLst>
                                          <p:attrName>ppt_x</p:attrName>
                                          <p:attrName>ppt_y</p:attrName>
                                        </p:attrNameLst>
                                      </p:cBhvr>
                                      <p:rCtr x="-11215" y="-1296"/>
                                    </p:animMotion>
                                  </p:childTnLst>
                                </p:cTn>
                              </p:par>
                            </p:childTnLst>
                          </p:cTn>
                        </p:par>
                        <p:par>
                          <p:cTn id="23" fill="hold">
                            <p:stCondLst>
                              <p:cond delay="7000"/>
                            </p:stCondLst>
                            <p:childTnLst>
                              <p:par>
                                <p:cTn id="24" presetID="42" presetClass="path" presetSubtype="0" fill="hold" grpId="3" nodeType="afterEffect">
                                  <p:stCondLst>
                                    <p:cond delay="0"/>
                                  </p:stCondLst>
                                  <p:childTnLst>
                                    <p:animMotion origin="layout" path="M 0.06909 -0.40093 L 0.09271 -0.51852 " pathEditMode="relative" rAng="0" ptsTypes="AA">
                                      <p:cBhvr>
                                        <p:cTn id="25" dur="1000" fill="hold"/>
                                        <p:tgtEl>
                                          <p:spTgt spid="5"/>
                                        </p:tgtEl>
                                        <p:attrNameLst>
                                          <p:attrName>ppt_x</p:attrName>
                                          <p:attrName>ppt_y</p:attrName>
                                        </p:attrNameLst>
                                      </p:cBhvr>
                                      <p:rCtr x="1181" y="-5880"/>
                                    </p:animMotion>
                                  </p:childTnLst>
                                </p:cTn>
                              </p:par>
                              <p:par>
                                <p:cTn id="26" presetID="42" presetClass="path" presetSubtype="0" fill="hold" grpId="1" nodeType="withEffect">
                                  <p:stCondLst>
                                    <p:cond delay="0"/>
                                  </p:stCondLst>
                                  <p:childTnLst>
                                    <p:animMotion origin="layout" path="M -0.22431 -0.02593 L -0.19289 -0.13102 " pathEditMode="relative" rAng="0" ptsTypes="AA">
                                      <p:cBhvr>
                                        <p:cTn id="27" dur="1000" fill="hold"/>
                                        <p:tgtEl>
                                          <p:spTgt spid="15"/>
                                        </p:tgtEl>
                                        <p:attrNameLst>
                                          <p:attrName>ppt_x</p:attrName>
                                          <p:attrName>ppt_y</p:attrName>
                                        </p:attrNameLst>
                                      </p:cBhvr>
                                      <p:rCtr x="1563" y="-5255"/>
                                    </p:animMotion>
                                  </p:childTnLst>
                                </p:cTn>
                              </p:par>
                            </p:childTnLst>
                          </p:cTn>
                        </p:par>
                        <p:par>
                          <p:cTn id="28" fill="hold">
                            <p:stCondLst>
                              <p:cond delay="8000"/>
                            </p:stCondLst>
                            <p:childTnLst>
                              <p:par>
                                <p:cTn id="29" presetID="42" presetClass="path" presetSubtype="0" fill="hold" grpId="2" nodeType="afterEffect">
                                  <p:stCondLst>
                                    <p:cond delay="0"/>
                                  </p:stCondLst>
                                  <p:childTnLst>
                                    <p:animMotion origin="layout" path="M -0.19289 -0.13102 L -0.08264 -0.39352 " pathEditMode="relative" rAng="0" ptsTypes="AA">
                                      <p:cBhvr>
                                        <p:cTn id="30" dur="500" fill="hold"/>
                                        <p:tgtEl>
                                          <p:spTgt spid="15"/>
                                        </p:tgtEl>
                                        <p:attrNameLst>
                                          <p:attrName>ppt_x</p:attrName>
                                          <p:attrName>ppt_y</p:attrName>
                                        </p:attrNameLst>
                                      </p:cBhvr>
                                      <p:rCtr x="5503" y="-131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P spid="13" grpId="0" animBg="1"/>
      <p:bldP spid="13" grpId="1" animBg="1"/>
      <p:bldP spid="14" grpId="0" animBg="1"/>
      <p:bldP spid="14" grpId="1" animBg="1"/>
      <p:bldP spid="15" grpId="0" animBg="1"/>
      <p:bldP spid="15" grpId="1" animBg="1"/>
      <p:bldP spid="15" grpId="2"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p 11"/>
          <p:cNvGrpSpPr/>
          <p:nvPr/>
        </p:nvGrpSpPr>
        <p:grpSpPr>
          <a:xfrm>
            <a:off x="4283968" y="116632"/>
            <a:ext cx="4176464" cy="6597352"/>
            <a:chOff x="4283968" y="116632"/>
            <a:chExt cx="4176464" cy="6597352"/>
          </a:xfrm>
        </p:grpSpPr>
        <p:sp>
          <p:nvSpPr>
            <p:cNvPr id="14" name="Rektangel med rundade hörn 13"/>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7" name="Rak 16"/>
            <p:cNvCxnSpPr>
              <a:stCxn id="14" idx="1"/>
              <a:endCxn id="14"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179512" y="2195572"/>
            <a:ext cx="396044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Skottövning – Pass bakifrån, direktavslut </a:t>
            </a:r>
          </a:p>
        </p:txBody>
      </p:sp>
      <p:sp>
        <p:nvSpPr>
          <p:cNvPr id="5" name="Plus 4"/>
          <p:cNvSpPr/>
          <p:nvPr/>
        </p:nvSpPr>
        <p:spPr>
          <a:xfrm rot="18978445">
            <a:off x="7789813" y="319922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7720655" y="298320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576639" y="276717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Flowchart: Connector 22"/>
          <p:cNvSpPr/>
          <p:nvPr/>
        </p:nvSpPr>
        <p:spPr>
          <a:xfrm>
            <a:off x="7596336" y="306953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Flowchart: Connector 22"/>
          <p:cNvSpPr/>
          <p:nvPr/>
        </p:nvSpPr>
        <p:spPr>
          <a:xfrm>
            <a:off x="7740352" y="328498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7861821" y="341525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2"/>
          <p:cNvSpPr/>
          <p:nvPr/>
        </p:nvSpPr>
        <p:spPr>
          <a:xfrm>
            <a:off x="7740352" y="350157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9" name="Bildobjekt 18">
            <a:extLst>
              <a:ext uri="{FF2B5EF4-FFF2-40B4-BE49-F238E27FC236}">
                <a16:creationId xmlns:a16="http://schemas.microsoft.com/office/drawing/2014/main" id="{1FD5137E-50FE-4277-902F-9FE612E7A0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572742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1.66667E-6 2.16466E-6 L -0.02778 -0.0895 " pathEditMode="relative" rAng="0" ptsTypes="AA">
                                      <p:cBhvr>
                                        <p:cTn id="6" dur="1000" fill="hold"/>
                                        <p:tgtEl>
                                          <p:spTgt spid="7"/>
                                        </p:tgtEl>
                                        <p:attrNameLst>
                                          <p:attrName>ppt_x</p:attrName>
                                          <p:attrName>ppt_y</p:attrName>
                                        </p:attrNameLst>
                                      </p:cBhvr>
                                      <p:rCtr x="-1389" y="-4487"/>
                                    </p:animMotion>
                                  </p:childTnLst>
                                </p:cTn>
                              </p:par>
                              <p:par>
                                <p:cTn id="7" presetID="42" presetClass="path" presetSubtype="0" fill="hold" grpId="0" nodeType="withEffect">
                                  <p:stCondLst>
                                    <p:cond delay="0"/>
                                  </p:stCondLst>
                                  <p:childTnLst>
                                    <p:animMotion origin="layout" path="M 1.38889E-6 1.07308E-6 L -0.02743 -0.11008 " pathEditMode="relative" rAng="0" ptsTypes="AA">
                                      <p:cBhvr>
                                        <p:cTn id="8" dur="1000" fill="hold"/>
                                        <p:tgtEl>
                                          <p:spTgt spid="8"/>
                                        </p:tgtEl>
                                        <p:attrNameLst>
                                          <p:attrName>ppt_x</p:attrName>
                                          <p:attrName>ppt_y</p:attrName>
                                        </p:attrNameLst>
                                      </p:cBhvr>
                                      <p:rCtr x="-1372" y="-5504"/>
                                    </p:animMotion>
                                  </p:childTnLst>
                                </p:cTn>
                              </p:par>
                            </p:childTnLst>
                          </p:cTn>
                        </p:par>
                        <p:par>
                          <p:cTn id="9" fill="hold">
                            <p:stCondLst>
                              <p:cond delay="1000"/>
                            </p:stCondLst>
                            <p:childTnLst>
                              <p:par>
                                <p:cTn id="10" presetID="0" presetClass="path" presetSubtype="0" fill="hold" grpId="1" nodeType="afterEffect">
                                  <p:stCondLst>
                                    <p:cond delay="0"/>
                                  </p:stCondLst>
                                  <p:childTnLst>
                                    <p:animMotion origin="layout" path="M -0.03108 -0.09413 L -0.04375 -0.36055 L -0.13958 -0.38321 L -0.25504 -0.37003 L -0.31129 -0.27058 " pathEditMode="relative" rAng="0" ptsTypes="AAAAA">
                                      <p:cBhvr>
                                        <p:cTn id="11" dur="5000" fill="hold"/>
                                        <p:tgtEl>
                                          <p:spTgt spid="7"/>
                                        </p:tgtEl>
                                        <p:attrNameLst>
                                          <p:attrName>ppt_x</p:attrName>
                                          <p:attrName>ppt_y</p:attrName>
                                        </p:attrNameLst>
                                      </p:cBhvr>
                                      <p:rCtr x="-14010" y="-14454"/>
                                    </p:animMotion>
                                  </p:childTnLst>
                                </p:cTn>
                              </p:par>
                              <p:par>
                                <p:cTn id="12" presetID="42" presetClass="path" presetSubtype="0" fill="hold" grpId="1" nodeType="withEffect">
                                  <p:stCondLst>
                                    <p:cond delay="0"/>
                                  </p:stCondLst>
                                  <p:childTnLst>
                                    <p:animMotion origin="layout" path="M -0.02743 -0.11008 L -0.1691 -0.35662 " pathEditMode="relative" rAng="0" ptsTypes="AA">
                                      <p:cBhvr>
                                        <p:cTn id="13" dur="500" fill="hold"/>
                                        <p:tgtEl>
                                          <p:spTgt spid="8"/>
                                        </p:tgtEl>
                                        <p:attrNameLst>
                                          <p:attrName>ppt_x</p:attrName>
                                          <p:attrName>ppt_y</p:attrName>
                                        </p:attrNameLst>
                                      </p:cBhvr>
                                      <p:rCtr x="-7083" y="-12327"/>
                                    </p:animMotion>
                                  </p:childTnLst>
                                </p:cTn>
                              </p:par>
                              <p:par>
                                <p:cTn id="14" presetID="42" presetClass="path" presetSubtype="0" fill="hold" grpId="0" nodeType="withEffect">
                                  <p:stCondLst>
                                    <p:cond delay="1000"/>
                                  </p:stCondLst>
                                  <p:childTnLst>
                                    <p:animMotion origin="layout" path="M -3.33333E-6 -0.00555 L -0.0434 -0.1265 " pathEditMode="relative" rAng="0" ptsTypes="AA">
                                      <p:cBhvr>
                                        <p:cTn id="15" dur="1000" fill="hold"/>
                                        <p:tgtEl>
                                          <p:spTgt spid="6"/>
                                        </p:tgtEl>
                                        <p:attrNameLst>
                                          <p:attrName>ppt_x</p:attrName>
                                          <p:attrName>ppt_y</p:attrName>
                                        </p:attrNameLst>
                                      </p:cBhvr>
                                      <p:rCtr x="-2170" y="-6059"/>
                                    </p:animMotion>
                                  </p:childTnLst>
                                </p:cTn>
                              </p:par>
                              <p:par>
                                <p:cTn id="16" presetID="42" presetClass="path" presetSubtype="0" fill="hold" grpId="0" nodeType="withEffect">
                                  <p:stCondLst>
                                    <p:cond delay="1000"/>
                                  </p:stCondLst>
                                  <p:childTnLst>
                                    <p:animMotion origin="layout" path="M 2.77778E-6 -1.85014E-8 L -0.04323 -0.1413 " pathEditMode="relative" rAng="0" ptsTypes="AA">
                                      <p:cBhvr>
                                        <p:cTn id="17" dur="1000" fill="hold"/>
                                        <p:tgtEl>
                                          <p:spTgt spid="10"/>
                                        </p:tgtEl>
                                        <p:attrNameLst>
                                          <p:attrName>ppt_x</p:attrName>
                                          <p:attrName>ppt_y</p:attrName>
                                        </p:attrNameLst>
                                      </p:cBhvr>
                                      <p:rCtr x="-2170" y="-7077"/>
                                    </p:animMotion>
                                  </p:childTnLst>
                                </p:cTn>
                              </p:par>
                              <p:par>
                                <p:cTn id="18" presetID="42" presetClass="path" presetSubtype="0" fill="hold" grpId="1" nodeType="withEffect">
                                  <p:stCondLst>
                                    <p:cond delay="2000"/>
                                  </p:stCondLst>
                                  <p:childTnLst>
                                    <p:animMotion origin="layout" path="M -0.04323 -0.14144 L -0.11407 -0.39352 " pathEditMode="relative" rAng="0" ptsTypes="AA">
                                      <p:cBhvr>
                                        <p:cTn id="19" dur="500" fill="hold"/>
                                        <p:tgtEl>
                                          <p:spTgt spid="10"/>
                                        </p:tgtEl>
                                        <p:attrNameLst>
                                          <p:attrName>ppt_x</p:attrName>
                                          <p:attrName>ppt_y</p:attrName>
                                        </p:attrNameLst>
                                      </p:cBhvr>
                                      <p:rCtr x="-3542" y="-12616"/>
                                    </p:animMotion>
                                  </p:childTnLst>
                                </p:cTn>
                              </p:par>
                              <p:par>
                                <p:cTn id="20" presetID="0" presetClass="path" presetSubtype="0" fill="hold" grpId="1" nodeType="withEffect">
                                  <p:stCondLst>
                                    <p:cond delay="2000"/>
                                  </p:stCondLst>
                                  <p:childTnLst>
                                    <p:animMotion origin="layout" path="M -0.0434 -0.12708 L -0.07048 -0.3882 L -0.1434 -0.41505 L -0.25173 -0.3882 L -0.3052 -0.32523 " pathEditMode="relative" rAng="0" ptsTypes="AAAAA">
                                      <p:cBhvr>
                                        <p:cTn id="21" dur="5000" fill="hold"/>
                                        <p:tgtEl>
                                          <p:spTgt spid="6"/>
                                        </p:tgtEl>
                                        <p:attrNameLst>
                                          <p:attrName>ppt_x</p:attrName>
                                          <p:attrName>ppt_y</p:attrName>
                                        </p:attrNameLst>
                                      </p:cBhvr>
                                      <p:rCtr x="-13090" y="-14398"/>
                                    </p:animMotion>
                                  </p:childTnLst>
                                </p:cTn>
                              </p:par>
                              <p:par>
                                <p:cTn id="22" presetID="42" presetClass="path" presetSubtype="0" fill="hold" grpId="0" nodeType="withEffect">
                                  <p:stCondLst>
                                    <p:cond delay="2500"/>
                                  </p:stCondLst>
                                  <p:childTnLst>
                                    <p:animMotion origin="layout" path="M -2.22222E-6 -7.40741E-7 L -0.03524 -0.16296 " pathEditMode="relative" rAng="0" ptsTypes="AA">
                                      <p:cBhvr>
                                        <p:cTn id="23" dur="2000" fill="hold"/>
                                        <p:tgtEl>
                                          <p:spTgt spid="5"/>
                                        </p:tgtEl>
                                        <p:attrNameLst>
                                          <p:attrName>ppt_x</p:attrName>
                                          <p:attrName>ppt_y</p:attrName>
                                        </p:attrNameLst>
                                      </p:cBhvr>
                                      <p:rCtr x="-1771" y="-8148"/>
                                    </p:animMotion>
                                  </p:childTnLst>
                                </p:cTn>
                              </p:par>
                              <p:par>
                                <p:cTn id="24" presetID="42" presetClass="path" presetSubtype="0" fill="hold" grpId="0" nodeType="withEffect">
                                  <p:stCondLst>
                                    <p:cond delay="3500"/>
                                  </p:stCondLst>
                                  <p:childTnLst>
                                    <p:animMotion origin="layout" path="M 2.77778E-6 -7.40741E-7 L -0.02743 -0.1838 " pathEditMode="relative" rAng="0" ptsTypes="AA">
                                      <p:cBhvr>
                                        <p:cTn id="25" dur="1000" fill="hold"/>
                                        <p:tgtEl>
                                          <p:spTgt spid="13"/>
                                        </p:tgtEl>
                                        <p:attrNameLst>
                                          <p:attrName>ppt_x</p:attrName>
                                          <p:attrName>ppt_y</p:attrName>
                                        </p:attrNameLst>
                                      </p:cBhvr>
                                      <p:rCtr x="-1372" y="-9190"/>
                                    </p:animMotion>
                                  </p:childTnLst>
                                </p:cTn>
                              </p:par>
                              <p:par>
                                <p:cTn id="26" presetID="42" presetClass="path" presetSubtype="0" fill="hold" grpId="1" nodeType="withEffect">
                                  <p:stCondLst>
                                    <p:cond delay="4500"/>
                                  </p:stCondLst>
                                  <p:childTnLst>
                                    <p:animMotion origin="layout" path="M -0.02743 -0.1838 L -0.16927 -0.42523 " pathEditMode="relative" rAng="0" ptsTypes="AA">
                                      <p:cBhvr>
                                        <p:cTn id="27" dur="500" fill="hold"/>
                                        <p:tgtEl>
                                          <p:spTgt spid="13"/>
                                        </p:tgtEl>
                                        <p:attrNameLst>
                                          <p:attrName>ppt_x</p:attrName>
                                          <p:attrName>ppt_y</p:attrName>
                                        </p:attrNameLst>
                                      </p:cBhvr>
                                      <p:rCtr x="-7101" y="-12083"/>
                                    </p:animMotion>
                                  </p:childTnLst>
                                </p:cTn>
                              </p:par>
                              <p:par>
                                <p:cTn id="28" presetID="42" presetClass="path" presetSubtype="0" fill="hold" grpId="1" nodeType="withEffect">
                                  <p:stCondLst>
                                    <p:cond delay="4500"/>
                                  </p:stCondLst>
                                  <p:childTnLst>
                                    <p:animMotion origin="layout" path="M -0.03524 -0.16296 L -0.05885 -0.4044 " pathEditMode="relative" rAng="0" ptsTypes="AA">
                                      <p:cBhvr>
                                        <p:cTn id="29" dur="3000" fill="hold"/>
                                        <p:tgtEl>
                                          <p:spTgt spid="5"/>
                                        </p:tgtEl>
                                        <p:attrNameLst>
                                          <p:attrName>ppt_x</p:attrName>
                                          <p:attrName>ppt_y</p:attrName>
                                        </p:attrNameLst>
                                      </p:cBhvr>
                                      <p:rCtr x="-1181" y="-120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10" grpId="0" animBg="1"/>
      <p:bldP spid="10" grpId="1" animBg="1"/>
      <p:bldP spid="13" grpId="0" animBg="1"/>
      <p:bldP spid="13"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p 20"/>
          <p:cNvGrpSpPr/>
          <p:nvPr/>
        </p:nvGrpSpPr>
        <p:grpSpPr>
          <a:xfrm>
            <a:off x="4283968" y="116632"/>
            <a:ext cx="4176464" cy="6597352"/>
            <a:chOff x="4283968" y="116632"/>
            <a:chExt cx="4176464" cy="6597352"/>
          </a:xfrm>
        </p:grpSpPr>
        <p:sp>
          <p:nvSpPr>
            <p:cNvPr id="22" name="Rektangel med rundade hörn 21"/>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ktangel 22"/>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23"/>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5" name="Rak 24"/>
            <p:cNvCxnSpPr>
              <a:stCxn id="22" idx="1"/>
              <a:endCxn id="22"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23528" y="2195572"/>
            <a:ext cx="3528392"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Skottövning / Spelmomentsövning – 3 avslut, 2 mot 1</a:t>
            </a:r>
          </a:p>
        </p:txBody>
      </p:sp>
      <p:sp>
        <p:nvSpPr>
          <p:cNvPr id="5" name="Plus 4"/>
          <p:cNvSpPr/>
          <p:nvPr/>
        </p:nvSpPr>
        <p:spPr>
          <a:xfrm rot="18978445">
            <a:off x="7792663" y="283596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7789813" y="305521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789813" y="327123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7789813" y="355926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789813" y="377207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789813" y="399131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Flowchart: Connector 22"/>
          <p:cNvSpPr/>
          <p:nvPr/>
        </p:nvSpPr>
        <p:spPr>
          <a:xfrm>
            <a:off x="7740922" y="292551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Flowchart: Connector 22"/>
          <p:cNvSpPr/>
          <p:nvPr/>
        </p:nvSpPr>
        <p:spPr>
          <a:xfrm>
            <a:off x="7740352" y="314153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2"/>
          <p:cNvSpPr/>
          <p:nvPr/>
        </p:nvSpPr>
        <p:spPr>
          <a:xfrm>
            <a:off x="7740352" y="335756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2"/>
          <p:cNvSpPr/>
          <p:nvPr/>
        </p:nvSpPr>
        <p:spPr>
          <a:xfrm>
            <a:off x="7740352" y="357301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2"/>
          <p:cNvSpPr/>
          <p:nvPr/>
        </p:nvSpPr>
        <p:spPr>
          <a:xfrm>
            <a:off x="7740352" y="386161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Flowchart: Connector 22"/>
          <p:cNvSpPr/>
          <p:nvPr/>
        </p:nvSpPr>
        <p:spPr>
          <a:xfrm>
            <a:off x="7740352" y="407707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Flowchart: Connector 22"/>
          <p:cNvSpPr/>
          <p:nvPr/>
        </p:nvSpPr>
        <p:spPr>
          <a:xfrm>
            <a:off x="7740352" y="371703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p:cNvSpPr/>
          <p:nvPr/>
        </p:nvSpPr>
        <p:spPr>
          <a:xfrm>
            <a:off x="5220072" y="2925514"/>
            <a:ext cx="1944216" cy="151159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extruta 18"/>
          <p:cNvSpPr txBox="1"/>
          <p:nvPr/>
        </p:nvSpPr>
        <p:spPr>
          <a:xfrm>
            <a:off x="5220072" y="4437112"/>
            <a:ext cx="1944216" cy="369332"/>
          </a:xfrm>
          <a:prstGeom prst="rect">
            <a:avLst/>
          </a:prstGeom>
          <a:noFill/>
          <a:ln w="28575">
            <a:solidFill>
              <a:srgbClr val="FF0000"/>
            </a:solidFill>
          </a:ln>
        </p:spPr>
        <p:txBody>
          <a:bodyPr wrap="square" rtlCol="0">
            <a:spAutoFit/>
          </a:bodyPr>
          <a:lstStyle/>
          <a:p>
            <a:pPr algn="ctr"/>
            <a:r>
              <a:rPr lang="sv-SE" dirty="0">
                <a:solidFill>
                  <a:srgbClr val="FF0000"/>
                </a:solidFill>
              </a:rPr>
              <a:t>2 mot 1</a:t>
            </a:r>
          </a:p>
        </p:txBody>
      </p:sp>
      <p:sp>
        <p:nvSpPr>
          <p:cNvPr id="20" name="TextBox 18"/>
          <p:cNvSpPr txBox="1"/>
          <p:nvPr/>
        </p:nvSpPr>
        <p:spPr>
          <a:xfrm>
            <a:off x="323528" y="3025983"/>
            <a:ext cx="3528392"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Övningen körs 3 och 3 löpande. När alla är klara byter man sida och kör på andra målvakten.</a:t>
            </a:r>
          </a:p>
        </p:txBody>
      </p:sp>
      <p:pic>
        <p:nvPicPr>
          <p:cNvPr id="27" name="Bildobjekt 26">
            <a:extLst>
              <a:ext uri="{FF2B5EF4-FFF2-40B4-BE49-F238E27FC236}">
                <a16:creationId xmlns:a16="http://schemas.microsoft.com/office/drawing/2014/main" id="{0C5872BF-2A75-4766-A7DD-A66A35AF2B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698389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5.55556E-7 -2.33117E-6 L -0.05139 -0.13089 " pathEditMode="relative" rAng="0" ptsTypes="AA">
                                      <p:cBhvr>
                                        <p:cTn id="6" dur="2000" fill="hold"/>
                                        <p:tgtEl>
                                          <p:spTgt spid="5"/>
                                        </p:tgtEl>
                                        <p:attrNameLst>
                                          <p:attrName>ppt_x</p:attrName>
                                          <p:attrName>ppt_y</p:attrName>
                                        </p:attrNameLst>
                                      </p:cBhvr>
                                      <p:rCtr x="-2569" y="-6545"/>
                                    </p:animMotion>
                                  </p:childTnLst>
                                </p:cTn>
                              </p:par>
                              <p:par>
                                <p:cTn id="7" presetID="42" presetClass="path" presetSubtype="0" fill="hold" grpId="0" nodeType="withEffect">
                                  <p:stCondLst>
                                    <p:cond delay="0"/>
                                  </p:stCondLst>
                                  <p:childTnLst>
                                    <p:animMotion origin="layout" path="M 2.77778E-6 -3.59852E-6 L -0.05104 -0.12049 " pathEditMode="relative" rAng="0" ptsTypes="AA">
                                      <p:cBhvr>
                                        <p:cTn id="8" dur="2000" fill="hold"/>
                                        <p:tgtEl>
                                          <p:spTgt spid="11"/>
                                        </p:tgtEl>
                                        <p:attrNameLst>
                                          <p:attrName>ppt_x</p:attrName>
                                          <p:attrName>ppt_y</p:attrName>
                                        </p:attrNameLst>
                                      </p:cBhvr>
                                      <p:rCtr x="-2552" y="-6036"/>
                                    </p:animMotion>
                                  </p:childTnLst>
                                </p:cTn>
                              </p:par>
                              <p:par>
                                <p:cTn id="9" presetID="42" presetClass="path" presetSubtype="0" fill="hold" grpId="0" nodeType="withEffect">
                                  <p:stCondLst>
                                    <p:cond delay="1000"/>
                                  </p:stCondLst>
                                  <p:childTnLst>
                                    <p:animMotion origin="layout" path="M -2.22222E-6 -0.00532 L -0.08246 -0.14709 " pathEditMode="relative" rAng="0" ptsTypes="AA">
                                      <p:cBhvr>
                                        <p:cTn id="10" dur="2000" fill="hold"/>
                                        <p:tgtEl>
                                          <p:spTgt spid="6"/>
                                        </p:tgtEl>
                                        <p:attrNameLst>
                                          <p:attrName>ppt_x</p:attrName>
                                          <p:attrName>ppt_y</p:attrName>
                                        </p:attrNameLst>
                                      </p:cBhvr>
                                      <p:rCtr x="-4132" y="-7100"/>
                                    </p:animMotion>
                                  </p:childTnLst>
                                </p:cTn>
                              </p:par>
                              <p:par>
                                <p:cTn id="11" presetID="42" presetClass="path" presetSubtype="0" fill="hold" grpId="0" nodeType="withEffect">
                                  <p:stCondLst>
                                    <p:cond delay="1000"/>
                                  </p:stCondLst>
                                  <p:childTnLst>
                                    <p:animMotion origin="layout" path="M 2.77778E-6 -0.00509 L -0.07466 -0.13622 " pathEditMode="relative" rAng="0" ptsTypes="AA">
                                      <p:cBhvr>
                                        <p:cTn id="12" dur="2000" fill="hold"/>
                                        <p:tgtEl>
                                          <p:spTgt spid="12"/>
                                        </p:tgtEl>
                                        <p:attrNameLst>
                                          <p:attrName>ppt_x</p:attrName>
                                          <p:attrName>ppt_y</p:attrName>
                                        </p:attrNameLst>
                                      </p:cBhvr>
                                      <p:rCtr x="-3733" y="-6568"/>
                                    </p:animMotion>
                                  </p:childTnLst>
                                </p:cTn>
                              </p:par>
                              <p:par>
                                <p:cTn id="13" presetID="42" presetClass="path" presetSubtype="0" fill="hold" grpId="0" nodeType="withEffect">
                                  <p:stCondLst>
                                    <p:cond delay="2000"/>
                                  </p:stCondLst>
                                  <p:childTnLst>
                                    <p:animMotion origin="layout" path="M -2.22222E-6 -0.00532 L -0.09826 -0.15749 " pathEditMode="relative" rAng="0" ptsTypes="AA">
                                      <p:cBhvr>
                                        <p:cTn id="14" dur="2000" fill="hold"/>
                                        <p:tgtEl>
                                          <p:spTgt spid="7"/>
                                        </p:tgtEl>
                                        <p:attrNameLst>
                                          <p:attrName>ppt_x</p:attrName>
                                          <p:attrName>ppt_y</p:attrName>
                                        </p:attrNameLst>
                                      </p:cBhvr>
                                      <p:rCtr x="-4913" y="-7609"/>
                                    </p:animMotion>
                                  </p:childTnLst>
                                </p:cTn>
                              </p:par>
                              <p:par>
                                <p:cTn id="15" presetID="42" presetClass="path" presetSubtype="0" fill="hold" grpId="0" nodeType="withEffect">
                                  <p:stCondLst>
                                    <p:cond delay="2000"/>
                                  </p:stCondLst>
                                  <p:childTnLst>
                                    <p:animMotion origin="layout" path="M 2.77778E-6 -0.00509 L -0.09045 -0.14663 " pathEditMode="relative" rAng="0" ptsTypes="AA">
                                      <p:cBhvr>
                                        <p:cTn id="16" dur="2000" fill="hold"/>
                                        <p:tgtEl>
                                          <p:spTgt spid="13"/>
                                        </p:tgtEl>
                                        <p:attrNameLst>
                                          <p:attrName>ppt_x</p:attrName>
                                          <p:attrName>ppt_y</p:attrName>
                                        </p:attrNameLst>
                                      </p:cBhvr>
                                      <p:rCtr x="-4531" y="-7077"/>
                                    </p:animMotion>
                                  </p:childTnLst>
                                </p:cTn>
                              </p:par>
                              <p:par>
                                <p:cTn id="17" presetID="42" presetClass="path" presetSubtype="0" fill="hold" grpId="1" nodeType="withEffect">
                                  <p:stCondLst>
                                    <p:cond delay="2000"/>
                                  </p:stCondLst>
                                  <p:childTnLst>
                                    <p:animMotion origin="layout" path="M -0.05104 -0.12049 L -0.1849 -0.3425 " pathEditMode="relative" rAng="0" ptsTypes="AA">
                                      <p:cBhvr>
                                        <p:cTn id="18" dur="500" fill="hold"/>
                                        <p:tgtEl>
                                          <p:spTgt spid="11"/>
                                        </p:tgtEl>
                                        <p:attrNameLst>
                                          <p:attrName>ppt_x</p:attrName>
                                          <p:attrName>ppt_y</p:attrName>
                                        </p:attrNameLst>
                                      </p:cBhvr>
                                      <p:rCtr x="-6701" y="-11101"/>
                                    </p:animMotion>
                                  </p:childTnLst>
                                </p:cTn>
                              </p:par>
                              <p:par>
                                <p:cTn id="19" presetID="0" presetClass="path" presetSubtype="0" fill="hold" grpId="1" nodeType="withEffect">
                                  <p:stCondLst>
                                    <p:cond delay="2000"/>
                                  </p:stCondLst>
                                  <p:childTnLst>
                                    <p:animMotion origin="layout" path="M -0.05139 -0.1265 L -0.10208 -0.1679 L -0.15139 -0.17345 L -0.20764 -0.15657 L -0.23021 -0.09829 L -0.23872 -0.03469 L -0.23594 0.01989 L -0.22465 0.07424 L -0.18941 0.19427 " pathEditMode="relative" rAng="0" ptsTypes="AAAAAAAAA">
                                      <p:cBhvr>
                                        <p:cTn id="20" dur="3000" fill="hold"/>
                                        <p:tgtEl>
                                          <p:spTgt spid="5"/>
                                        </p:tgtEl>
                                        <p:attrNameLst>
                                          <p:attrName>ppt_x</p:attrName>
                                          <p:attrName>ppt_y</p:attrName>
                                        </p:attrNameLst>
                                      </p:cBhvr>
                                      <p:rCtr x="-9375" y="13691"/>
                                    </p:animMotion>
                                  </p:childTnLst>
                                </p:cTn>
                              </p:par>
                              <p:par>
                                <p:cTn id="21" presetID="42" presetClass="path" presetSubtype="0" fill="hold" grpId="1" nodeType="withEffect">
                                  <p:stCondLst>
                                    <p:cond delay="3000"/>
                                  </p:stCondLst>
                                  <p:childTnLst>
                                    <p:animMotion origin="layout" path="M -0.07466 -0.13113 L -0.11407 -0.37234 " pathEditMode="relative" rAng="0" ptsTypes="AA">
                                      <p:cBhvr>
                                        <p:cTn id="22" dur="500" fill="hold"/>
                                        <p:tgtEl>
                                          <p:spTgt spid="12"/>
                                        </p:tgtEl>
                                        <p:attrNameLst>
                                          <p:attrName>ppt_x</p:attrName>
                                          <p:attrName>ppt_y</p:attrName>
                                        </p:attrNameLst>
                                      </p:cBhvr>
                                      <p:rCtr x="-1979" y="-12072"/>
                                    </p:animMotion>
                                  </p:childTnLst>
                                </p:cTn>
                              </p:par>
                              <p:par>
                                <p:cTn id="23" presetID="0" presetClass="path" presetSubtype="0" fill="hold" grpId="1" nodeType="withEffect">
                                  <p:stCondLst>
                                    <p:cond delay="3000"/>
                                  </p:stCondLst>
                                  <p:childTnLst>
                                    <p:animMotion origin="layout" path="M -0.07222 -0.13645 L -0.1033 -0.16281 L -0.1243 -0.16281 L -0.14548 -0.15518 L -0.16232 -0.14385 L -0.17656 -0.12697 L -0.1934 -0.10639 L -0.21319 -0.05019 L -0.23993 0.02312 " pathEditMode="relative" rAng="0" ptsTypes="AAAAAAAAA">
                                      <p:cBhvr>
                                        <p:cTn id="24" dur="3000" fill="hold"/>
                                        <p:tgtEl>
                                          <p:spTgt spid="6"/>
                                        </p:tgtEl>
                                        <p:attrNameLst>
                                          <p:attrName>ppt_x</p:attrName>
                                          <p:attrName>ppt_y</p:attrName>
                                        </p:attrNameLst>
                                      </p:cBhvr>
                                      <p:rCtr x="-8385" y="6660"/>
                                    </p:animMotion>
                                  </p:childTnLst>
                                </p:cTn>
                              </p:par>
                              <p:par>
                                <p:cTn id="25" presetID="42" presetClass="path" presetSubtype="0" fill="hold" grpId="1" nodeType="withEffect">
                                  <p:stCondLst>
                                    <p:cond delay="4000"/>
                                  </p:stCondLst>
                                  <p:childTnLst>
                                    <p:animMotion origin="layout" path="M -0.09045 -0.14154 L -0.16129 -0.4142 " pathEditMode="relative" rAng="0" ptsTypes="AA">
                                      <p:cBhvr>
                                        <p:cTn id="26" dur="500" fill="hold"/>
                                        <p:tgtEl>
                                          <p:spTgt spid="13"/>
                                        </p:tgtEl>
                                        <p:attrNameLst>
                                          <p:attrName>ppt_x</p:attrName>
                                          <p:attrName>ppt_y</p:attrName>
                                        </p:attrNameLst>
                                      </p:cBhvr>
                                      <p:rCtr x="-3542" y="-13645"/>
                                    </p:animMotion>
                                  </p:childTnLst>
                                </p:cTn>
                              </p:par>
                              <p:par>
                                <p:cTn id="27" presetID="0" presetClass="path" presetSubtype="0" fill="hold" grpId="1" nodeType="withEffect">
                                  <p:stCondLst>
                                    <p:cond delay="4000"/>
                                  </p:stCondLst>
                                  <p:childTnLst>
                                    <p:animMotion origin="layout" path="M -0.09826 -0.15463 L -0.11094 -0.17338 L -0.12083 -0.17338 L -0.13055 -0.16968 L -0.13628 -0.1507 L -0.13767 -0.1301 L -0.12361 -0.0419 " pathEditMode="relative" rAng="0" ptsTypes="AAAAAAA">
                                      <p:cBhvr>
                                        <p:cTn id="28" dur="2000" fill="hold"/>
                                        <p:tgtEl>
                                          <p:spTgt spid="7"/>
                                        </p:tgtEl>
                                        <p:attrNameLst>
                                          <p:attrName>ppt_x</p:attrName>
                                          <p:attrName>ppt_y</p:attrName>
                                        </p:attrNameLst>
                                      </p:cBhvr>
                                      <p:rCtr x="-1979" y="4699"/>
                                    </p:animMotion>
                                  </p:childTnLst>
                                </p:cTn>
                              </p:par>
                              <p:par>
                                <p:cTn id="29" presetID="42" presetClass="path" presetSubtype="0" fill="hold" grpId="0" nodeType="withEffect">
                                  <p:stCondLst>
                                    <p:cond delay="5000"/>
                                  </p:stCondLst>
                                  <p:childTnLst>
                                    <p:animMotion origin="layout" path="M 2.77778E-6 -6.75301E-7 L -0.22431 -0.02613 " pathEditMode="relative" rAng="0" ptsTypes="AA">
                                      <p:cBhvr>
                                        <p:cTn id="30" dur="1000" fill="hold"/>
                                        <p:tgtEl>
                                          <p:spTgt spid="14"/>
                                        </p:tgtEl>
                                        <p:attrNameLst>
                                          <p:attrName>ppt_x</p:attrName>
                                          <p:attrName>ppt_y</p:attrName>
                                        </p:attrNameLst>
                                      </p:cBhvr>
                                      <p:rCtr x="-11215" y="-1318"/>
                                    </p:animMotion>
                                  </p:childTnLst>
                                </p:cTn>
                              </p:par>
                            </p:childTnLst>
                          </p:cTn>
                        </p:par>
                        <p:par>
                          <p:cTn id="31" fill="hold">
                            <p:stCondLst>
                              <p:cond delay="6000"/>
                            </p:stCondLst>
                            <p:childTnLst>
                              <p:par>
                                <p:cTn id="32" presetID="1"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ox(in)">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11" grpId="0" animBg="1"/>
      <p:bldP spid="11" grpId="1" animBg="1"/>
      <p:bldP spid="12" grpId="0" animBg="1"/>
      <p:bldP spid="12" grpId="1" animBg="1"/>
      <p:bldP spid="13" grpId="0" animBg="1"/>
      <p:bldP spid="13" grpId="1" animBg="1"/>
      <p:bldP spid="14" grpId="0" animBg="1"/>
      <p:bldP spid="18" grpId="0" animBg="1"/>
      <p:bldP spid="19" grpId="0" animBg="1"/>
      <p:bldP spid="2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 16"/>
          <p:cNvGrpSpPr/>
          <p:nvPr/>
        </p:nvGrpSpPr>
        <p:grpSpPr>
          <a:xfrm>
            <a:off x="4283968" y="116632"/>
            <a:ext cx="4176464" cy="6597352"/>
            <a:chOff x="4283968" y="116632"/>
            <a:chExt cx="4176464" cy="6597352"/>
          </a:xfrm>
        </p:grpSpPr>
        <p:sp>
          <p:nvSpPr>
            <p:cNvPr id="18" name="Rektangel med rundade hörn 17"/>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1" name="Rak 20"/>
            <p:cNvCxnSpPr>
              <a:stCxn id="18" idx="1"/>
              <a:endCxn id="18"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467544" y="22048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Skottövning –2 skott, löpn fr hörn</a:t>
            </a:r>
          </a:p>
        </p:txBody>
      </p:sp>
      <p:sp>
        <p:nvSpPr>
          <p:cNvPr id="5" name="Plus 4"/>
          <p:cNvSpPr/>
          <p:nvPr/>
        </p:nvSpPr>
        <p:spPr>
          <a:xfrm rot="18978445">
            <a:off x="7836171" y="91227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7550420" y="55507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764734" y="69795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835775" y="55507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4692900" y="76939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4621461" y="105514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Flowchart: Connector 41"/>
          <p:cNvSpPr/>
          <p:nvPr/>
        </p:nvSpPr>
        <p:spPr>
          <a:xfrm>
            <a:off x="4643439" y="135729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Flowchart: Connector 41"/>
          <p:cNvSpPr/>
          <p:nvPr/>
        </p:nvSpPr>
        <p:spPr>
          <a:xfrm>
            <a:off x="4932610" y="119675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41"/>
          <p:cNvSpPr/>
          <p:nvPr/>
        </p:nvSpPr>
        <p:spPr>
          <a:xfrm>
            <a:off x="7740922" y="90872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41"/>
          <p:cNvSpPr/>
          <p:nvPr/>
        </p:nvSpPr>
        <p:spPr>
          <a:xfrm>
            <a:off x="7596336" y="83671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TextBox 18"/>
          <p:cNvSpPr txBox="1"/>
          <p:nvPr/>
        </p:nvSpPr>
        <p:spPr>
          <a:xfrm>
            <a:off x="467543" y="2845385"/>
            <a:ext cx="3286147"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Moment 1 – Skott utifrån</a:t>
            </a:r>
          </a:p>
          <a:p>
            <a:endParaRPr lang="sv-SE" dirty="0"/>
          </a:p>
        </p:txBody>
      </p:sp>
      <p:sp>
        <p:nvSpPr>
          <p:cNvPr id="16" name="TextBox 18"/>
          <p:cNvSpPr txBox="1"/>
          <p:nvPr/>
        </p:nvSpPr>
        <p:spPr>
          <a:xfrm>
            <a:off x="438794" y="3789040"/>
            <a:ext cx="3314897"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Moment 2 – Handledsskott nära</a:t>
            </a:r>
          </a:p>
          <a:p>
            <a:endParaRPr lang="sv-SE" dirty="0"/>
          </a:p>
        </p:txBody>
      </p:sp>
      <p:pic>
        <p:nvPicPr>
          <p:cNvPr id="23" name="Bildobjekt 22">
            <a:extLst>
              <a:ext uri="{FF2B5EF4-FFF2-40B4-BE49-F238E27FC236}">
                <a16:creationId xmlns:a16="http://schemas.microsoft.com/office/drawing/2014/main" id="{735D5178-FF75-4543-9E7A-FFD987E359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06059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path" presetSubtype="0" accel="40000" fill="hold" grpId="0" nodeType="clickEffect">
                                  <p:stCondLst>
                                    <p:cond delay="0"/>
                                  </p:stCondLst>
                                  <p:childTnLst>
                                    <p:animMotion origin="layout" path="M 3.05556E-6 3.69103E-6 L 3.05556E-6 0.15865 C 3.05556E-6 0.22964 -0.01563 0.3173 -0.02813 0.3173 L -0.05608 0.3173 " pathEditMode="relative" rAng="0" ptsTypes="FfFF">
                                      <p:cBhvr>
                                        <p:cTn id="6" dur="2000" fill="hold"/>
                                        <p:tgtEl>
                                          <p:spTgt spid="5"/>
                                        </p:tgtEl>
                                        <p:attrNameLst>
                                          <p:attrName>ppt_x</p:attrName>
                                          <p:attrName>ppt_y</p:attrName>
                                        </p:attrNameLst>
                                      </p:cBhvr>
                                      <p:rCtr x="-2812" y="15865"/>
                                    </p:animMotion>
                                  </p:childTnLst>
                                </p:cTn>
                              </p:par>
                              <p:par>
                                <p:cTn id="7" presetID="49" presetClass="path" presetSubtype="0" accel="50000" decel="50000" fill="hold" grpId="0" nodeType="withEffect">
                                  <p:stCondLst>
                                    <p:cond delay="1300"/>
                                  </p:stCondLst>
                                  <p:childTnLst>
                                    <p:animMotion origin="layout" path="M -1.94444E-6 -1.46161E-6 L 0.3033 0.26527 " pathEditMode="relative" rAng="0" ptsTypes="AA">
                                      <p:cBhvr>
                                        <p:cTn id="8" dur="1000" fill="hold"/>
                                        <p:tgtEl>
                                          <p:spTgt spid="11"/>
                                        </p:tgtEl>
                                        <p:attrNameLst>
                                          <p:attrName>ppt_x</p:attrName>
                                          <p:attrName>ppt_y</p:attrName>
                                        </p:attrNameLst>
                                      </p:cBhvr>
                                      <p:rCtr x="15156" y="13252"/>
                                    </p:animMotion>
                                  </p:childTnLst>
                                </p:cTn>
                              </p:par>
                            </p:childTnLst>
                          </p:cTn>
                        </p:par>
                        <p:par>
                          <p:cTn id="9" fill="hold">
                            <p:stCondLst>
                              <p:cond delay="2300"/>
                            </p:stCondLst>
                            <p:childTnLst>
                              <p:par>
                                <p:cTn id="10" presetID="49" presetClass="path" presetSubtype="0" fill="hold" grpId="1" nodeType="afterEffect">
                                  <p:stCondLst>
                                    <p:cond delay="0"/>
                                  </p:stCondLst>
                                  <p:childTnLst>
                                    <p:animMotion origin="layout" path="M 0.16163 -0.10199 L 0.3033 0.26341 " pathEditMode="relative" rAng="0" ptsTypes="AA">
                                      <p:cBhvr>
                                        <p:cTn id="11" dur="500" spd="-100000" fill="hold"/>
                                        <p:tgtEl>
                                          <p:spTgt spid="11"/>
                                        </p:tgtEl>
                                        <p:attrNameLst>
                                          <p:attrName>ppt_x</p:attrName>
                                          <p:attrName>ppt_y</p:attrName>
                                        </p:attrNameLst>
                                      </p:cBhvr>
                                      <p:rCtr x="7083" y="18270"/>
                                    </p:animMotion>
                                  </p:childTnLst>
                                </p:cTn>
                              </p:par>
                              <p:par>
                                <p:cTn id="12" presetID="49" presetClass="path" presetSubtype="0" accel="50000" fill="hold" grpId="1" nodeType="withEffect">
                                  <p:stCondLst>
                                    <p:cond delay="0"/>
                                  </p:stCondLst>
                                  <p:childTnLst>
                                    <p:animMotion origin="layout" path="M -0.15052 0.10754 L -0.05799 0.31544 " pathEditMode="relative" rAng="0" ptsTypes="AA">
                                      <p:cBhvr>
                                        <p:cTn id="13" dur="2000" spd="-100000" fill="hold"/>
                                        <p:tgtEl>
                                          <p:spTgt spid="5"/>
                                        </p:tgtEl>
                                        <p:attrNameLst>
                                          <p:attrName>ppt_x</p:attrName>
                                          <p:attrName>ppt_y</p:attrName>
                                        </p:attrNameLst>
                                      </p:cBhvr>
                                      <p:rCtr x="4618" y="10384"/>
                                    </p:animMotion>
                                  </p:childTnLst>
                                </p:cTn>
                              </p:par>
                              <p:par>
                                <p:cTn id="14" presetID="42" presetClass="path" presetSubtype="0" fill="hold" grpId="0" nodeType="withEffect">
                                  <p:stCondLst>
                                    <p:cond delay="1000"/>
                                  </p:stCondLst>
                                  <p:childTnLst>
                                    <p:animMotion origin="layout" path="M 8.33333E-7 -3.45976E-6 L 0.17726 0.07887 " pathEditMode="relative" rAng="0" ptsTypes="AA">
                                      <p:cBhvr>
                                        <p:cTn id="15" dur="1000" fill="hold"/>
                                        <p:tgtEl>
                                          <p:spTgt spid="12"/>
                                        </p:tgtEl>
                                        <p:attrNameLst>
                                          <p:attrName>ppt_x</p:attrName>
                                          <p:attrName>ppt_y</p:attrName>
                                        </p:attrNameLst>
                                      </p:cBhvr>
                                      <p:rCtr x="8854" y="3932"/>
                                    </p:animMotion>
                                  </p:childTnLst>
                                </p:cTn>
                              </p:par>
                            </p:childTnLst>
                          </p:cTn>
                        </p:par>
                        <p:par>
                          <p:cTn id="16" fill="hold">
                            <p:stCondLst>
                              <p:cond delay="4300"/>
                            </p:stCondLst>
                            <p:childTnLst>
                              <p:par>
                                <p:cTn id="17" presetID="1" presetClass="exit" presetSubtype="0" fill="hold" grpId="2" nodeType="after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par>
                          <p:cTn id="19" fill="hold">
                            <p:stCondLst>
                              <p:cond delay="4300"/>
                            </p:stCondLst>
                            <p:childTnLst>
                              <p:par>
                                <p:cTn id="20" presetID="42" presetClass="path" presetSubtype="0" fill="hold" grpId="1" nodeType="afterEffect">
                                  <p:stCondLst>
                                    <p:cond delay="0"/>
                                  </p:stCondLst>
                                  <p:childTnLst>
                                    <p:animMotion origin="layout" path="M 0.17726 0.07887 L 0.19305 -0.08903 " pathEditMode="relative" rAng="0" ptsTypes="AA">
                                      <p:cBhvr>
                                        <p:cTn id="21" dur="500" fill="hold"/>
                                        <p:tgtEl>
                                          <p:spTgt spid="12"/>
                                        </p:tgtEl>
                                        <p:attrNameLst>
                                          <p:attrName>ppt_x</p:attrName>
                                          <p:attrName>ppt_y</p:attrName>
                                        </p:attrNameLst>
                                      </p:cBhvr>
                                      <p:rCtr x="781" y="-8395"/>
                                    </p:animMotion>
                                  </p:childTnLst>
                                </p:cTn>
                              </p:par>
                              <p:par>
                                <p:cTn id="22" presetID="42" presetClass="path" presetSubtype="0" accel="50000" decel="50000" fill="hold" grpId="2" nodeType="withEffect">
                                  <p:stCondLst>
                                    <p:cond delay="0"/>
                                  </p:stCondLst>
                                  <p:childTnLst>
                                    <p:animMotion origin="layout" path="M -0.15052 0.10754 L -0.3158 -0.07262 " pathEditMode="relative" rAng="0" ptsTypes="AA">
                                      <p:cBhvr>
                                        <p:cTn id="23" dur="2000" fill="hold"/>
                                        <p:tgtEl>
                                          <p:spTgt spid="5"/>
                                        </p:tgtEl>
                                        <p:attrNameLst>
                                          <p:attrName>ppt_x</p:attrName>
                                          <p:attrName>ppt_y</p:attrName>
                                        </p:attrNameLst>
                                      </p:cBhvr>
                                      <p:rCtr x="-8264" y="-9019"/>
                                    </p:animMotion>
                                  </p:childTnLst>
                                </p:cTn>
                              </p:par>
                            </p:childTnLst>
                          </p:cTn>
                        </p:par>
                        <p:par>
                          <p:cTn id="24" fill="hold">
                            <p:stCondLst>
                              <p:cond delay="6300"/>
                            </p:stCondLst>
                            <p:childTnLst>
                              <p:par>
                                <p:cTn id="25" presetID="1" presetClass="exit" presetSubtype="0" fill="hold" grpId="2" nodeType="afterEffect">
                                  <p:stCondLst>
                                    <p:cond delay="0"/>
                                  </p:stCondLst>
                                  <p:childTnLst>
                                    <p:set>
                                      <p:cBhvr>
                                        <p:cTn id="26" dur="1" fill="hold">
                                          <p:stCondLst>
                                            <p:cond delay="0"/>
                                          </p:stCondLst>
                                        </p:cTn>
                                        <p:tgtEl>
                                          <p:spTgt spid="12"/>
                                        </p:tgtEl>
                                        <p:attrNameLst>
                                          <p:attrName>style.visibility</p:attrName>
                                        </p:attrNameLst>
                                      </p:cBhvr>
                                      <p:to>
                                        <p:strVal val="hidden"/>
                                      </p:to>
                                    </p:set>
                                  </p:childTnLst>
                                </p:cTn>
                              </p:par>
                            </p:childTnLst>
                          </p:cTn>
                        </p:par>
                        <p:par>
                          <p:cTn id="27" fill="hold">
                            <p:stCondLst>
                              <p:cond delay="6300"/>
                            </p:stCondLst>
                            <p:childTnLst>
                              <p:par>
                                <p:cTn id="28" presetID="36" presetClass="path" presetSubtype="0" accel="50000" fill="hold" grpId="0" nodeType="afterEffect">
                                  <p:stCondLst>
                                    <p:cond delay="0"/>
                                  </p:stCondLst>
                                  <p:childTnLst>
                                    <p:animMotion origin="layout" path="M -4.44444E-6 7.40741E-7 L -4.44444E-6 0.13773 C -4.44444E-6 0.19954 0.01198 0.27569 0.02171 0.27569 L 0.04358 0.27569 " pathEditMode="relative" rAng="0" ptsTypes="FfFF">
                                      <p:cBhvr>
                                        <p:cTn id="29" dur="2000" fill="hold"/>
                                        <p:tgtEl>
                                          <p:spTgt spid="10"/>
                                        </p:tgtEl>
                                        <p:attrNameLst>
                                          <p:attrName>ppt_x</p:attrName>
                                          <p:attrName>ppt_y</p:attrName>
                                        </p:attrNameLst>
                                      </p:cBhvr>
                                      <p:rCtr x="2170" y="13773"/>
                                    </p:animMotion>
                                  </p:childTnLst>
                                </p:cTn>
                              </p:par>
                              <p:par>
                                <p:cTn id="30" presetID="42" presetClass="path" presetSubtype="0" accel="50000" decel="50000" fill="hold" grpId="0" nodeType="withEffect">
                                  <p:stCondLst>
                                    <p:cond delay="1300"/>
                                  </p:stCondLst>
                                  <p:childTnLst>
                                    <p:animMotion origin="layout" path="M 2.77778E-6 0 L -0.28733 0.30995 " pathEditMode="relative" rAng="0" ptsTypes="AA">
                                      <p:cBhvr>
                                        <p:cTn id="31" dur="1000" fill="hold"/>
                                        <p:tgtEl>
                                          <p:spTgt spid="13"/>
                                        </p:tgtEl>
                                        <p:attrNameLst>
                                          <p:attrName>ppt_x</p:attrName>
                                          <p:attrName>ppt_y</p:attrName>
                                        </p:attrNameLst>
                                      </p:cBhvr>
                                      <p:rCtr x="-14375" y="15486"/>
                                    </p:animMotion>
                                  </p:childTnLst>
                                </p:cTn>
                              </p:par>
                            </p:childTnLst>
                          </p:cTn>
                        </p:par>
                        <p:par>
                          <p:cTn id="32" fill="hold">
                            <p:stCondLst>
                              <p:cond delay="8600"/>
                            </p:stCondLst>
                            <p:childTnLst>
                              <p:par>
                                <p:cTn id="33" presetID="42" presetClass="path" presetSubtype="0" fill="hold" grpId="1" nodeType="afterEffect">
                                  <p:stCondLst>
                                    <p:cond delay="0"/>
                                  </p:stCondLst>
                                  <p:childTnLst>
                                    <p:animMotion origin="layout" path="M -0.28733 0.30995 L -0.11407 -0.03657 " pathEditMode="relative" rAng="0" ptsTypes="AA">
                                      <p:cBhvr>
                                        <p:cTn id="34" dur="500" fill="hold"/>
                                        <p:tgtEl>
                                          <p:spTgt spid="13"/>
                                        </p:tgtEl>
                                        <p:attrNameLst>
                                          <p:attrName>ppt_x</p:attrName>
                                          <p:attrName>ppt_y</p:attrName>
                                        </p:attrNameLst>
                                      </p:cBhvr>
                                      <p:rCtr x="8663" y="-17338"/>
                                    </p:animMotion>
                                  </p:childTnLst>
                                </p:cTn>
                              </p:par>
                              <p:par>
                                <p:cTn id="35" presetID="42" presetClass="path" presetSubtype="0" accel="50000" fill="hold" grpId="1" nodeType="withEffect">
                                  <p:stCondLst>
                                    <p:cond delay="0"/>
                                  </p:stCondLst>
                                  <p:childTnLst>
                                    <p:animMotion origin="layout" path="M 0.04358 0.27569 L 0.14601 0.0868 " pathEditMode="relative" rAng="0" ptsTypes="AA">
                                      <p:cBhvr>
                                        <p:cTn id="36" dur="2000" fill="hold"/>
                                        <p:tgtEl>
                                          <p:spTgt spid="10"/>
                                        </p:tgtEl>
                                        <p:attrNameLst>
                                          <p:attrName>ppt_x</p:attrName>
                                          <p:attrName>ppt_y</p:attrName>
                                        </p:attrNameLst>
                                      </p:cBhvr>
                                      <p:rCtr x="5122" y="-9444"/>
                                    </p:animMotion>
                                  </p:childTnLst>
                                </p:cTn>
                              </p:par>
                              <p:par>
                                <p:cTn id="37" presetID="42" presetClass="path" presetSubtype="0" fill="hold" grpId="0" nodeType="withEffect">
                                  <p:stCondLst>
                                    <p:cond delay="1000"/>
                                  </p:stCondLst>
                                  <p:childTnLst>
                                    <p:animMotion origin="layout" path="M 1.38889E-6 -3.33333E-6 L -0.17708 0.13148 " pathEditMode="relative" rAng="0" ptsTypes="AA">
                                      <p:cBhvr>
                                        <p:cTn id="38" dur="1000" fill="hold"/>
                                        <p:tgtEl>
                                          <p:spTgt spid="14"/>
                                        </p:tgtEl>
                                        <p:attrNameLst>
                                          <p:attrName>ppt_x</p:attrName>
                                          <p:attrName>ppt_y</p:attrName>
                                        </p:attrNameLst>
                                      </p:cBhvr>
                                      <p:rCtr x="-8854" y="6574"/>
                                    </p:animMotion>
                                  </p:childTnLst>
                                </p:cTn>
                              </p:par>
                            </p:childTnLst>
                          </p:cTn>
                        </p:par>
                        <p:par>
                          <p:cTn id="39" fill="hold">
                            <p:stCondLst>
                              <p:cond delay="10600"/>
                            </p:stCondLst>
                            <p:childTnLst>
                              <p:par>
                                <p:cTn id="40" presetID="1" presetClass="exit" presetSubtype="0" fill="hold" grpId="2" nodeType="afterEffect">
                                  <p:stCondLst>
                                    <p:cond delay="0"/>
                                  </p:stCondLst>
                                  <p:childTnLst>
                                    <p:set>
                                      <p:cBhvr>
                                        <p:cTn id="41" dur="1" fill="hold">
                                          <p:stCondLst>
                                            <p:cond delay="0"/>
                                          </p:stCondLst>
                                        </p:cTn>
                                        <p:tgtEl>
                                          <p:spTgt spid="13"/>
                                        </p:tgtEl>
                                        <p:attrNameLst>
                                          <p:attrName>style.visibility</p:attrName>
                                        </p:attrNameLst>
                                      </p:cBhvr>
                                      <p:to>
                                        <p:strVal val="hidden"/>
                                      </p:to>
                                    </p:set>
                                  </p:childTnLst>
                                </p:cTn>
                              </p:par>
                            </p:childTnLst>
                          </p:cTn>
                        </p:par>
                        <p:par>
                          <p:cTn id="42" fill="hold">
                            <p:stCondLst>
                              <p:cond delay="10600"/>
                            </p:stCondLst>
                            <p:childTnLst>
                              <p:par>
                                <p:cTn id="43" presetID="42" presetClass="path" presetSubtype="0" fill="hold" grpId="1" nodeType="afterEffect">
                                  <p:stCondLst>
                                    <p:cond delay="0"/>
                                  </p:stCondLst>
                                  <p:childTnLst>
                                    <p:animMotion origin="layout" path="M -0.16909 0.13148 L -0.1533 -0.02615 " pathEditMode="relative" rAng="0" ptsTypes="AA">
                                      <p:cBhvr>
                                        <p:cTn id="44" dur="500" fill="hold"/>
                                        <p:tgtEl>
                                          <p:spTgt spid="14"/>
                                        </p:tgtEl>
                                        <p:attrNameLst>
                                          <p:attrName>ppt_x</p:attrName>
                                          <p:attrName>ppt_y</p:attrName>
                                        </p:attrNameLst>
                                      </p:cBhvr>
                                      <p:rCtr x="781" y="-7894"/>
                                    </p:animMotion>
                                  </p:childTnLst>
                                </p:cTn>
                              </p:par>
                              <p:par>
                                <p:cTn id="45" presetID="42" presetClass="path" presetSubtype="0" accel="50000" decel="50000" fill="hold" grpId="2" nodeType="withEffect">
                                  <p:stCondLst>
                                    <p:cond delay="0"/>
                                  </p:stCondLst>
                                  <p:childTnLst>
                                    <p:animMotion origin="layout" path="M 0.14601 0.08681 L 0.31129 -0.10416 " pathEditMode="relative" rAng="0" ptsTypes="AA">
                                      <p:cBhvr>
                                        <p:cTn id="46" dur="2000" fill="hold"/>
                                        <p:tgtEl>
                                          <p:spTgt spid="10"/>
                                        </p:tgtEl>
                                        <p:attrNameLst>
                                          <p:attrName>ppt_x</p:attrName>
                                          <p:attrName>ppt_y</p:attrName>
                                        </p:attrNameLst>
                                      </p:cBhvr>
                                      <p:rCtr x="8264" y="-9560"/>
                                    </p:animMotion>
                                  </p:childTnLst>
                                </p:cTn>
                              </p:par>
                            </p:childTnLst>
                          </p:cTn>
                        </p:par>
                        <p:par>
                          <p:cTn id="47" fill="hold">
                            <p:stCondLst>
                              <p:cond delay="12600"/>
                            </p:stCondLst>
                            <p:childTnLst>
                              <p:par>
                                <p:cTn id="48" presetID="1" presetClass="exit" presetSubtype="0" fill="hold" grpId="2" nodeType="afterEffect">
                                  <p:stCondLst>
                                    <p:cond delay="0"/>
                                  </p:stCondLst>
                                  <p:childTnLst>
                                    <p:set>
                                      <p:cBhvr>
                                        <p:cTn id="49"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10" grpId="0" animBg="1"/>
      <p:bldP spid="10" grpId="1" animBg="1"/>
      <p:bldP spid="10"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p 13"/>
          <p:cNvGrpSpPr/>
          <p:nvPr/>
        </p:nvGrpSpPr>
        <p:grpSpPr>
          <a:xfrm>
            <a:off x="4283968" y="116632"/>
            <a:ext cx="4176464" cy="6597352"/>
            <a:chOff x="4283968" y="116632"/>
            <a:chExt cx="4176464" cy="6597352"/>
          </a:xfrm>
        </p:grpSpPr>
        <p:sp>
          <p:nvSpPr>
            <p:cNvPr id="15" name="Rektangel med rundade hörn 14"/>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8" name="Rak 17"/>
            <p:cNvCxnSpPr>
              <a:stCxn id="15" idx="1"/>
              <a:endCxn id="15"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467544" y="248360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Skottövn – Direktpass och skott</a:t>
            </a:r>
          </a:p>
        </p:txBody>
      </p:sp>
      <p:sp>
        <p:nvSpPr>
          <p:cNvPr id="6" name="Plus 5"/>
          <p:cNvSpPr/>
          <p:nvPr/>
        </p:nvSpPr>
        <p:spPr>
          <a:xfrm rot="18978445">
            <a:off x="7874548" y="74488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588797" y="38769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7803111" y="53057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4874152" y="38769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4731277" y="60200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4659838" y="88776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Flowchart: Connector 41"/>
          <p:cNvSpPr/>
          <p:nvPr/>
        </p:nvSpPr>
        <p:spPr>
          <a:xfrm>
            <a:off x="4681816" y="1189913"/>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41"/>
          <p:cNvSpPr/>
          <p:nvPr/>
        </p:nvSpPr>
        <p:spPr>
          <a:xfrm>
            <a:off x="7740352" y="76470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0" name="Bildobjekt 19">
            <a:extLst>
              <a:ext uri="{FF2B5EF4-FFF2-40B4-BE49-F238E27FC236}">
                <a16:creationId xmlns:a16="http://schemas.microsoft.com/office/drawing/2014/main" id="{61C344C9-63A7-4DDC-B600-F92E213253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90286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6" presetClass="path" presetSubtype="0" accel="50000" fill="hold" grpId="0" nodeType="clickEffect">
                                  <p:stCondLst>
                                    <p:cond delay="0"/>
                                  </p:stCondLst>
                                  <p:childTnLst>
                                    <p:animMotion origin="layout" path="M -3.61111E-6 -3.23774E-6 L -3.61111E-6 0.176 C -3.61111E-6 0.25486 -0.01232 0.35199 -0.02222 0.35199 L -0.04444 0.35199 " pathEditMode="relative" rAng="0" ptsTypes="FfFF">
                                      <p:cBhvr>
                                        <p:cTn id="6" dur="2000" fill="hold"/>
                                        <p:tgtEl>
                                          <p:spTgt spid="6"/>
                                        </p:tgtEl>
                                        <p:attrNameLst>
                                          <p:attrName>ppt_x</p:attrName>
                                          <p:attrName>ppt_y</p:attrName>
                                        </p:attrNameLst>
                                      </p:cBhvr>
                                      <p:rCtr x="-2222" y="17599"/>
                                    </p:animMotion>
                                  </p:childTnLst>
                                </p:cTn>
                              </p:par>
                              <p:par>
                                <p:cTn id="7" presetID="42" presetClass="path" presetSubtype="0" accel="48000" fill="hold" grpId="0" nodeType="withEffect">
                                  <p:stCondLst>
                                    <p:cond delay="1100"/>
                                  </p:stCondLst>
                                  <p:childTnLst>
                                    <p:animMotion origin="layout" path="M 1.38889E-6 1.60962E-6 L 0.31493 0.29995 " pathEditMode="relative" rAng="0" ptsTypes="AA">
                                      <p:cBhvr>
                                        <p:cTn id="8" dur="1000" fill="hold"/>
                                        <p:tgtEl>
                                          <p:spTgt spid="12"/>
                                        </p:tgtEl>
                                        <p:attrNameLst>
                                          <p:attrName>ppt_x</p:attrName>
                                          <p:attrName>ppt_y</p:attrName>
                                        </p:attrNameLst>
                                      </p:cBhvr>
                                      <p:rCtr x="15747" y="14986"/>
                                    </p:animMotion>
                                  </p:childTnLst>
                                </p:cTn>
                              </p:par>
                            </p:childTnLst>
                          </p:cTn>
                        </p:par>
                        <p:par>
                          <p:cTn id="9" fill="hold">
                            <p:stCondLst>
                              <p:cond delay="2100"/>
                            </p:stCondLst>
                            <p:childTnLst>
                              <p:par>
                                <p:cTn id="10" presetID="42" presetClass="path" presetSubtype="0" fill="hold" grpId="1" nodeType="afterEffect">
                                  <p:stCondLst>
                                    <p:cond delay="0"/>
                                  </p:stCondLst>
                                  <p:childTnLst>
                                    <p:animMotion origin="layout" path="M 0.31493 0.29995 L 0.01562 -0.00578 " pathEditMode="relative" rAng="0" ptsTypes="AA">
                                      <p:cBhvr>
                                        <p:cTn id="11" dur="1000" fill="hold"/>
                                        <p:tgtEl>
                                          <p:spTgt spid="12"/>
                                        </p:tgtEl>
                                        <p:attrNameLst>
                                          <p:attrName>ppt_x</p:attrName>
                                          <p:attrName>ppt_y</p:attrName>
                                        </p:attrNameLst>
                                      </p:cBhvr>
                                      <p:rCtr x="-14965" y="-15287"/>
                                    </p:animMotion>
                                  </p:childTnLst>
                                </p:cTn>
                              </p:par>
                              <p:par>
                                <p:cTn id="12" presetID="42" presetClass="path" presetSubtype="0" fill="hold" grpId="1" nodeType="withEffect">
                                  <p:stCondLst>
                                    <p:cond delay="0"/>
                                  </p:stCondLst>
                                  <p:childTnLst>
                                    <p:animMotion origin="layout" path="M -0.04444 0.35199 L -0.1625 0.15264 " pathEditMode="relative" rAng="0" ptsTypes="AA">
                                      <p:cBhvr>
                                        <p:cTn id="13" dur="2000" fill="hold"/>
                                        <p:tgtEl>
                                          <p:spTgt spid="6"/>
                                        </p:tgtEl>
                                        <p:attrNameLst>
                                          <p:attrName>ppt_x</p:attrName>
                                          <p:attrName>ppt_y</p:attrName>
                                        </p:attrNameLst>
                                      </p:cBhvr>
                                      <p:rCtr x="-5903" y="-9968"/>
                                    </p:animMotion>
                                  </p:childTnLst>
                                </p:cTn>
                              </p:par>
                              <p:par>
                                <p:cTn id="14" presetID="63" presetClass="path" presetSubtype="0" fill="hold" grpId="2" nodeType="withEffect">
                                  <p:stCondLst>
                                    <p:cond delay="1000"/>
                                  </p:stCondLst>
                                  <p:childTnLst>
                                    <p:animMotion origin="layout" path="M 0.01562 -0.00416 L 0.1967 0.1006 " pathEditMode="relative" rAng="0" ptsTypes="AA">
                                      <p:cBhvr>
                                        <p:cTn id="15" dur="1000" fill="hold"/>
                                        <p:tgtEl>
                                          <p:spTgt spid="12"/>
                                        </p:tgtEl>
                                        <p:attrNameLst>
                                          <p:attrName>ppt_x</p:attrName>
                                          <p:attrName>ppt_y</p:attrName>
                                        </p:attrNameLst>
                                      </p:cBhvr>
                                      <p:rCtr x="9045" y="5227"/>
                                    </p:animMotion>
                                  </p:childTnLst>
                                </p:cTn>
                              </p:par>
                            </p:childTnLst>
                          </p:cTn>
                        </p:par>
                        <p:par>
                          <p:cTn id="16" fill="hold">
                            <p:stCondLst>
                              <p:cond delay="4100"/>
                            </p:stCondLst>
                            <p:childTnLst>
                              <p:par>
                                <p:cTn id="17" presetID="64" presetClass="path" presetSubtype="0" fill="hold" grpId="3" nodeType="afterEffect">
                                  <p:stCondLst>
                                    <p:cond delay="0"/>
                                  </p:stCondLst>
                                  <p:childTnLst>
                                    <p:animMotion origin="layout" path="M 0.19687 0.1006 L 0.14965 -0.08811 " pathEditMode="relative" rAng="0" ptsTypes="AA">
                                      <p:cBhvr>
                                        <p:cTn id="18" dur="500" fill="hold"/>
                                        <p:tgtEl>
                                          <p:spTgt spid="12"/>
                                        </p:tgtEl>
                                        <p:attrNameLst>
                                          <p:attrName>ppt_x</p:attrName>
                                          <p:attrName>ppt_y</p:attrName>
                                        </p:attrNameLst>
                                      </p:cBhvr>
                                      <p:rCtr x="-2361" y="-9436"/>
                                    </p:animMotion>
                                  </p:childTnLst>
                                </p:cTn>
                              </p:par>
                            </p:childTnLst>
                          </p:cTn>
                        </p:par>
                        <p:par>
                          <p:cTn id="19" fill="hold">
                            <p:stCondLst>
                              <p:cond delay="4600"/>
                            </p:stCondLst>
                            <p:childTnLst>
                              <p:par>
                                <p:cTn id="20" presetID="49" presetClass="path" presetSubtype="0" fill="hold" grpId="2" nodeType="afterEffect">
                                  <p:stCondLst>
                                    <p:cond delay="0"/>
                                  </p:stCondLst>
                                  <p:childTnLst>
                                    <p:animMotion origin="layout" path="M -0.1625 0.15264 L -0.3092 -0.07793 " pathEditMode="relative" rAng="0" ptsTypes="AA">
                                      <p:cBhvr>
                                        <p:cTn id="21" dur="1000" fill="hold"/>
                                        <p:tgtEl>
                                          <p:spTgt spid="6"/>
                                        </p:tgtEl>
                                        <p:attrNameLst>
                                          <p:attrName>ppt_x</p:attrName>
                                          <p:attrName>ppt_y</p:attrName>
                                        </p:attrNameLst>
                                      </p:cBhvr>
                                      <p:rCtr x="-7344" y="-11540"/>
                                    </p:animMotion>
                                  </p:childTnLst>
                                </p:cTn>
                              </p:par>
                              <p:par>
                                <p:cTn id="22" presetID="1" presetClass="exit" presetSubtype="0" fill="hold" grpId="4" nodeType="withEffect">
                                  <p:stCondLst>
                                    <p:cond delay="0"/>
                                  </p:stCondLst>
                                  <p:childTnLst>
                                    <p:set>
                                      <p:cBhvr>
                                        <p:cTn id="23" dur="1" fill="hold">
                                          <p:stCondLst>
                                            <p:cond delay="0"/>
                                          </p:stCondLst>
                                        </p:cTn>
                                        <p:tgtEl>
                                          <p:spTgt spid="12"/>
                                        </p:tgtEl>
                                        <p:attrNameLst>
                                          <p:attrName>style.visibility</p:attrName>
                                        </p:attrNameLst>
                                      </p:cBhvr>
                                      <p:to>
                                        <p:strVal val="hidden"/>
                                      </p:to>
                                    </p:set>
                                  </p:childTnLst>
                                </p:cTn>
                              </p:par>
                            </p:childTnLst>
                          </p:cTn>
                        </p:par>
                        <p:par>
                          <p:cTn id="24" fill="hold">
                            <p:stCondLst>
                              <p:cond delay="5600"/>
                            </p:stCondLst>
                            <p:childTnLst>
                              <p:par>
                                <p:cTn id="25" presetID="36" presetClass="path" presetSubtype="0" accel="50000" decel="50000" fill="hold" grpId="0" nodeType="afterEffect">
                                  <p:stCondLst>
                                    <p:cond delay="0"/>
                                  </p:stCondLst>
                                  <p:childTnLst>
                                    <p:animMotion origin="layout" path="M -3.61111E-6 3.29325E-6 L -3.61111E-6 0.15286 C -3.61111E-6 0.22109 0.01511 0.30573 0.02761 0.30573 L 0.05521 0.30573 " pathEditMode="relative" rAng="0" ptsTypes="FfFF">
                                      <p:cBhvr>
                                        <p:cTn id="26" dur="2000" fill="hold"/>
                                        <p:tgtEl>
                                          <p:spTgt spid="11"/>
                                        </p:tgtEl>
                                        <p:attrNameLst>
                                          <p:attrName>ppt_x</p:attrName>
                                          <p:attrName>ppt_y</p:attrName>
                                        </p:attrNameLst>
                                      </p:cBhvr>
                                      <p:rCtr x="2760" y="15287"/>
                                    </p:animMotion>
                                  </p:childTnLst>
                                </p:cTn>
                              </p:par>
                              <p:par>
                                <p:cTn id="27" presetID="56" presetClass="path" presetSubtype="0" fill="hold" grpId="0" nodeType="withEffect">
                                  <p:stCondLst>
                                    <p:cond delay="1100"/>
                                  </p:stCondLst>
                                  <p:childTnLst>
                                    <p:animMotion origin="layout" path="M -0.27153 0.3365 L 0.00208 -0.00809 " pathEditMode="relative" rAng="0" ptsTypes="AA">
                                      <p:cBhvr>
                                        <p:cTn id="28" dur="1000" spd="-100000" fill="hold"/>
                                        <p:tgtEl>
                                          <p:spTgt spid="13"/>
                                        </p:tgtEl>
                                        <p:attrNameLst>
                                          <p:attrName>ppt_x</p:attrName>
                                          <p:attrName>ppt_y</p:attrName>
                                        </p:attrNameLst>
                                      </p:cBhvr>
                                      <p:rCtr x="13681" y="-17229"/>
                                    </p:animMotion>
                                  </p:childTnLst>
                                </p:cTn>
                              </p:par>
                            </p:childTnLst>
                          </p:cTn>
                        </p:par>
                        <p:par>
                          <p:cTn id="29" fill="hold">
                            <p:stCondLst>
                              <p:cond delay="7700"/>
                            </p:stCondLst>
                            <p:childTnLst>
                              <p:par>
                                <p:cTn id="30" presetID="64" presetClass="path" presetSubtype="0" fill="hold" grpId="1" nodeType="afterEffect">
                                  <p:stCondLst>
                                    <p:cond delay="0"/>
                                  </p:stCondLst>
                                  <p:childTnLst>
                                    <p:animMotion origin="layout" path="M -0.27153 0.3368 L 0.01198 -0.00787 " pathEditMode="relative" rAng="0" ptsTypes="AA">
                                      <p:cBhvr>
                                        <p:cTn id="31" dur="1000" fill="hold"/>
                                        <p:tgtEl>
                                          <p:spTgt spid="13"/>
                                        </p:tgtEl>
                                        <p:attrNameLst>
                                          <p:attrName>ppt_x</p:attrName>
                                          <p:attrName>ppt_y</p:attrName>
                                        </p:attrNameLst>
                                      </p:cBhvr>
                                      <p:rCtr x="14167" y="-17245"/>
                                    </p:animMotion>
                                  </p:childTnLst>
                                </p:cTn>
                              </p:par>
                              <p:par>
                                <p:cTn id="32" presetID="64" presetClass="path" presetSubtype="0" fill="hold" grpId="1" nodeType="withEffect">
                                  <p:stCondLst>
                                    <p:cond delay="0"/>
                                  </p:stCondLst>
                                  <p:childTnLst>
                                    <p:animMotion origin="layout" path="M 0.05521 0.30601 L 0.18906 0.13796 " pathEditMode="relative" rAng="0" ptsTypes="AA">
                                      <p:cBhvr>
                                        <p:cTn id="33" dur="2000" fill="hold"/>
                                        <p:tgtEl>
                                          <p:spTgt spid="11"/>
                                        </p:tgtEl>
                                        <p:attrNameLst>
                                          <p:attrName>ppt_x</p:attrName>
                                          <p:attrName>ppt_y</p:attrName>
                                        </p:attrNameLst>
                                      </p:cBhvr>
                                      <p:rCtr x="6684" y="-8403"/>
                                    </p:animMotion>
                                  </p:childTnLst>
                                </p:cTn>
                              </p:par>
                              <p:par>
                                <p:cTn id="34" presetID="64" presetClass="path" presetSubtype="0" fill="hold" grpId="2" nodeType="withEffect">
                                  <p:stCondLst>
                                    <p:cond delay="1000"/>
                                  </p:stCondLst>
                                  <p:childTnLst>
                                    <p:animMotion origin="layout" path="M 0.01198 -0.00811 L -0.13368 0.15463 " pathEditMode="relative" rAng="0" ptsTypes="AA">
                                      <p:cBhvr>
                                        <p:cTn id="35" dur="1000" fill="hold"/>
                                        <p:tgtEl>
                                          <p:spTgt spid="13"/>
                                        </p:tgtEl>
                                        <p:attrNameLst>
                                          <p:attrName>ppt_x</p:attrName>
                                          <p:attrName>ppt_y</p:attrName>
                                        </p:attrNameLst>
                                      </p:cBhvr>
                                      <p:rCtr x="-7292" y="8125"/>
                                    </p:animMotion>
                                  </p:childTnLst>
                                </p:cTn>
                              </p:par>
                            </p:childTnLst>
                          </p:cTn>
                        </p:par>
                        <p:par>
                          <p:cTn id="36" fill="hold">
                            <p:stCondLst>
                              <p:cond delay="9700"/>
                            </p:stCondLst>
                            <p:childTnLst>
                              <p:par>
                                <p:cTn id="37" presetID="64" presetClass="path" presetSubtype="0" fill="hold" grpId="3" nodeType="afterEffect">
                                  <p:stCondLst>
                                    <p:cond delay="0"/>
                                  </p:stCondLst>
                                  <p:childTnLst>
                                    <p:animMotion origin="layout" path="M -0.13768 0.16273 L -0.10625 -0.01574 " pathEditMode="relative" rAng="0" ptsTypes="AA">
                                      <p:cBhvr>
                                        <p:cTn id="38" dur="500" fill="hold"/>
                                        <p:tgtEl>
                                          <p:spTgt spid="13"/>
                                        </p:tgtEl>
                                        <p:attrNameLst>
                                          <p:attrName>ppt_x</p:attrName>
                                          <p:attrName>ppt_y</p:attrName>
                                        </p:attrNameLst>
                                      </p:cBhvr>
                                      <p:rCtr x="1563" y="-8935"/>
                                    </p:animMotion>
                                  </p:childTnLst>
                                </p:cTn>
                              </p:par>
                              <p:par>
                                <p:cTn id="39" presetID="64" presetClass="path" presetSubtype="0" fill="hold" grpId="2" nodeType="withEffect">
                                  <p:stCondLst>
                                    <p:cond delay="0"/>
                                  </p:stCondLst>
                                  <p:childTnLst>
                                    <p:animMotion origin="layout" path="M 0.18906 0.13195 L 0.30712 -0.09884 " pathEditMode="relative" rAng="0" ptsTypes="AA">
                                      <p:cBhvr>
                                        <p:cTn id="40" dur="1000" fill="hold"/>
                                        <p:tgtEl>
                                          <p:spTgt spid="11"/>
                                        </p:tgtEl>
                                        <p:attrNameLst>
                                          <p:attrName>ppt_x</p:attrName>
                                          <p:attrName>ppt_y</p:attrName>
                                        </p:attrNameLst>
                                      </p:cBhvr>
                                      <p:rCtr x="5903" y="-11551"/>
                                    </p:animMotion>
                                  </p:childTnLst>
                                </p:cTn>
                              </p:par>
                            </p:childTnLst>
                          </p:cTn>
                        </p:par>
                        <p:par>
                          <p:cTn id="41" fill="hold">
                            <p:stCondLst>
                              <p:cond delay="10700"/>
                            </p:stCondLst>
                            <p:childTnLst>
                              <p:par>
                                <p:cTn id="42" presetID="1" presetClass="exit" presetSubtype="0" fill="hold" grpId="4" nodeType="afterEffect">
                                  <p:stCondLst>
                                    <p:cond delay="0"/>
                                  </p:stCondLst>
                                  <p:childTnLst>
                                    <p:set>
                                      <p:cBhvr>
                                        <p:cTn id="43"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11" grpId="0" animBg="1"/>
      <p:bldP spid="11" grpId="1" animBg="1"/>
      <p:bldP spid="11" grpId="2" animBg="1"/>
      <p:bldP spid="12" grpId="0" animBg="1"/>
      <p:bldP spid="12" grpId="1" animBg="1"/>
      <p:bldP spid="12" grpId="2" animBg="1"/>
      <p:bldP spid="12" grpId="3" animBg="1"/>
      <p:bldP spid="12" grpId="4" animBg="1"/>
      <p:bldP spid="13" grpId="0" animBg="1"/>
      <p:bldP spid="13" grpId="1" animBg="1"/>
      <p:bldP spid="13" grpId="2" animBg="1"/>
      <p:bldP spid="13" grpId="3" animBg="1"/>
      <p:bldP spid="13" grpId="4"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p 12"/>
          <p:cNvGrpSpPr/>
          <p:nvPr/>
        </p:nvGrpSpPr>
        <p:grpSpPr>
          <a:xfrm>
            <a:off x="4283968" y="116632"/>
            <a:ext cx="4176464" cy="6597352"/>
            <a:chOff x="4283968" y="116632"/>
            <a:chExt cx="4176464" cy="6597352"/>
          </a:xfrm>
        </p:grpSpPr>
        <p:sp>
          <p:nvSpPr>
            <p:cNvPr id="14" name="Rektangel med rundade hörn 13"/>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7" name="Rak 16"/>
            <p:cNvCxnSpPr>
              <a:stCxn id="14" idx="1"/>
              <a:endCxn id="14"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23528" y="2123564"/>
            <a:ext cx="3744416"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Skottövn – Diagonalpass &amp; direktskott</a:t>
            </a:r>
          </a:p>
        </p:txBody>
      </p:sp>
      <p:sp>
        <p:nvSpPr>
          <p:cNvPr id="5" name="Plus 4"/>
          <p:cNvSpPr/>
          <p:nvPr/>
        </p:nvSpPr>
        <p:spPr>
          <a:xfrm rot="18978445">
            <a:off x="7836171" y="327257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7550420" y="291538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764734" y="305825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835775" y="291538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4692900" y="312969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4621461" y="341544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Flowchart: Connector 39"/>
          <p:cNvSpPr/>
          <p:nvPr/>
        </p:nvSpPr>
        <p:spPr>
          <a:xfrm>
            <a:off x="4643439" y="371760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Flowchart: Connector 39"/>
          <p:cNvSpPr/>
          <p:nvPr/>
        </p:nvSpPr>
        <p:spPr>
          <a:xfrm>
            <a:off x="7740922" y="328498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9" name="Bildobjekt 18">
            <a:extLst>
              <a:ext uri="{FF2B5EF4-FFF2-40B4-BE49-F238E27FC236}">
                <a16:creationId xmlns:a16="http://schemas.microsoft.com/office/drawing/2014/main" id="{CBFA813C-C6DB-4904-B7AA-2389C3869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1783181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3.05556E-6 -8.51064E-7 L -0.00868 0.15171 " pathEditMode="relative" rAng="0" ptsTypes="AA">
                                      <p:cBhvr>
                                        <p:cTn id="6" dur="1000" fill="hold"/>
                                        <p:tgtEl>
                                          <p:spTgt spid="5"/>
                                        </p:tgtEl>
                                        <p:attrNameLst>
                                          <p:attrName>ppt_x</p:attrName>
                                          <p:attrName>ppt_y</p:attrName>
                                        </p:attrNameLst>
                                      </p:cBhvr>
                                      <p:rCtr x="-434" y="7586"/>
                                    </p:animMotion>
                                  </p:childTnLst>
                                </p:cTn>
                              </p:par>
                              <p:par>
                                <p:cTn id="7" presetID="63" presetClass="path" presetSubtype="0" accel="50000" decel="50000" fill="hold" grpId="0" nodeType="withEffect">
                                  <p:stCondLst>
                                    <p:cond delay="250"/>
                                  </p:stCondLst>
                                  <p:childTnLst>
                                    <p:animMotion origin="layout" path="M -1.94444E-6 3.9963E-6 L 0.3507 0.11008 " pathEditMode="relative" rAng="0" ptsTypes="AA">
                                      <p:cBhvr>
                                        <p:cTn id="8" dur="1000" fill="hold"/>
                                        <p:tgtEl>
                                          <p:spTgt spid="11"/>
                                        </p:tgtEl>
                                        <p:attrNameLst>
                                          <p:attrName>ppt_x</p:attrName>
                                          <p:attrName>ppt_y</p:attrName>
                                        </p:attrNameLst>
                                      </p:cBhvr>
                                      <p:rCtr x="17535" y="5504"/>
                                    </p:animMotion>
                                  </p:childTnLst>
                                </p:cTn>
                              </p:par>
                            </p:childTnLst>
                          </p:cTn>
                        </p:par>
                        <p:par>
                          <p:cTn id="9" fill="hold">
                            <p:stCondLst>
                              <p:cond delay="1250"/>
                            </p:stCondLst>
                            <p:childTnLst>
                              <p:par>
                                <p:cTn id="10" presetID="42" presetClass="path" presetSubtype="0" fill="hold" grpId="1" nodeType="afterEffect">
                                  <p:stCondLst>
                                    <p:cond delay="0"/>
                                  </p:stCondLst>
                                  <p:childTnLst>
                                    <p:animMotion origin="layout" path="M 0.3507 0.09968 L 0.16163 0.35153 " pathEditMode="relative" rAng="0" ptsTypes="AA">
                                      <p:cBhvr>
                                        <p:cTn id="11" dur="500" fill="hold"/>
                                        <p:tgtEl>
                                          <p:spTgt spid="11"/>
                                        </p:tgtEl>
                                        <p:attrNameLst>
                                          <p:attrName>ppt_x</p:attrName>
                                          <p:attrName>ppt_y</p:attrName>
                                        </p:attrNameLst>
                                      </p:cBhvr>
                                      <p:rCtr x="-9462" y="12581"/>
                                    </p:animMotion>
                                  </p:childTnLst>
                                </p:cTn>
                              </p:par>
                              <p:par>
                                <p:cTn id="12" presetID="43" presetClass="path" presetSubtype="0" fill="hold" grpId="1" nodeType="withEffect">
                                  <p:stCondLst>
                                    <p:cond delay="0"/>
                                  </p:stCondLst>
                                  <p:childTnLst>
                                    <p:animMotion origin="layout" path="M -0.3474 0.45583 L -0.17813 0.45583 C -0.10209 0.45583 -0.00868 0.37188 -0.00868 0.30365 L -0.00868 0.15171 " pathEditMode="relative" rAng="0" ptsTypes="FfFF">
                                      <p:cBhvr>
                                        <p:cTn id="13" dur="2000" spd="-100000" fill="hold"/>
                                        <p:tgtEl>
                                          <p:spTgt spid="5"/>
                                        </p:tgtEl>
                                        <p:attrNameLst>
                                          <p:attrName>ppt_x</p:attrName>
                                          <p:attrName>ppt_y</p:attrName>
                                        </p:attrNameLst>
                                      </p:cBhvr>
                                      <p:rCtr x="16927" y="-15217"/>
                                    </p:animMotion>
                                  </p:childTnLst>
                                </p:cTn>
                              </p:par>
                              <p:par>
                                <p:cTn id="14" presetID="42" presetClass="path" presetSubtype="0" accel="50000" decel="50000" fill="hold" grpId="0" nodeType="withEffect">
                                  <p:stCondLst>
                                    <p:cond delay="0"/>
                                  </p:stCondLst>
                                  <p:childTnLst>
                                    <p:animMotion origin="layout" path="M -4.44444E-6 -4.91212E-6 L 0.01198 0.1205 " pathEditMode="relative" rAng="0" ptsTypes="AA">
                                      <p:cBhvr>
                                        <p:cTn id="15" dur="2000" fill="hold"/>
                                        <p:tgtEl>
                                          <p:spTgt spid="10"/>
                                        </p:tgtEl>
                                        <p:attrNameLst>
                                          <p:attrName>ppt_x</p:attrName>
                                          <p:attrName>ppt_y</p:attrName>
                                        </p:attrNameLst>
                                      </p:cBhvr>
                                      <p:rCtr x="590" y="6013"/>
                                    </p:animMotion>
                                  </p:childTnLst>
                                </p:cTn>
                              </p:par>
                              <p:par>
                                <p:cTn id="16" presetID="56" presetClass="path" presetSubtype="0" accel="50000" decel="50000" fill="hold" grpId="0" nodeType="withEffect">
                                  <p:stCondLst>
                                    <p:cond delay="1000"/>
                                  </p:stCondLst>
                                  <p:childTnLst>
                                    <p:animMotion origin="layout" path="M -0.31893 0.15241 L -0.00382 0.00717 " pathEditMode="relative" rAng="0" ptsTypes="AA">
                                      <p:cBhvr>
                                        <p:cTn id="17" dur="1000" spd="-100000" fill="hold"/>
                                        <p:tgtEl>
                                          <p:spTgt spid="12"/>
                                        </p:tgtEl>
                                        <p:attrNameLst>
                                          <p:attrName>ppt_x</p:attrName>
                                          <p:attrName>ppt_y</p:attrName>
                                        </p:attrNameLst>
                                      </p:cBhvr>
                                      <p:rCtr x="15747" y="-7262"/>
                                    </p:animMotion>
                                  </p:childTnLst>
                                </p:cTn>
                              </p:par>
                            </p:childTnLst>
                          </p:cTn>
                        </p:par>
                        <p:par>
                          <p:cTn id="18" fill="hold">
                            <p:stCondLst>
                              <p:cond delay="3250"/>
                            </p:stCondLst>
                            <p:childTnLst>
                              <p:par>
                                <p:cTn id="19" presetID="49" presetClass="path" presetSubtype="0" fill="hold" grpId="1" nodeType="afterEffect">
                                  <p:stCondLst>
                                    <p:cond delay="0"/>
                                  </p:stCondLst>
                                  <p:childTnLst>
                                    <p:animMotion origin="layout" path="M -0.31892 0.1524 L -0.11615 0.41304 " pathEditMode="relative" rAng="0" ptsTypes="AA">
                                      <p:cBhvr>
                                        <p:cTn id="20" dur="500" fill="hold"/>
                                        <p:tgtEl>
                                          <p:spTgt spid="12"/>
                                        </p:tgtEl>
                                        <p:attrNameLst>
                                          <p:attrName>ppt_x</p:attrName>
                                          <p:attrName>ppt_y</p:attrName>
                                        </p:attrNameLst>
                                      </p:cBhvr>
                                      <p:rCtr x="10139" y="13020"/>
                                    </p:animMotion>
                                  </p:childTnLst>
                                </p:cTn>
                              </p:par>
                              <p:par>
                                <p:cTn id="21" presetID="64" presetClass="path" presetSubtype="0" fill="hold" grpId="2" nodeType="withEffect">
                                  <p:stCondLst>
                                    <p:cond delay="0"/>
                                  </p:stCondLst>
                                  <p:childTnLst>
                                    <p:animMotion origin="layout" path="M -0.3474 0.45421 L -0.37882 -0.05805 " pathEditMode="relative" rAng="0" ptsTypes="AA">
                                      <p:cBhvr>
                                        <p:cTn id="22" dur="2000" fill="hold"/>
                                        <p:tgtEl>
                                          <p:spTgt spid="5"/>
                                        </p:tgtEl>
                                        <p:attrNameLst>
                                          <p:attrName>ppt_x</p:attrName>
                                          <p:attrName>ppt_y</p:attrName>
                                        </p:attrNameLst>
                                      </p:cBhvr>
                                      <p:rCtr x="-1580" y="-25624"/>
                                    </p:animMotion>
                                  </p:childTnLst>
                                </p:cTn>
                              </p:par>
                              <p:par>
                                <p:cTn id="23" presetID="36" presetClass="path" presetSubtype="0" fill="hold" grpId="1" nodeType="withEffect">
                                  <p:stCondLst>
                                    <p:cond delay="0"/>
                                  </p:stCondLst>
                                  <p:childTnLst>
                                    <p:animMotion origin="layout" path="M 0.01198 0.1205 L 0.01198 0.27244 C 0.01198 0.34066 0.10313 0.42461 0.17744 0.42461 L 0.34289 0.42461 " pathEditMode="relative" rAng="0" ptsTypes="FfFF">
                                      <p:cBhvr>
                                        <p:cTn id="24" dur="3000" fill="hold"/>
                                        <p:tgtEl>
                                          <p:spTgt spid="10"/>
                                        </p:tgtEl>
                                        <p:attrNameLst>
                                          <p:attrName>ppt_x</p:attrName>
                                          <p:attrName>ppt_y</p:attrName>
                                        </p:attrNameLst>
                                      </p:cBhvr>
                                      <p:rCtr x="16545" y="15194"/>
                                    </p:animMotion>
                                  </p:childTnLst>
                                </p:cTn>
                              </p:par>
                            </p:childTnLst>
                          </p:cTn>
                        </p:par>
                        <p:par>
                          <p:cTn id="25" fill="hold">
                            <p:stCondLst>
                              <p:cond delay="6250"/>
                            </p:stCondLst>
                            <p:childTnLst>
                              <p:par>
                                <p:cTn id="26" presetID="64" presetClass="path" presetSubtype="0" fill="hold" grpId="2" nodeType="afterEffect">
                                  <p:stCondLst>
                                    <p:cond delay="0"/>
                                  </p:stCondLst>
                                  <p:childTnLst>
                                    <p:animMotion origin="layout" path="M 0.34289 0.42461 L 0.37431 -0.0895 " pathEditMode="relative" rAng="0" ptsTypes="AA">
                                      <p:cBhvr>
                                        <p:cTn id="27" dur="2000" fill="hold"/>
                                        <p:tgtEl>
                                          <p:spTgt spid="10"/>
                                        </p:tgtEl>
                                        <p:attrNameLst>
                                          <p:attrName>ppt_x</p:attrName>
                                          <p:attrName>ppt_y</p:attrName>
                                        </p:attrNameLst>
                                      </p:cBhvr>
                                      <p:rCtr x="1563" y="-257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10" grpId="0" animBg="1"/>
      <p:bldP spid="10" grpId="1" animBg="1"/>
      <p:bldP spid="10" grpId="2" animBg="1"/>
      <p:bldP spid="11" grpId="0" animBg="1"/>
      <p:bldP spid="11" grpId="1" animBg="1"/>
      <p:bldP spid="12" grpId="0" animBg="1"/>
      <p:bldP spid="12"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 16"/>
          <p:cNvGrpSpPr/>
          <p:nvPr/>
        </p:nvGrpSpPr>
        <p:grpSpPr>
          <a:xfrm>
            <a:off x="4283968" y="116632"/>
            <a:ext cx="4176464" cy="6597352"/>
            <a:chOff x="4283968" y="116632"/>
            <a:chExt cx="4176464" cy="6597352"/>
          </a:xfrm>
        </p:grpSpPr>
        <p:sp>
          <p:nvSpPr>
            <p:cNvPr id="18" name="Rektangel med rundade hörn 17"/>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1" name="Rak 20"/>
            <p:cNvCxnSpPr>
              <a:stCxn id="18" idx="1"/>
              <a:endCxn id="18"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Direktskott</a:t>
            </a:r>
          </a:p>
        </p:txBody>
      </p:sp>
      <p:sp>
        <p:nvSpPr>
          <p:cNvPr id="5" name="Plus 4"/>
          <p:cNvSpPr/>
          <p:nvPr/>
        </p:nvSpPr>
        <p:spPr>
          <a:xfrm rot="18978445">
            <a:off x="4405437" y="586352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477445" y="607954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621461" y="629557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981501" y="571950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4981501" y="59355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4981501" y="614833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Isosceles Triangle 40"/>
          <p:cNvSpPr/>
          <p:nvPr/>
        </p:nvSpPr>
        <p:spPr>
          <a:xfrm>
            <a:off x="5652690" y="5877842"/>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Isosceles Triangle 40"/>
          <p:cNvSpPr/>
          <p:nvPr/>
        </p:nvSpPr>
        <p:spPr>
          <a:xfrm>
            <a:off x="5220072" y="4653136"/>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Isosceles Triangle 40"/>
          <p:cNvSpPr/>
          <p:nvPr/>
        </p:nvSpPr>
        <p:spPr>
          <a:xfrm>
            <a:off x="6228754" y="4077642"/>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4932040" y="573325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4"/>
          <p:cNvSpPr/>
          <p:nvPr/>
        </p:nvSpPr>
        <p:spPr>
          <a:xfrm>
            <a:off x="4932040" y="602185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Flowchart: Connector 24"/>
          <p:cNvSpPr/>
          <p:nvPr/>
        </p:nvSpPr>
        <p:spPr>
          <a:xfrm>
            <a:off x="4932040" y="623788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3" name="Bildobjekt 22">
            <a:extLst>
              <a:ext uri="{FF2B5EF4-FFF2-40B4-BE49-F238E27FC236}">
                <a16:creationId xmlns:a16="http://schemas.microsoft.com/office/drawing/2014/main" id="{4253F978-5BC2-4C4A-9E11-A4D75286E8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346859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3.33333E-6 8.41813E-7 L 0.00417 -0.25717 " pathEditMode="relative" rAng="0" ptsTypes="AA">
                                      <p:cBhvr>
                                        <p:cTn id="6" dur="2000" fill="hold"/>
                                        <p:tgtEl>
                                          <p:spTgt spid="5"/>
                                        </p:tgtEl>
                                        <p:attrNameLst>
                                          <p:attrName>ppt_x</p:attrName>
                                          <p:attrName>ppt_y</p:attrName>
                                        </p:attrNameLst>
                                      </p:cBhvr>
                                      <p:rCtr x="208" y="-12858"/>
                                    </p:animMotion>
                                  </p:childTnLst>
                                </p:cTn>
                              </p:par>
                              <p:par>
                                <p:cTn id="7" presetID="42" presetClass="path" presetSubtype="0" fill="hold" grpId="0" nodeType="withEffect">
                                  <p:stCondLst>
                                    <p:cond delay="1000"/>
                                  </p:stCondLst>
                                  <p:childTnLst>
                                    <p:animMotion origin="layout" path="M 8.33333E-7 4.46809E-6 L -0.03542 -0.2359 " pathEditMode="relative" rAng="0" ptsTypes="AA">
                                      <p:cBhvr>
                                        <p:cTn id="8" dur="1000" fill="hold"/>
                                        <p:tgtEl>
                                          <p:spTgt spid="14"/>
                                        </p:tgtEl>
                                        <p:attrNameLst>
                                          <p:attrName>ppt_x</p:attrName>
                                          <p:attrName>ppt_y</p:attrName>
                                        </p:attrNameLst>
                                      </p:cBhvr>
                                      <p:rCtr x="-1771" y="-11795"/>
                                    </p:animMotion>
                                  </p:childTnLst>
                                </p:cTn>
                              </p:par>
                              <p:par>
                                <p:cTn id="9" presetID="0" presetClass="path" presetSubtype="0" fill="hold" grpId="0" nodeType="withEffect">
                                  <p:stCondLst>
                                    <p:cond delay="1000"/>
                                  </p:stCondLst>
                                  <p:childTnLst>
                                    <p:animMotion origin="layout" path="M 1.66667E-6 6.19796E-6 L 0.04497 0.03377 L 0.06754 0.03955 L 0.08021 0.03747 L 0.08872 0.01319 L 0.0816 6.19796E-6 L 0.03507 -0.04879 L -0.00573 -0.11632 L -0.01128 -0.14638 L -0.01128 -0.17437 L 0.00556 -0.18755 L 0.03663 -0.1931 L 0.05625 -0.18385 " pathEditMode="relative" ptsTypes="AAAAAAAAAAAAA">
                                      <p:cBhvr>
                                        <p:cTn id="10" dur="5000" fill="hold"/>
                                        <p:tgtEl>
                                          <p:spTgt spid="8"/>
                                        </p:tgtEl>
                                        <p:attrNameLst>
                                          <p:attrName>ppt_x</p:attrName>
                                          <p:attrName>ppt_y</p:attrName>
                                        </p:attrNameLst>
                                      </p:cBhvr>
                                    </p:animMotion>
                                  </p:childTnLst>
                                </p:cTn>
                              </p:par>
                              <p:par>
                                <p:cTn id="11" presetID="0" presetClass="path" presetSubtype="0" fill="hold" grpId="1" nodeType="withEffect">
                                  <p:stCondLst>
                                    <p:cond delay="2000"/>
                                  </p:stCondLst>
                                  <p:childTnLst>
                                    <p:animMotion origin="layout" path="M 0.00417 -0.25717 L 0.04358 -0.28168 L 0.09861 -0.30042 L 0.16476 -0.3136 L 0.21407 -0.31152 L 0.22396 -0.30597 L 0.24775 -0.28909 L 0.26337 -0.26087 " pathEditMode="relative" rAng="0" ptsTypes="AAAAAAAA">
                                      <p:cBhvr>
                                        <p:cTn id="12" dur="3000" fill="hold"/>
                                        <p:tgtEl>
                                          <p:spTgt spid="5"/>
                                        </p:tgtEl>
                                        <p:attrNameLst>
                                          <p:attrName>ppt_x</p:attrName>
                                          <p:attrName>ppt_y</p:attrName>
                                        </p:attrNameLst>
                                      </p:cBhvr>
                                      <p:rCtr x="12951" y="-2821"/>
                                    </p:animMotion>
                                  </p:childTnLst>
                                </p:cTn>
                              </p:par>
                              <p:par>
                                <p:cTn id="13" presetID="0" presetClass="path" presetSubtype="0" fill="hold" grpId="1" nodeType="withEffect">
                                  <p:stCondLst>
                                    <p:cond delay="2000"/>
                                  </p:stCondLst>
                                  <p:childTnLst>
                                    <p:animMotion origin="layout" path="M -0.03542 -0.22711 L 0.11094 -0.26642 L 0.15885 -0.26827 L 0.19549 -0.24584 L 0.22361 -0.20444 " pathEditMode="relative" rAng="0" ptsTypes="AAAAA">
                                      <p:cBhvr>
                                        <p:cTn id="14" dur="3000" fill="hold"/>
                                        <p:tgtEl>
                                          <p:spTgt spid="14"/>
                                        </p:tgtEl>
                                        <p:attrNameLst>
                                          <p:attrName>ppt_x</p:attrName>
                                          <p:attrName>ppt_y</p:attrName>
                                        </p:attrNameLst>
                                      </p:cBhvr>
                                      <p:rCtr x="12951" y="-925"/>
                                    </p:animMotion>
                                  </p:childTnLst>
                                </p:cTn>
                              </p:par>
                              <p:par>
                                <p:cTn id="15" presetID="42" presetClass="path" presetSubtype="0" fill="hold" grpId="2" nodeType="withEffect">
                                  <p:stCondLst>
                                    <p:cond delay="5000"/>
                                  </p:stCondLst>
                                  <p:childTnLst>
                                    <p:animMotion origin="layout" path="M 0.21649 -0.20444 L 0.07483 -0.16259 " pathEditMode="relative" rAng="0" ptsTypes="AA">
                                      <p:cBhvr>
                                        <p:cTn id="16" dur="1000" fill="hold"/>
                                        <p:tgtEl>
                                          <p:spTgt spid="14"/>
                                        </p:tgtEl>
                                        <p:attrNameLst>
                                          <p:attrName>ppt_x</p:attrName>
                                          <p:attrName>ppt_y</p:attrName>
                                        </p:attrNameLst>
                                      </p:cBhvr>
                                      <p:rCtr x="-7083" y="2081"/>
                                    </p:animMotion>
                                  </p:childTnLst>
                                </p:cTn>
                              </p:par>
                            </p:childTnLst>
                          </p:cTn>
                        </p:par>
                        <p:par>
                          <p:cTn id="17" fill="hold">
                            <p:stCondLst>
                              <p:cond delay="6000"/>
                            </p:stCondLst>
                            <p:childTnLst>
                              <p:par>
                                <p:cTn id="18" presetID="42" presetClass="path" presetSubtype="0" fill="hold" grpId="3" nodeType="afterEffect">
                                  <p:stCondLst>
                                    <p:cond delay="0"/>
                                  </p:stCondLst>
                                  <p:childTnLst>
                                    <p:animMotion origin="layout" path="M 0.07483 -0.16259 L 0.20087 0.06822 " pathEditMode="relative" rAng="0" ptsTypes="AA">
                                      <p:cBhvr>
                                        <p:cTn id="19" dur="500" fill="hold"/>
                                        <p:tgtEl>
                                          <p:spTgt spid="14"/>
                                        </p:tgtEl>
                                        <p:attrNameLst>
                                          <p:attrName>ppt_x</p:attrName>
                                          <p:attrName>ppt_y</p:attrName>
                                        </p:attrNameLst>
                                      </p:cBhvr>
                                      <p:rCtr x="6302" y="1154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8" grpId="0" animBg="1"/>
      <p:bldP spid="14" grpId="0" animBg="1"/>
      <p:bldP spid="14" grpId="1" animBg="1"/>
      <p:bldP spid="14" grpId="2" animBg="1"/>
      <p:bldP spid="14" grpId="3"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upp 21"/>
          <p:cNvGrpSpPr/>
          <p:nvPr/>
        </p:nvGrpSpPr>
        <p:grpSpPr>
          <a:xfrm>
            <a:off x="4283968" y="116632"/>
            <a:ext cx="4176464" cy="6597352"/>
            <a:chOff x="4283968" y="116632"/>
            <a:chExt cx="4176464" cy="6597352"/>
          </a:xfrm>
        </p:grpSpPr>
        <p:sp>
          <p:nvSpPr>
            <p:cNvPr id="23" name="Rektangel med rundade hörn 22"/>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23"/>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Rektangel 24"/>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6" name="Rak 25"/>
            <p:cNvCxnSpPr>
              <a:stCxn id="23" idx="1"/>
              <a:endCxn id="23"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179512" y="2123564"/>
            <a:ext cx="3816423"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Tjusbergs 3 avslut 1.0 </a:t>
            </a:r>
          </a:p>
        </p:txBody>
      </p:sp>
      <p:sp>
        <p:nvSpPr>
          <p:cNvPr id="5" name="Plus 4"/>
          <p:cNvSpPr/>
          <p:nvPr/>
        </p:nvSpPr>
        <p:spPr>
          <a:xfrm rot="18978445">
            <a:off x="7936679" y="564749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7933829" y="59355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933829" y="622356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7933829" y="297998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933829" y="319922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717805" y="363127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4909493" y="348403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4693469" y="348403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us 12"/>
          <p:cNvSpPr/>
          <p:nvPr/>
        </p:nvSpPr>
        <p:spPr>
          <a:xfrm rot="18978445">
            <a:off x="4477445" y="348403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8028954" y="587784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4"/>
          <p:cNvSpPr/>
          <p:nvPr/>
        </p:nvSpPr>
        <p:spPr>
          <a:xfrm>
            <a:off x="7668344" y="364502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Flowchart: Connector 24"/>
          <p:cNvSpPr/>
          <p:nvPr/>
        </p:nvSpPr>
        <p:spPr>
          <a:xfrm>
            <a:off x="5148064" y="342900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ruta 16"/>
          <p:cNvSpPr txBox="1"/>
          <p:nvPr/>
        </p:nvSpPr>
        <p:spPr>
          <a:xfrm>
            <a:off x="4427984" y="2915652"/>
            <a:ext cx="357190" cy="369332"/>
          </a:xfrm>
          <a:prstGeom prst="rect">
            <a:avLst/>
          </a:prstGeom>
          <a:noFill/>
        </p:spPr>
        <p:txBody>
          <a:bodyPr wrap="square" rtlCol="0">
            <a:spAutoFit/>
          </a:bodyPr>
          <a:lstStyle/>
          <a:p>
            <a:r>
              <a:rPr lang="sv-SE" b="1" dirty="0">
                <a:solidFill>
                  <a:srgbClr val="FF0000"/>
                </a:solidFill>
              </a:rPr>
              <a:t>A</a:t>
            </a:r>
          </a:p>
        </p:txBody>
      </p:sp>
      <p:sp>
        <p:nvSpPr>
          <p:cNvPr id="18" name="textruta 17"/>
          <p:cNvSpPr txBox="1"/>
          <p:nvPr/>
        </p:nvSpPr>
        <p:spPr>
          <a:xfrm>
            <a:off x="7743202" y="2564904"/>
            <a:ext cx="357190" cy="369332"/>
          </a:xfrm>
          <a:prstGeom prst="rect">
            <a:avLst/>
          </a:prstGeom>
          <a:noFill/>
        </p:spPr>
        <p:txBody>
          <a:bodyPr wrap="square" rtlCol="0">
            <a:spAutoFit/>
          </a:bodyPr>
          <a:lstStyle/>
          <a:p>
            <a:r>
              <a:rPr lang="sv-SE" b="1" dirty="0">
                <a:solidFill>
                  <a:srgbClr val="FF0000"/>
                </a:solidFill>
              </a:rPr>
              <a:t>B</a:t>
            </a:r>
          </a:p>
        </p:txBody>
      </p:sp>
      <p:sp>
        <p:nvSpPr>
          <p:cNvPr id="19" name="textruta 18"/>
          <p:cNvSpPr txBox="1"/>
          <p:nvPr/>
        </p:nvSpPr>
        <p:spPr>
          <a:xfrm>
            <a:off x="7524328" y="6228020"/>
            <a:ext cx="357190" cy="369332"/>
          </a:xfrm>
          <a:prstGeom prst="rect">
            <a:avLst/>
          </a:prstGeom>
          <a:noFill/>
        </p:spPr>
        <p:txBody>
          <a:bodyPr wrap="square" rtlCol="0">
            <a:spAutoFit/>
          </a:bodyPr>
          <a:lstStyle/>
          <a:p>
            <a:r>
              <a:rPr lang="sv-SE" b="1" dirty="0">
                <a:solidFill>
                  <a:srgbClr val="FF0000"/>
                </a:solidFill>
              </a:rPr>
              <a:t>C</a:t>
            </a:r>
          </a:p>
        </p:txBody>
      </p:sp>
      <p:sp>
        <p:nvSpPr>
          <p:cNvPr id="20" name="TextBox 18"/>
          <p:cNvSpPr txBox="1"/>
          <p:nvPr/>
        </p:nvSpPr>
        <p:spPr>
          <a:xfrm>
            <a:off x="179512" y="2780928"/>
            <a:ext cx="3816423"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Byte: A-C-B-A</a:t>
            </a:r>
          </a:p>
        </p:txBody>
      </p:sp>
      <p:sp>
        <p:nvSpPr>
          <p:cNvPr id="21" name="TextBox 18"/>
          <p:cNvSpPr txBox="1"/>
          <p:nvPr/>
        </p:nvSpPr>
        <p:spPr>
          <a:xfrm>
            <a:off x="179513" y="3419708"/>
            <a:ext cx="3816422"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Första och andra avslutare står vid mål för att slå in eventuella returer.</a:t>
            </a:r>
          </a:p>
        </p:txBody>
      </p:sp>
      <p:pic>
        <p:nvPicPr>
          <p:cNvPr id="28" name="Bildobjekt 27">
            <a:extLst>
              <a:ext uri="{FF2B5EF4-FFF2-40B4-BE49-F238E27FC236}">
                <a16:creationId xmlns:a16="http://schemas.microsoft.com/office/drawing/2014/main" id="{3D9C23E9-8D85-40BD-9864-6097AA49C1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396479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4.44444E-6 3.20074E-6 L -0.00399 -0.06846 " pathEditMode="relative" rAng="0" ptsTypes="AA">
                                      <p:cBhvr>
                                        <p:cTn id="6" dur="1000" fill="hold"/>
                                        <p:tgtEl>
                                          <p:spTgt spid="5"/>
                                        </p:tgtEl>
                                        <p:attrNameLst>
                                          <p:attrName>ppt_x</p:attrName>
                                          <p:attrName>ppt_y</p:attrName>
                                        </p:attrNameLst>
                                      </p:cBhvr>
                                      <p:rCtr x="-208" y="-3423"/>
                                    </p:animMotion>
                                  </p:childTnLst>
                                </p:cTn>
                              </p:par>
                              <p:par>
                                <p:cTn id="7" presetID="42" presetClass="path" presetSubtype="0" fill="hold" grpId="0" nodeType="withEffect">
                                  <p:stCondLst>
                                    <p:cond delay="500"/>
                                  </p:stCondLst>
                                  <p:childTnLst>
                                    <p:animMotion origin="layout" path="M -4.44444E-6 1.48148E-6 L -0.00399 -0.06829 " pathEditMode="relative" rAng="0" ptsTypes="AA">
                                      <p:cBhvr>
                                        <p:cTn id="8" dur="500" fill="hold"/>
                                        <p:tgtEl>
                                          <p:spTgt spid="14"/>
                                        </p:tgtEl>
                                        <p:attrNameLst>
                                          <p:attrName>ppt_x</p:attrName>
                                          <p:attrName>ppt_y</p:attrName>
                                        </p:attrNameLst>
                                      </p:cBhvr>
                                      <p:rCtr x="-208" y="-3426"/>
                                    </p:animMotion>
                                  </p:childTnLst>
                                </p:cTn>
                              </p:par>
                            </p:childTnLst>
                          </p:cTn>
                        </p:par>
                        <p:par>
                          <p:cTn id="9" fill="hold">
                            <p:stCondLst>
                              <p:cond delay="1000"/>
                            </p:stCondLst>
                            <p:childTnLst>
                              <p:par>
                                <p:cTn id="10" presetID="42" presetClass="path" presetSubtype="0" fill="hold" grpId="1" nodeType="afterEffect">
                                  <p:stCondLst>
                                    <p:cond delay="0"/>
                                  </p:stCondLst>
                                  <p:childTnLst>
                                    <p:animMotion origin="layout" path="M -0.00399 -0.06829 L -0.00399 -0.00533 " pathEditMode="relative" rAng="0" ptsTypes="AA">
                                      <p:cBhvr>
                                        <p:cTn id="11" dur="500" fill="hold"/>
                                        <p:tgtEl>
                                          <p:spTgt spid="14"/>
                                        </p:tgtEl>
                                        <p:attrNameLst>
                                          <p:attrName>ppt_x</p:attrName>
                                          <p:attrName>ppt_y</p:attrName>
                                        </p:attrNameLst>
                                      </p:cBhvr>
                                      <p:rCtr x="0" y="3148"/>
                                    </p:animMotion>
                                  </p:childTnLst>
                                </p:cTn>
                              </p:par>
                              <p:par>
                                <p:cTn id="12" presetID="0" presetClass="path" presetSubtype="0" fill="hold" grpId="1" nodeType="withEffect">
                                  <p:stCondLst>
                                    <p:cond delay="0"/>
                                  </p:stCondLst>
                                  <p:childTnLst>
                                    <p:animMotion origin="layout" path="M -0.00486 -0.06806 L 0.00209 -0.15417 L 0.00903 -0.22454 L 0.01181 -0.26528 L 0.00487 -0.30602 L -0.0125 -0.32547 L -0.02847 -0.3301 L -0.07847 -0.33102 L -0.14444 -0.32362 L -0.18402 -0.32176 " pathEditMode="relative" rAng="0" ptsTypes="AAAAAAAAAA">
                                      <p:cBhvr>
                                        <p:cTn id="13" dur="3500" fill="hold"/>
                                        <p:tgtEl>
                                          <p:spTgt spid="5"/>
                                        </p:tgtEl>
                                        <p:attrNameLst>
                                          <p:attrName>ppt_x</p:attrName>
                                          <p:attrName>ppt_y</p:attrName>
                                        </p:attrNameLst>
                                      </p:cBhvr>
                                      <p:rCtr x="-8125" y="-13148"/>
                                    </p:animMotion>
                                  </p:childTnLst>
                                </p:cTn>
                              </p:par>
                              <p:par>
                                <p:cTn id="14" presetID="42" presetClass="path" presetSubtype="0" fill="hold" grpId="2" nodeType="withEffect">
                                  <p:stCondLst>
                                    <p:cond delay="500"/>
                                  </p:stCondLst>
                                  <p:childTnLst>
                                    <p:animMotion origin="layout" path="M -0.00399 -0.00533 L -0.03541 -0.30972 " pathEditMode="relative" rAng="0" ptsTypes="AA">
                                      <p:cBhvr>
                                        <p:cTn id="15" dur="1000" fill="hold"/>
                                        <p:tgtEl>
                                          <p:spTgt spid="14"/>
                                        </p:tgtEl>
                                        <p:attrNameLst>
                                          <p:attrName>ppt_x</p:attrName>
                                          <p:attrName>ppt_y</p:attrName>
                                        </p:attrNameLst>
                                      </p:cBhvr>
                                      <p:rCtr x="-1580" y="-15231"/>
                                    </p:animMotion>
                                  </p:childTnLst>
                                </p:cTn>
                              </p:par>
                              <p:par>
                                <p:cTn id="16" presetID="42" presetClass="path" presetSubtype="0" fill="hold" grpId="3" nodeType="withEffect">
                                  <p:stCondLst>
                                    <p:cond delay="1500"/>
                                  </p:stCondLst>
                                  <p:childTnLst>
                                    <p:animMotion origin="layout" path="M -0.03541 -0.30972 L -0.31892 -0.33264 " pathEditMode="relative" rAng="0" ptsTypes="AA">
                                      <p:cBhvr>
                                        <p:cTn id="17" dur="1000" fill="hold"/>
                                        <p:tgtEl>
                                          <p:spTgt spid="14"/>
                                        </p:tgtEl>
                                        <p:attrNameLst>
                                          <p:attrName>ppt_x</p:attrName>
                                          <p:attrName>ppt_y</p:attrName>
                                        </p:attrNameLst>
                                      </p:cBhvr>
                                      <p:rCtr x="-14184" y="-1157"/>
                                    </p:animMotion>
                                  </p:childTnLst>
                                </p:cTn>
                              </p:par>
                              <p:par>
                                <p:cTn id="18" presetID="42" presetClass="path" presetSubtype="0" fill="hold" grpId="4" nodeType="withEffect">
                                  <p:stCondLst>
                                    <p:cond delay="2500"/>
                                  </p:stCondLst>
                                  <p:childTnLst>
                                    <p:animMotion origin="layout" path="M -0.31892 -0.33264 L -0.19288 -0.34121 " pathEditMode="relative" rAng="0" ptsTypes="AA">
                                      <p:cBhvr>
                                        <p:cTn id="19" dur="1000" fill="hold"/>
                                        <p:tgtEl>
                                          <p:spTgt spid="14"/>
                                        </p:tgtEl>
                                        <p:attrNameLst>
                                          <p:attrName>ppt_x</p:attrName>
                                          <p:attrName>ppt_y</p:attrName>
                                        </p:attrNameLst>
                                      </p:cBhvr>
                                      <p:rCtr x="6302" y="-440"/>
                                    </p:animMotion>
                                  </p:childTnLst>
                                </p:cTn>
                              </p:par>
                            </p:childTnLst>
                          </p:cTn>
                        </p:par>
                        <p:par>
                          <p:cTn id="20" fill="hold">
                            <p:stCondLst>
                              <p:cond delay="4500"/>
                            </p:stCondLst>
                            <p:childTnLst>
                              <p:par>
                                <p:cTn id="21" presetID="0" presetClass="path" presetSubtype="0" fill="hold" grpId="5" nodeType="afterEffect">
                                  <p:stCondLst>
                                    <p:cond delay="0"/>
                                  </p:stCondLst>
                                  <p:childTnLst>
                                    <p:animMotion origin="layout" path="M -0.19288 -0.34121 L -0.21858 -0.31528 L -0.24288 -0.28843 L -0.25261 -0.26806 L -0.25886 -0.24676 L -0.26233 -0.22269 " pathEditMode="relative" rAng="0" ptsTypes="AAAAAA">
                                      <p:cBhvr>
                                        <p:cTn id="22" dur="2000" fill="hold"/>
                                        <p:tgtEl>
                                          <p:spTgt spid="14"/>
                                        </p:tgtEl>
                                        <p:attrNameLst>
                                          <p:attrName>ppt_x</p:attrName>
                                          <p:attrName>ppt_y</p:attrName>
                                        </p:attrNameLst>
                                      </p:cBhvr>
                                      <p:rCtr x="-3472" y="5926"/>
                                    </p:animMotion>
                                  </p:childTnLst>
                                </p:cTn>
                              </p:par>
                              <p:par>
                                <p:cTn id="23" presetID="0" presetClass="path" presetSubtype="0" fill="hold" grpId="2" nodeType="withEffect">
                                  <p:stCondLst>
                                    <p:cond delay="0"/>
                                  </p:stCondLst>
                                  <p:childTnLst>
                                    <p:animMotion origin="layout" path="M -0.18402 -0.32176 L -0.2 -0.30324 L -0.22083 -0.28009 L -0.2368 -0.26342 L -0.24305 -0.24768 L -0.25347 -0.2199 " pathEditMode="relative" rAng="0" ptsTypes="AAAAAA">
                                      <p:cBhvr>
                                        <p:cTn id="24" dur="2000" fill="hold"/>
                                        <p:tgtEl>
                                          <p:spTgt spid="5"/>
                                        </p:tgtEl>
                                        <p:attrNameLst>
                                          <p:attrName>ppt_x</p:attrName>
                                          <p:attrName>ppt_y</p:attrName>
                                        </p:attrNameLst>
                                      </p:cBhvr>
                                      <p:rCtr x="-3472" y="5093"/>
                                    </p:animMotion>
                                  </p:childTnLst>
                                </p:cTn>
                              </p:par>
                            </p:childTnLst>
                          </p:cTn>
                        </p:par>
                        <p:par>
                          <p:cTn id="25" fill="hold">
                            <p:stCondLst>
                              <p:cond delay="6500"/>
                            </p:stCondLst>
                            <p:childTnLst>
                              <p:par>
                                <p:cTn id="26" presetID="42" presetClass="path" presetSubtype="0" fill="hold" grpId="6" nodeType="afterEffect">
                                  <p:stCondLst>
                                    <p:cond delay="0"/>
                                  </p:stCondLst>
                                  <p:childTnLst>
                                    <p:animMotion origin="layout" path="M -0.26232 -0.22269 L -0.20868 0.04722 " pathEditMode="relative" rAng="0" ptsTypes="AA">
                                      <p:cBhvr>
                                        <p:cTn id="27" dur="500" fill="hold"/>
                                        <p:tgtEl>
                                          <p:spTgt spid="14"/>
                                        </p:tgtEl>
                                        <p:attrNameLst>
                                          <p:attrName>ppt_x</p:attrName>
                                          <p:attrName>ppt_y</p:attrName>
                                        </p:attrNameLst>
                                      </p:cBhvr>
                                      <p:rCtr x="2674" y="13495"/>
                                    </p:animMotion>
                                  </p:childTnLst>
                                </p:cTn>
                              </p:par>
                            </p:childTnLst>
                          </p:cTn>
                        </p:par>
                        <p:par>
                          <p:cTn id="28" fill="hold">
                            <p:stCondLst>
                              <p:cond delay="7000"/>
                            </p:stCondLst>
                            <p:childTnLst>
                              <p:par>
                                <p:cTn id="29" presetID="42" presetClass="path" presetSubtype="0" fill="hold" grpId="0" nodeType="afterEffect">
                                  <p:stCondLst>
                                    <p:cond delay="0"/>
                                  </p:stCondLst>
                                  <p:childTnLst>
                                    <p:animMotion origin="layout" path="M -2.77778E-7 -2.59259E-6 L 0.2875 0.04746 " pathEditMode="relative" rAng="0" ptsTypes="AA">
                                      <p:cBhvr>
                                        <p:cTn id="30" dur="1000" fill="hold"/>
                                        <p:tgtEl>
                                          <p:spTgt spid="16"/>
                                        </p:tgtEl>
                                        <p:attrNameLst>
                                          <p:attrName>ppt_x</p:attrName>
                                          <p:attrName>ppt_y</p:attrName>
                                        </p:attrNameLst>
                                      </p:cBhvr>
                                      <p:rCtr x="14375" y="2361"/>
                                    </p:animMotion>
                                  </p:childTnLst>
                                </p:cTn>
                              </p:par>
                            </p:childTnLst>
                          </p:cTn>
                        </p:par>
                        <p:par>
                          <p:cTn id="31" fill="hold">
                            <p:stCondLst>
                              <p:cond delay="8000"/>
                            </p:stCondLst>
                            <p:childTnLst>
                              <p:par>
                                <p:cTn id="32" presetID="42" presetClass="path" presetSubtype="0" fill="hold" grpId="3" nodeType="afterEffect">
                                  <p:stCondLst>
                                    <p:cond delay="0"/>
                                  </p:stCondLst>
                                  <p:childTnLst>
                                    <p:animMotion origin="layout" path="M -0.2559 -0.22385 L -0.19288 0.0155 " pathEditMode="relative" rAng="0" ptsTypes="AA">
                                      <p:cBhvr>
                                        <p:cTn id="33" dur="2000" fill="hold"/>
                                        <p:tgtEl>
                                          <p:spTgt spid="5"/>
                                        </p:tgtEl>
                                        <p:attrNameLst>
                                          <p:attrName>ppt_x</p:attrName>
                                          <p:attrName>ppt_y</p:attrName>
                                        </p:attrNameLst>
                                      </p:cBhvr>
                                      <p:rCtr x="3142" y="11968"/>
                                    </p:animMotion>
                                  </p:childTnLst>
                                </p:cTn>
                              </p:par>
                              <p:par>
                                <p:cTn id="34" presetID="42" presetClass="path" presetSubtype="0" fill="hold" grpId="1" nodeType="withEffect">
                                  <p:stCondLst>
                                    <p:cond delay="1000"/>
                                  </p:stCondLst>
                                  <p:childTnLst>
                                    <p:animMotion origin="layout" path="M 0.2875 0.04746 L 0.13004 0.0456 " pathEditMode="relative" rAng="0" ptsTypes="AA">
                                      <p:cBhvr>
                                        <p:cTn id="35" dur="1000" fill="hold"/>
                                        <p:tgtEl>
                                          <p:spTgt spid="16"/>
                                        </p:tgtEl>
                                        <p:attrNameLst>
                                          <p:attrName>ppt_x</p:attrName>
                                          <p:attrName>ppt_y</p:attrName>
                                        </p:attrNameLst>
                                      </p:cBhvr>
                                      <p:rCtr x="-7882" y="-93"/>
                                    </p:animMotion>
                                  </p:childTnLst>
                                </p:cTn>
                              </p:par>
                              <p:par>
                                <p:cTn id="36" presetID="42" presetClass="path" presetSubtype="0" fill="hold" grpId="0" nodeType="withEffect">
                                  <p:stCondLst>
                                    <p:cond delay="0"/>
                                  </p:stCondLst>
                                  <p:childTnLst>
                                    <p:animMotion origin="layout" path="M -1.66667E-6 4.07407E-6 L 0.13802 0.02662 " pathEditMode="relative" rAng="0" ptsTypes="AA">
                                      <p:cBhvr>
                                        <p:cTn id="37" dur="2000" fill="hold"/>
                                        <p:tgtEl>
                                          <p:spTgt spid="11"/>
                                        </p:tgtEl>
                                        <p:attrNameLst>
                                          <p:attrName>ppt_x</p:attrName>
                                          <p:attrName>ppt_y</p:attrName>
                                        </p:attrNameLst>
                                      </p:cBhvr>
                                      <p:rCtr x="6892" y="1319"/>
                                    </p:animMotion>
                                  </p:childTnLst>
                                </p:cTn>
                              </p:par>
                            </p:childTnLst>
                          </p:cTn>
                        </p:par>
                        <p:par>
                          <p:cTn id="38" fill="hold">
                            <p:stCondLst>
                              <p:cond delay="10000"/>
                            </p:stCondLst>
                            <p:childTnLst>
                              <p:par>
                                <p:cTn id="39" presetID="0" presetClass="path" presetSubtype="0" fill="hold" grpId="1" nodeType="afterEffect">
                                  <p:stCondLst>
                                    <p:cond delay="0"/>
                                  </p:stCondLst>
                                  <p:childTnLst>
                                    <p:animMotion origin="layout" path="M 0.13559 0.02662 L 0.1783 0.05023 L 0.21788 0.08356 L 0.23247 0.11412 " pathEditMode="relative" rAng="0" ptsTypes="AAAA">
                                      <p:cBhvr>
                                        <p:cTn id="40" dur="2000" fill="hold"/>
                                        <p:tgtEl>
                                          <p:spTgt spid="11"/>
                                        </p:tgtEl>
                                        <p:attrNameLst>
                                          <p:attrName>ppt_x</p:attrName>
                                          <p:attrName>ppt_y</p:attrName>
                                        </p:attrNameLst>
                                      </p:cBhvr>
                                      <p:rCtr x="4844" y="4375"/>
                                    </p:animMotion>
                                  </p:childTnLst>
                                </p:cTn>
                              </p:par>
                              <p:par>
                                <p:cTn id="41" presetID="0" presetClass="path" presetSubtype="0" fill="hold" grpId="2" nodeType="withEffect">
                                  <p:stCondLst>
                                    <p:cond delay="0"/>
                                  </p:stCondLst>
                                  <p:childTnLst>
                                    <p:animMotion origin="layout" path="M 0.13004 0.04746 L 0.1592 0.05996 L 0.19045 0.08357 L 0.21545 0.10718 L 0.22587 0.14885 " pathEditMode="relative" rAng="0" ptsTypes="AAAAA">
                                      <p:cBhvr>
                                        <p:cTn id="42" dur="2000" fill="hold"/>
                                        <p:tgtEl>
                                          <p:spTgt spid="16"/>
                                        </p:tgtEl>
                                        <p:attrNameLst>
                                          <p:attrName>ppt_x</p:attrName>
                                          <p:attrName>ppt_y</p:attrName>
                                        </p:attrNameLst>
                                      </p:cBhvr>
                                      <p:rCtr x="4792" y="5069"/>
                                    </p:animMotion>
                                  </p:childTnLst>
                                </p:cTn>
                              </p:par>
                            </p:childTnLst>
                          </p:cTn>
                        </p:par>
                        <p:par>
                          <p:cTn id="43" fill="hold">
                            <p:stCondLst>
                              <p:cond delay="12000"/>
                            </p:stCondLst>
                            <p:childTnLst>
                              <p:par>
                                <p:cTn id="44" presetID="42" presetClass="path" presetSubtype="0" fill="hold" grpId="3" nodeType="afterEffect">
                                  <p:stCondLst>
                                    <p:cond delay="0"/>
                                  </p:stCondLst>
                                  <p:childTnLst>
                                    <p:animMotion origin="layout" path="M 0.22448 0.14398 L 0.16146 0.4044 " pathEditMode="relative" rAng="0" ptsTypes="AA">
                                      <p:cBhvr>
                                        <p:cTn id="45" dur="500" fill="hold"/>
                                        <p:tgtEl>
                                          <p:spTgt spid="16"/>
                                        </p:tgtEl>
                                        <p:attrNameLst>
                                          <p:attrName>ppt_x</p:attrName>
                                          <p:attrName>ppt_y</p:attrName>
                                        </p:attrNameLst>
                                      </p:cBhvr>
                                      <p:rCtr x="-3160" y="13009"/>
                                    </p:animMotion>
                                  </p:childTnLst>
                                </p:cTn>
                              </p:par>
                            </p:childTnLst>
                          </p:cTn>
                        </p:par>
                        <p:par>
                          <p:cTn id="46" fill="hold">
                            <p:stCondLst>
                              <p:cond delay="12500"/>
                            </p:stCondLst>
                            <p:childTnLst>
                              <p:par>
                                <p:cTn id="47" presetID="0" presetClass="path" presetSubtype="0" fill="hold" grpId="0" nodeType="afterEffect">
                                  <p:stCondLst>
                                    <p:cond delay="0"/>
                                  </p:stCondLst>
                                  <p:childTnLst>
                                    <p:animMotion origin="layout" path="M 0.00399 0.00533 L -0.06476 0.01783 L -0.12101 0.03311 L -0.13767 0.06227 L -0.1533 0.10811 " pathEditMode="relative" rAng="0" ptsTypes="AAAAA">
                                      <p:cBhvr>
                                        <p:cTn id="48" dur="2000" fill="hold"/>
                                        <p:tgtEl>
                                          <p:spTgt spid="15"/>
                                        </p:tgtEl>
                                        <p:attrNameLst>
                                          <p:attrName>ppt_x</p:attrName>
                                          <p:attrName>ppt_y</p:attrName>
                                        </p:attrNameLst>
                                      </p:cBhvr>
                                      <p:rCtr x="-7865" y="5139"/>
                                    </p:animMotion>
                                  </p:childTnLst>
                                </p:cTn>
                              </p:par>
                              <p:par>
                                <p:cTn id="49" presetID="0" presetClass="path" presetSubtype="0" fill="hold" grpId="0" nodeType="withEffect">
                                  <p:stCondLst>
                                    <p:cond delay="0"/>
                                  </p:stCondLst>
                                  <p:childTnLst>
                                    <p:animMotion origin="layout" path="M -3.61111E-6 3.7037E-7 L -0.07604 0.01111 L -0.1177 0.02361 L -0.1375 0.03473 L -0.14687 0.04584 L -0.15312 0.06111 L -0.16145 0.08195 " pathEditMode="relative" ptsTypes="AAAAAAA">
                                      <p:cBhvr>
                                        <p:cTn id="50" dur="2000" fill="hold"/>
                                        <p:tgtEl>
                                          <p:spTgt spid="10"/>
                                        </p:tgtEl>
                                        <p:attrNameLst>
                                          <p:attrName>ppt_x</p:attrName>
                                          <p:attrName>ppt_y</p:attrName>
                                        </p:attrNameLst>
                                      </p:cBhvr>
                                    </p:animMotion>
                                  </p:childTnLst>
                                </p:cTn>
                              </p:par>
                              <p:par>
                                <p:cTn id="51" presetID="0" presetClass="path" presetSubtype="0" fill="hold" grpId="2" nodeType="withEffect">
                                  <p:stCondLst>
                                    <p:cond delay="0"/>
                                  </p:stCondLst>
                                  <p:childTnLst>
                                    <p:animMotion origin="layout" path="M 0.23247 0.11296 L 0.18038 0.33101 " pathEditMode="relative" rAng="0" ptsTypes="AA">
                                      <p:cBhvr>
                                        <p:cTn id="52" dur="2000" fill="hold"/>
                                        <p:tgtEl>
                                          <p:spTgt spid="11"/>
                                        </p:tgtEl>
                                        <p:attrNameLst>
                                          <p:attrName>ppt_x</p:attrName>
                                          <p:attrName>ppt_y</p:attrName>
                                        </p:attrNameLst>
                                      </p:cBhvr>
                                      <p:rCtr x="-2604" y="10903"/>
                                    </p:animMotion>
                                  </p:childTnLst>
                                </p:cTn>
                              </p:par>
                            </p:childTnLst>
                          </p:cTn>
                        </p:par>
                        <p:par>
                          <p:cTn id="53" fill="hold">
                            <p:stCondLst>
                              <p:cond delay="14500"/>
                            </p:stCondLst>
                            <p:childTnLst>
                              <p:par>
                                <p:cTn id="54" presetID="42" presetClass="path" presetSubtype="0" fill="hold" grpId="1" nodeType="afterEffect">
                                  <p:stCondLst>
                                    <p:cond delay="0"/>
                                  </p:stCondLst>
                                  <p:childTnLst>
                                    <p:animMotion origin="layout" path="M -0.1533 0.10811 L -0.13767 0.37292 " pathEditMode="relative" rAng="0" ptsTypes="AA">
                                      <p:cBhvr>
                                        <p:cTn id="55" dur="500" fill="hold"/>
                                        <p:tgtEl>
                                          <p:spTgt spid="15"/>
                                        </p:tgtEl>
                                        <p:attrNameLst>
                                          <p:attrName>ppt_x</p:attrName>
                                          <p:attrName>ppt_y</p:attrName>
                                        </p:attrNameLst>
                                      </p:cBhvr>
                                      <p:rCtr x="781" y="13241"/>
                                    </p:animMotion>
                                  </p:childTnLst>
                                </p:cTn>
                              </p:par>
                            </p:childTnLst>
                          </p:cTn>
                        </p:par>
                        <p:par>
                          <p:cTn id="56" fill="hold">
                            <p:stCondLst>
                              <p:cond delay="15000"/>
                            </p:stCondLst>
                            <p:childTnLst>
                              <p:par>
                                <p:cTn id="57" presetID="1" presetClass="entr" presetSubtype="0"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P spid="10" grpId="0" animBg="1"/>
      <p:bldP spid="11" grpId="0" animBg="1"/>
      <p:bldP spid="11" grpId="1" animBg="1"/>
      <p:bldP spid="11" grpId="2" animBg="1"/>
      <p:bldP spid="14" grpId="0" animBg="1"/>
      <p:bldP spid="14" grpId="1" animBg="1"/>
      <p:bldP spid="14" grpId="2" animBg="1"/>
      <p:bldP spid="14" grpId="3" animBg="1"/>
      <p:bldP spid="14" grpId="4" animBg="1"/>
      <p:bldP spid="14" grpId="5" animBg="1"/>
      <p:bldP spid="14" grpId="6" animBg="1"/>
      <p:bldP spid="15" grpId="0" animBg="1"/>
      <p:bldP spid="15" grpId="1" animBg="1"/>
      <p:bldP spid="16" grpId="0" animBg="1"/>
      <p:bldP spid="16" grpId="1" animBg="1"/>
      <p:bldP spid="16" grpId="2" animBg="1"/>
      <p:bldP spid="16" grpId="3" animBg="1"/>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p 18"/>
          <p:cNvGrpSpPr/>
          <p:nvPr/>
        </p:nvGrpSpPr>
        <p:grpSpPr>
          <a:xfrm>
            <a:off x="4283968" y="116632"/>
            <a:ext cx="4176464" cy="6597352"/>
            <a:chOff x="4283968" y="116632"/>
            <a:chExt cx="4176464" cy="6597352"/>
          </a:xfrm>
        </p:grpSpPr>
        <p:sp>
          <p:nvSpPr>
            <p:cNvPr id="27" name="Rektangel med rundade hörn 26"/>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0" name="Rak 29"/>
            <p:cNvCxnSpPr>
              <a:stCxn id="27" idx="1"/>
              <a:endCxn id="27"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”Sörens total”</a:t>
            </a:r>
          </a:p>
        </p:txBody>
      </p:sp>
      <p:sp>
        <p:nvSpPr>
          <p:cNvPr id="5" name="TextBox 18"/>
          <p:cNvSpPr txBox="1"/>
          <p:nvPr/>
        </p:nvSpPr>
        <p:spPr>
          <a:xfrm>
            <a:off x="383377" y="2941367"/>
            <a:ext cx="3286148"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Körs åt båda håll på samma gång. Viktigt är då att starta samtidigt på båda sidor.</a:t>
            </a:r>
          </a:p>
        </p:txBody>
      </p:sp>
      <p:sp>
        <p:nvSpPr>
          <p:cNvPr id="6" name="Plus 5"/>
          <p:cNvSpPr/>
          <p:nvPr/>
        </p:nvSpPr>
        <p:spPr>
          <a:xfrm rot="18978445">
            <a:off x="4693469" y="3156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693469" y="5349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693469" y="89497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us 14"/>
          <p:cNvSpPr/>
          <p:nvPr/>
        </p:nvSpPr>
        <p:spPr>
          <a:xfrm rot="18978445">
            <a:off x="7789813" y="614833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Plus 15"/>
          <p:cNvSpPr/>
          <p:nvPr/>
        </p:nvSpPr>
        <p:spPr>
          <a:xfrm rot="18978445">
            <a:off x="7792663" y="593231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Plus 16"/>
          <p:cNvSpPr/>
          <p:nvPr/>
        </p:nvSpPr>
        <p:spPr>
          <a:xfrm rot="18978445">
            <a:off x="7792663" y="542825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Flowchart: Connector 24"/>
          <p:cNvSpPr/>
          <p:nvPr/>
        </p:nvSpPr>
        <p:spPr>
          <a:xfrm>
            <a:off x="4788594" y="76470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Flowchart: Connector 24"/>
          <p:cNvSpPr/>
          <p:nvPr/>
        </p:nvSpPr>
        <p:spPr>
          <a:xfrm>
            <a:off x="7812930" y="580583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Plus 20"/>
          <p:cNvSpPr/>
          <p:nvPr/>
        </p:nvSpPr>
        <p:spPr>
          <a:xfrm rot="18978445">
            <a:off x="7645797" y="67894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Plus 21"/>
          <p:cNvSpPr/>
          <p:nvPr/>
        </p:nvSpPr>
        <p:spPr>
          <a:xfrm rot="18978445">
            <a:off x="7645797" y="45970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Plus 22"/>
          <p:cNvSpPr/>
          <p:nvPr/>
        </p:nvSpPr>
        <p:spPr>
          <a:xfrm rot="18978445">
            <a:off x="7645797" y="24367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Plus 23"/>
          <p:cNvSpPr/>
          <p:nvPr/>
        </p:nvSpPr>
        <p:spPr>
          <a:xfrm rot="18978445">
            <a:off x="4621461" y="564427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Plus 24"/>
          <p:cNvSpPr/>
          <p:nvPr/>
        </p:nvSpPr>
        <p:spPr>
          <a:xfrm rot="18978445">
            <a:off x="4624311" y="586030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Plus 25"/>
          <p:cNvSpPr/>
          <p:nvPr/>
        </p:nvSpPr>
        <p:spPr>
          <a:xfrm rot="18978445">
            <a:off x="4621461" y="607632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2" name="Bildobjekt 31">
            <a:extLst>
              <a:ext uri="{FF2B5EF4-FFF2-40B4-BE49-F238E27FC236}">
                <a16:creationId xmlns:a16="http://schemas.microsoft.com/office/drawing/2014/main" id="{5842E937-C002-4AC7-8B50-7DBBD6FBED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805102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0.00069 -2.36818E-6 L 0.0007 0.06938 " pathEditMode="relative" ptsTypes="AA">
                                      <p:cBhvr>
                                        <p:cTn id="6" dur="2000" fill="hold"/>
                                        <p:tgtEl>
                                          <p:spTgt spid="8"/>
                                        </p:tgtEl>
                                        <p:attrNameLst>
                                          <p:attrName>ppt_x</p:attrName>
                                          <p:attrName>ppt_y</p:attrName>
                                        </p:attrNameLst>
                                      </p:cBhvr>
                                    </p:animMotion>
                                  </p:childTnLst>
                                </p:cTn>
                              </p:par>
                              <p:par>
                                <p:cTn id="7" presetID="42" presetClass="path" presetSubtype="0" fill="hold" grpId="0" nodeType="withEffect">
                                  <p:stCondLst>
                                    <p:cond delay="1000"/>
                                  </p:stCondLst>
                                  <p:childTnLst>
                                    <p:animMotion origin="layout" path="M -5.55556E-7 1.25809E-6 L -0.00382 0.08927 " pathEditMode="relative" rAng="0" ptsTypes="AA">
                                      <p:cBhvr>
                                        <p:cTn id="8" dur="1000" fill="hold"/>
                                        <p:tgtEl>
                                          <p:spTgt spid="18"/>
                                        </p:tgtEl>
                                        <p:attrNameLst>
                                          <p:attrName>ppt_x</p:attrName>
                                          <p:attrName>ppt_y</p:attrName>
                                        </p:attrNameLst>
                                      </p:cBhvr>
                                      <p:rCtr x="-191" y="4463"/>
                                    </p:animMotion>
                                  </p:childTnLst>
                                </p:cTn>
                              </p:par>
                            </p:childTnLst>
                          </p:cTn>
                        </p:par>
                        <p:par>
                          <p:cTn id="9" fill="hold">
                            <p:stCondLst>
                              <p:cond delay="2000"/>
                            </p:stCondLst>
                            <p:childTnLst>
                              <p:par>
                                <p:cTn id="10" presetID="42" presetClass="path" presetSubtype="0" fill="hold" grpId="1" nodeType="afterEffect">
                                  <p:stCondLst>
                                    <p:cond delay="0"/>
                                  </p:stCondLst>
                                  <p:childTnLst>
                                    <p:animMotion origin="layout" path="M -0.00382 0.08935 L 0.00399 -0.0051 " pathEditMode="relative" rAng="0" ptsTypes="AA">
                                      <p:cBhvr>
                                        <p:cTn id="11" dur="500" fill="hold"/>
                                        <p:tgtEl>
                                          <p:spTgt spid="18"/>
                                        </p:tgtEl>
                                        <p:attrNameLst>
                                          <p:attrName>ppt_x</p:attrName>
                                          <p:attrName>ppt_y</p:attrName>
                                        </p:attrNameLst>
                                      </p:cBhvr>
                                      <p:rCtr x="382" y="-4722"/>
                                    </p:animMotion>
                                  </p:childTnLst>
                                </p:cTn>
                              </p:par>
                              <p:par>
                                <p:cTn id="12" presetID="0" presetClass="path" presetSubtype="0" fill="hold" grpId="1" nodeType="withEffect">
                                  <p:stCondLst>
                                    <p:cond delay="0"/>
                                  </p:stCondLst>
                                  <p:childTnLst>
                                    <p:animMotion origin="layout" path="M -5.55556E-7 0.06806 L 0.00833 0.18356 L 0.04514 0.32593 L 0.0934 0.40463 L 0.15833 0.46574 L 0.18507 0.46921 " pathEditMode="relative" rAng="0" ptsTypes="AAAAAA">
                                      <p:cBhvr>
                                        <p:cTn id="13" dur="3000" fill="hold"/>
                                        <p:tgtEl>
                                          <p:spTgt spid="8"/>
                                        </p:tgtEl>
                                        <p:attrNameLst>
                                          <p:attrName>ppt_x</p:attrName>
                                          <p:attrName>ppt_y</p:attrName>
                                        </p:attrNameLst>
                                      </p:cBhvr>
                                      <p:rCtr x="9253" y="20046"/>
                                    </p:animMotion>
                                  </p:childTnLst>
                                </p:cTn>
                              </p:par>
                              <p:par>
                                <p:cTn id="14" presetID="42" presetClass="path" presetSubtype="0" fill="hold" grpId="0" nodeType="withEffect">
                                  <p:stCondLst>
                                    <p:cond delay="2000"/>
                                  </p:stCondLst>
                                  <p:childTnLst>
                                    <p:animMotion origin="layout" path="M -3.33333E-6 4.16185E-6 L -0.13784 -0.24625 " pathEditMode="relative" rAng="0" ptsTypes="AA">
                                      <p:cBhvr>
                                        <p:cTn id="15" dur="1000" fill="hold"/>
                                        <p:tgtEl>
                                          <p:spTgt spid="20"/>
                                        </p:tgtEl>
                                        <p:attrNameLst>
                                          <p:attrName>ppt_x</p:attrName>
                                          <p:attrName>ppt_y</p:attrName>
                                        </p:attrNameLst>
                                      </p:cBhvr>
                                      <p:rCtr x="-6892" y="-12324"/>
                                    </p:animMotion>
                                  </p:childTnLst>
                                </p:cTn>
                              </p:par>
                            </p:childTnLst>
                          </p:cTn>
                        </p:par>
                        <p:par>
                          <p:cTn id="16" fill="hold">
                            <p:stCondLst>
                              <p:cond delay="5000"/>
                            </p:stCondLst>
                            <p:childTnLst>
                              <p:par>
                                <p:cTn id="17" presetID="0" presetClass="path" presetSubtype="0" fill="hold" grpId="1" nodeType="afterEffect">
                                  <p:stCondLst>
                                    <p:cond delay="0"/>
                                  </p:stCondLst>
                                  <p:childTnLst>
                                    <p:animMotion origin="layout" path="M -0.13784 -0.24653 L -0.09826 -0.29306 L -0.07118 -0.33333 L -0.05694 -0.38634 L -0.04895 -0.43079 " pathEditMode="relative" rAng="0" ptsTypes="AAAAA">
                                      <p:cBhvr>
                                        <p:cTn id="18" dur="2000" fill="hold"/>
                                        <p:tgtEl>
                                          <p:spTgt spid="20"/>
                                        </p:tgtEl>
                                        <p:attrNameLst>
                                          <p:attrName>ppt_x</p:attrName>
                                          <p:attrName>ppt_y</p:attrName>
                                        </p:attrNameLst>
                                      </p:cBhvr>
                                      <p:rCtr x="4444" y="-9213"/>
                                    </p:animMotion>
                                  </p:childTnLst>
                                </p:cTn>
                              </p:par>
                              <p:par>
                                <p:cTn id="19" presetID="0" presetClass="path" presetSubtype="0" fill="hold" grpId="2" nodeType="withEffect">
                                  <p:stCondLst>
                                    <p:cond delay="0"/>
                                  </p:stCondLst>
                                  <p:childTnLst>
                                    <p:animMotion origin="layout" path="M 0.18385 0.46713 L 0.25885 0.37685 L 0.27969 0.29907 " pathEditMode="relative" rAng="0" ptsTypes="AAA">
                                      <p:cBhvr>
                                        <p:cTn id="20" dur="2000" fill="hold"/>
                                        <p:tgtEl>
                                          <p:spTgt spid="8"/>
                                        </p:tgtEl>
                                        <p:attrNameLst>
                                          <p:attrName>ppt_x</p:attrName>
                                          <p:attrName>ppt_y</p:attrName>
                                        </p:attrNameLst>
                                      </p:cBhvr>
                                      <p:rCtr x="4792" y="-8403"/>
                                    </p:animMotion>
                                  </p:childTnLst>
                                </p:cTn>
                              </p:par>
                            </p:childTnLst>
                          </p:cTn>
                        </p:par>
                        <p:par>
                          <p:cTn id="21" fill="hold">
                            <p:stCondLst>
                              <p:cond delay="7000"/>
                            </p:stCondLst>
                            <p:childTnLst>
                              <p:par>
                                <p:cTn id="22" presetID="42" presetClass="path" presetSubtype="0" fill="hold" grpId="2" nodeType="afterEffect">
                                  <p:stCondLst>
                                    <p:cond delay="0"/>
                                  </p:stCondLst>
                                  <p:childTnLst>
                                    <p:animMotion origin="layout" path="M -0.05121 -0.43079 L -0.0118 -0.72685 " pathEditMode="relative" rAng="0" ptsTypes="AA">
                                      <p:cBhvr>
                                        <p:cTn id="23" dur="1000" fill="hold"/>
                                        <p:tgtEl>
                                          <p:spTgt spid="20"/>
                                        </p:tgtEl>
                                        <p:attrNameLst>
                                          <p:attrName>ppt_x</p:attrName>
                                          <p:attrName>ppt_y</p:attrName>
                                        </p:attrNameLst>
                                      </p:cBhvr>
                                      <p:rCtr x="1962" y="-14815"/>
                                    </p:animMotion>
                                  </p:childTnLst>
                                </p:cTn>
                              </p:par>
                              <p:par>
                                <p:cTn id="24" presetID="42" presetClass="path" presetSubtype="0" fill="hold" grpId="3" nodeType="withEffect">
                                  <p:stCondLst>
                                    <p:cond delay="0"/>
                                  </p:stCondLst>
                                  <p:childTnLst>
                                    <p:animMotion origin="layout" path="M 0.27969 0.29907 L 0.22465 0.18148 " pathEditMode="relative" rAng="0" ptsTypes="AA">
                                      <p:cBhvr>
                                        <p:cTn id="25" dur="2000" fill="hold"/>
                                        <p:tgtEl>
                                          <p:spTgt spid="8"/>
                                        </p:tgtEl>
                                        <p:attrNameLst>
                                          <p:attrName>ppt_x</p:attrName>
                                          <p:attrName>ppt_y</p:attrName>
                                        </p:attrNameLst>
                                      </p:cBhvr>
                                      <p:rCtr x="-2760" y="-5880"/>
                                    </p:animMotion>
                                  </p:childTnLst>
                                </p:cTn>
                              </p:par>
                              <p:par>
                                <p:cTn id="26" presetID="42" presetClass="path" presetSubtype="0" fill="hold" grpId="3" nodeType="withEffect">
                                  <p:stCondLst>
                                    <p:cond delay="1000"/>
                                  </p:stCondLst>
                                  <p:childTnLst>
                                    <p:animMotion origin="layout" path="M -0.0118 -0.72685 L -0.10625 -0.53009 " pathEditMode="relative" rAng="0" ptsTypes="AA">
                                      <p:cBhvr>
                                        <p:cTn id="27" dur="1000" fill="hold"/>
                                        <p:tgtEl>
                                          <p:spTgt spid="20"/>
                                        </p:tgtEl>
                                        <p:attrNameLst>
                                          <p:attrName>ppt_x</p:attrName>
                                          <p:attrName>ppt_y</p:attrName>
                                        </p:attrNameLst>
                                      </p:cBhvr>
                                      <p:rCtr x="-4722" y="9838"/>
                                    </p:animMotion>
                                  </p:childTnLst>
                                </p:cTn>
                              </p:par>
                            </p:childTnLst>
                          </p:cTn>
                        </p:par>
                        <p:par>
                          <p:cTn id="28" fill="hold">
                            <p:stCondLst>
                              <p:cond delay="9000"/>
                            </p:stCondLst>
                            <p:childTnLst>
                              <p:par>
                                <p:cTn id="29" presetID="42" presetClass="path" presetSubtype="0" fill="hold" grpId="4" nodeType="afterEffect">
                                  <p:stCondLst>
                                    <p:cond delay="0"/>
                                  </p:stCondLst>
                                  <p:childTnLst>
                                    <p:animMotion origin="layout" path="M -0.10625 -0.53009 L -0.17725 -0.77153 " pathEditMode="relative" rAng="0" ptsTypes="AA">
                                      <p:cBhvr>
                                        <p:cTn id="30" dur="500" fill="hold"/>
                                        <p:tgtEl>
                                          <p:spTgt spid="20"/>
                                        </p:tgtEl>
                                        <p:attrNameLst>
                                          <p:attrName>ppt_x</p:attrName>
                                          <p:attrName>ppt_y</p:attrName>
                                        </p:attrNameLst>
                                      </p:cBhvr>
                                      <p:rCtr x="-3559" y="-12083"/>
                                    </p:animMotion>
                                  </p:childTnLst>
                                </p:cTn>
                              </p:par>
                              <p:par>
                                <p:cTn id="31" presetID="0" presetClass="path" presetSubtype="0" fill="hold" grpId="4" nodeType="withEffect">
                                  <p:stCondLst>
                                    <p:cond delay="0"/>
                                  </p:stCondLst>
                                  <p:childTnLst>
                                    <p:animMotion origin="layout" path="M 0.22465 0.18356 L 0.24132 0.01968 L 0.27257 -0.08727 L 0.31007 -0.11921 " pathEditMode="relative" rAng="0" ptsTypes="AAAA">
                                      <p:cBhvr>
                                        <p:cTn id="32" dur="3000" fill="hold"/>
                                        <p:tgtEl>
                                          <p:spTgt spid="8"/>
                                        </p:tgtEl>
                                        <p:attrNameLst>
                                          <p:attrName>ppt_x</p:attrName>
                                          <p:attrName>ppt_y</p:attrName>
                                        </p:attrNameLst>
                                      </p:cBhvr>
                                      <p:rCtr x="4271" y="-15139"/>
                                    </p:animMotion>
                                  </p:childTnLst>
                                </p:cTn>
                              </p:par>
                              <p:par>
                                <p:cTn id="33" presetID="0" presetClass="path" presetSubtype="0" fill="hold" grpId="0" nodeType="withEffect">
                                  <p:stCondLst>
                                    <p:cond delay="0"/>
                                  </p:stCondLst>
                                  <p:childTnLst>
                                    <p:animMotion origin="layout" path="M 3.61111E-6 3.7037E-7 L -0.08437 -0.05139 L -0.18333 -0.07778 L -0.30937 -0.08195 " pathEditMode="relative" ptsTypes="AAAA">
                                      <p:cBhvr>
                                        <p:cTn id="34" dur="3000" fill="hold"/>
                                        <p:tgtEl>
                                          <p:spTgt spid="2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8" grpId="3" animBg="1"/>
      <p:bldP spid="8" grpId="4" animBg="1"/>
      <p:bldP spid="18" grpId="0" animBg="1"/>
      <p:bldP spid="18" grpId="1" animBg="1"/>
      <p:bldP spid="20" grpId="0" animBg="1"/>
      <p:bldP spid="20" grpId="1" animBg="1"/>
      <p:bldP spid="20" grpId="2" animBg="1"/>
      <p:bldP spid="20" grpId="3" animBg="1"/>
      <p:bldP spid="20" grpId="4" animBg="1"/>
      <p:bldP spid="2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p 15"/>
          <p:cNvGrpSpPr/>
          <p:nvPr/>
        </p:nvGrpSpPr>
        <p:grpSpPr>
          <a:xfrm>
            <a:off x="4283968" y="116632"/>
            <a:ext cx="4176464" cy="6597352"/>
            <a:chOff x="4283968" y="116632"/>
            <a:chExt cx="4176464" cy="6597352"/>
          </a:xfrm>
        </p:grpSpPr>
        <p:sp>
          <p:nvSpPr>
            <p:cNvPr id="17" name="Rektangel med rundade hörn 16"/>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0" name="Rak 19"/>
            <p:cNvCxnSpPr>
              <a:stCxn id="17" idx="1"/>
              <a:endCxn id="17"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”Sörens dubbel”</a:t>
            </a:r>
          </a:p>
        </p:txBody>
      </p:sp>
      <p:sp>
        <p:nvSpPr>
          <p:cNvPr id="5" name="Plus 4"/>
          <p:cNvSpPr/>
          <p:nvPr/>
        </p:nvSpPr>
        <p:spPr>
          <a:xfrm rot="18978445">
            <a:off x="4768327" y="67894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693469" y="45970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621461" y="3156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8080695" y="334324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861821" y="312721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648647" y="298320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4981501" y="341525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4765477" y="326801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us 12"/>
          <p:cNvSpPr/>
          <p:nvPr/>
        </p:nvSpPr>
        <p:spPr>
          <a:xfrm rot="18978445">
            <a:off x="4549453" y="312721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7668914" y="299752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TextBox 18"/>
          <p:cNvSpPr txBox="1"/>
          <p:nvPr/>
        </p:nvSpPr>
        <p:spPr>
          <a:xfrm>
            <a:off x="383377" y="2941367"/>
            <a:ext cx="3286148"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a:t>Körs </a:t>
            </a:r>
            <a:r>
              <a:rPr lang="sv-SE" dirty="0"/>
              <a:t>åt båda håll samtidigt.</a:t>
            </a:r>
          </a:p>
        </p:txBody>
      </p:sp>
      <p:pic>
        <p:nvPicPr>
          <p:cNvPr id="22" name="Bildobjekt 21">
            <a:extLst>
              <a:ext uri="{FF2B5EF4-FFF2-40B4-BE49-F238E27FC236}">
                <a16:creationId xmlns:a16="http://schemas.microsoft.com/office/drawing/2014/main" id="{0EE33F6E-DB6F-416D-851F-1A36E9672B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991977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4.72222E-6 3.7037E-7 L -0.0276 -0.03657 " pathEditMode="relative" rAng="0" ptsTypes="AA">
                                      <p:cBhvr>
                                        <p:cTn id="6" dur="2000" fill="hold"/>
                                        <p:tgtEl>
                                          <p:spTgt spid="14"/>
                                        </p:tgtEl>
                                        <p:attrNameLst>
                                          <p:attrName>ppt_x</p:attrName>
                                          <p:attrName>ppt_y</p:attrName>
                                        </p:attrNameLst>
                                      </p:cBhvr>
                                      <p:rCtr x="-1389" y="-1829"/>
                                    </p:animMotion>
                                  </p:childTnLst>
                                </p:cTn>
                              </p:par>
                              <p:par>
                                <p:cTn id="7" presetID="42" presetClass="path" presetSubtype="0" fill="hold" grpId="0" nodeType="withEffect">
                                  <p:stCondLst>
                                    <p:cond delay="0"/>
                                  </p:stCondLst>
                                  <p:childTnLst>
                                    <p:animMotion origin="layout" path="M -8.33333E-7 7.40741E-7 L -0.0276 -0.02662 " pathEditMode="relative" rAng="0" ptsTypes="AA">
                                      <p:cBhvr>
                                        <p:cTn id="8" dur="2000" fill="hold"/>
                                        <p:tgtEl>
                                          <p:spTgt spid="10"/>
                                        </p:tgtEl>
                                        <p:attrNameLst>
                                          <p:attrName>ppt_x</p:attrName>
                                          <p:attrName>ppt_y</p:attrName>
                                        </p:attrNameLst>
                                      </p:cBhvr>
                                      <p:rCtr x="-1389" y="-1343"/>
                                    </p:animMotion>
                                  </p:childTnLst>
                                </p:cTn>
                              </p:par>
                            </p:childTnLst>
                          </p:cTn>
                        </p:par>
                        <p:par>
                          <p:cTn id="9" fill="hold">
                            <p:stCondLst>
                              <p:cond delay="2000"/>
                            </p:stCondLst>
                            <p:childTnLst>
                              <p:par>
                                <p:cTn id="10" presetID="42" presetClass="path" presetSubtype="0" fill="hold" grpId="1" nodeType="afterEffect">
                                  <p:stCondLst>
                                    <p:cond delay="0"/>
                                  </p:stCondLst>
                                  <p:childTnLst>
                                    <p:animMotion origin="layout" path="M -0.0276 -0.03657 L -0.29531 -0.31157 " pathEditMode="relative" rAng="0" ptsTypes="AA">
                                      <p:cBhvr>
                                        <p:cTn id="11" dur="1000" fill="hold"/>
                                        <p:tgtEl>
                                          <p:spTgt spid="14"/>
                                        </p:tgtEl>
                                        <p:attrNameLst>
                                          <p:attrName>ppt_x</p:attrName>
                                          <p:attrName>ppt_y</p:attrName>
                                        </p:attrNameLst>
                                      </p:cBhvr>
                                      <p:rCtr x="-13385" y="-13750"/>
                                    </p:animMotion>
                                  </p:childTnLst>
                                </p:cTn>
                              </p:par>
                              <p:par>
                                <p:cTn id="12" presetID="42" presetClass="path" presetSubtype="0" fill="hold" grpId="1" nodeType="withEffect">
                                  <p:stCondLst>
                                    <p:cond delay="0"/>
                                  </p:stCondLst>
                                  <p:childTnLst>
                                    <p:animMotion origin="layout" path="M -0.0276 -0.02454 L -0.20885 -0.08958 " pathEditMode="relative" rAng="0" ptsTypes="AA">
                                      <p:cBhvr>
                                        <p:cTn id="13" dur="2000" fill="hold"/>
                                        <p:tgtEl>
                                          <p:spTgt spid="10"/>
                                        </p:tgtEl>
                                        <p:attrNameLst>
                                          <p:attrName>ppt_x</p:attrName>
                                          <p:attrName>ppt_y</p:attrName>
                                        </p:attrNameLst>
                                      </p:cBhvr>
                                      <p:rCtr x="-9063" y="-3264"/>
                                    </p:animMotion>
                                  </p:childTnLst>
                                </p:cTn>
                              </p:par>
                              <p:par>
                                <p:cTn id="14" presetID="42" presetClass="path" presetSubtype="0" fill="hold" grpId="2" nodeType="withEffect">
                                  <p:stCondLst>
                                    <p:cond delay="1000"/>
                                  </p:stCondLst>
                                  <p:childTnLst>
                                    <p:animMotion origin="layout" path="M -0.29531 -0.31157 L -0.20868 -0.0787 " pathEditMode="relative" rAng="0" ptsTypes="AA">
                                      <p:cBhvr>
                                        <p:cTn id="15" dur="1000" fill="hold"/>
                                        <p:tgtEl>
                                          <p:spTgt spid="14"/>
                                        </p:tgtEl>
                                        <p:attrNameLst>
                                          <p:attrName>ppt_x</p:attrName>
                                          <p:attrName>ppt_y</p:attrName>
                                        </p:attrNameLst>
                                      </p:cBhvr>
                                      <p:rCtr x="4323" y="11644"/>
                                    </p:animMotion>
                                  </p:childTnLst>
                                </p:cTn>
                              </p:par>
                            </p:childTnLst>
                          </p:cTn>
                        </p:par>
                        <p:par>
                          <p:cTn id="16" fill="hold">
                            <p:stCondLst>
                              <p:cond delay="4000"/>
                            </p:stCondLst>
                            <p:childTnLst>
                              <p:par>
                                <p:cTn id="17" presetID="42" presetClass="path" presetSubtype="0" fill="hold" grpId="3" nodeType="afterEffect">
                                  <p:stCondLst>
                                    <p:cond delay="0"/>
                                  </p:stCondLst>
                                  <p:childTnLst>
                                    <p:animMotion origin="layout" path="M -0.20868 -0.0787 L -0.27951 0.05787 " pathEditMode="relative" rAng="0" ptsTypes="AA">
                                      <p:cBhvr>
                                        <p:cTn id="18" dur="1000" fill="hold"/>
                                        <p:tgtEl>
                                          <p:spTgt spid="14"/>
                                        </p:tgtEl>
                                        <p:attrNameLst>
                                          <p:attrName>ppt_x</p:attrName>
                                          <p:attrName>ppt_y</p:attrName>
                                        </p:attrNameLst>
                                      </p:cBhvr>
                                      <p:rCtr x="-3542" y="6829"/>
                                    </p:animMotion>
                                  </p:childTnLst>
                                </p:cTn>
                              </p:par>
                              <p:par>
                                <p:cTn id="19" presetID="42" presetClass="path" presetSubtype="0" fill="hold" grpId="2" nodeType="withEffect">
                                  <p:stCondLst>
                                    <p:cond delay="0"/>
                                  </p:stCondLst>
                                  <p:childTnLst>
                                    <p:animMotion origin="layout" path="M -0.20885 -0.08958 L -0.20087 0.14143 " pathEditMode="relative" rAng="0" ptsTypes="AA">
                                      <p:cBhvr>
                                        <p:cTn id="20" dur="2000" fill="hold"/>
                                        <p:tgtEl>
                                          <p:spTgt spid="10"/>
                                        </p:tgtEl>
                                        <p:attrNameLst>
                                          <p:attrName>ppt_x</p:attrName>
                                          <p:attrName>ppt_y</p:attrName>
                                        </p:attrNameLst>
                                      </p:cBhvr>
                                      <p:rCtr x="399" y="11551"/>
                                    </p:animMotion>
                                  </p:childTnLst>
                                </p:cTn>
                              </p:par>
                              <p:par>
                                <p:cTn id="21" presetID="42" presetClass="path" presetSubtype="0" fill="hold" grpId="4" nodeType="withEffect">
                                  <p:stCondLst>
                                    <p:cond delay="1000"/>
                                  </p:stCondLst>
                                  <p:childTnLst>
                                    <p:animMotion origin="layout" path="M -0.27951 0.05787 L -0.19288 0.16296 " pathEditMode="relative" rAng="0" ptsTypes="AA">
                                      <p:cBhvr>
                                        <p:cTn id="22" dur="1000" fill="hold"/>
                                        <p:tgtEl>
                                          <p:spTgt spid="14"/>
                                        </p:tgtEl>
                                        <p:attrNameLst>
                                          <p:attrName>ppt_x</p:attrName>
                                          <p:attrName>ppt_y</p:attrName>
                                        </p:attrNameLst>
                                      </p:cBhvr>
                                      <p:rCtr x="4323" y="5255"/>
                                    </p:animMotion>
                                  </p:childTnLst>
                                </p:cTn>
                              </p:par>
                            </p:childTnLst>
                          </p:cTn>
                        </p:par>
                        <p:par>
                          <p:cTn id="23" fill="hold">
                            <p:stCondLst>
                              <p:cond delay="6000"/>
                            </p:stCondLst>
                            <p:childTnLst>
                              <p:par>
                                <p:cTn id="24" presetID="42" presetClass="path" presetSubtype="0" fill="hold" grpId="3" nodeType="afterEffect">
                                  <p:stCondLst>
                                    <p:cond delay="0"/>
                                  </p:stCondLst>
                                  <p:childTnLst>
                                    <p:animMotion origin="layout" path="M -0.20087 0.14143 L -0.16146 0.28843 " pathEditMode="relative" rAng="0" ptsTypes="AA">
                                      <p:cBhvr>
                                        <p:cTn id="25" dur="2000" fill="hold"/>
                                        <p:tgtEl>
                                          <p:spTgt spid="10"/>
                                        </p:tgtEl>
                                        <p:attrNameLst>
                                          <p:attrName>ppt_x</p:attrName>
                                          <p:attrName>ppt_y</p:attrName>
                                        </p:attrNameLst>
                                      </p:cBhvr>
                                      <p:rCtr x="1962" y="7338"/>
                                    </p:animMotion>
                                  </p:childTnLst>
                                </p:cTn>
                              </p:par>
                              <p:par>
                                <p:cTn id="26" presetID="42" presetClass="path" presetSubtype="0" fill="hold" grpId="5" nodeType="withEffect">
                                  <p:stCondLst>
                                    <p:cond delay="0"/>
                                  </p:stCondLst>
                                  <p:childTnLst>
                                    <p:animMotion origin="layout" path="M -0.19288 0.16296 L -0.15347 0.3081 " pathEditMode="relative" rAng="0" ptsTypes="AA">
                                      <p:cBhvr>
                                        <p:cTn id="27" dur="2000" fill="hold"/>
                                        <p:tgtEl>
                                          <p:spTgt spid="14"/>
                                        </p:tgtEl>
                                        <p:attrNameLst>
                                          <p:attrName>ppt_x</p:attrName>
                                          <p:attrName>ppt_y</p:attrName>
                                        </p:attrNameLst>
                                      </p:cBhvr>
                                      <p:rCtr x="1962" y="7245"/>
                                    </p:animMotion>
                                  </p:childTnLst>
                                </p:cTn>
                              </p:par>
                            </p:childTnLst>
                          </p:cTn>
                        </p:par>
                        <p:par>
                          <p:cTn id="28" fill="hold">
                            <p:stCondLst>
                              <p:cond delay="8000"/>
                            </p:stCondLst>
                            <p:childTnLst>
                              <p:par>
                                <p:cTn id="29" presetID="42" presetClass="path" presetSubtype="0" fill="hold" grpId="6" nodeType="afterEffect">
                                  <p:stCondLst>
                                    <p:cond delay="0"/>
                                  </p:stCondLst>
                                  <p:childTnLst>
                                    <p:animMotion origin="layout" path="M -0.15347 0.30995 L -0.10625 0.47593 " pathEditMode="relative" rAng="0" ptsTypes="AA">
                                      <p:cBhvr>
                                        <p:cTn id="30" dur="500" fill="hold"/>
                                        <p:tgtEl>
                                          <p:spTgt spid="14"/>
                                        </p:tgtEl>
                                        <p:attrNameLst>
                                          <p:attrName>ppt_x</p:attrName>
                                          <p:attrName>ppt_y</p:attrName>
                                        </p:attrNameLst>
                                      </p:cBhvr>
                                      <p:rCtr x="2361" y="8287"/>
                                    </p:animMotion>
                                  </p:childTnLst>
                                </p:cTn>
                              </p:par>
                            </p:childTnLst>
                          </p:cTn>
                        </p:par>
                        <p:par>
                          <p:cTn id="31" fill="hold">
                            <p:stCondLst>
                              <p:cond delay="8500"/>
                            </p:stCondLst>
                            <p:childTnLst>
                              <p:par>
                                <p:cTn id="32" presetID="0" presetClass="path" presetSubtype="0" fill="hold" grpId="4" nodeType="afterEffect">
                                  <p:stCondLst>
                                    <p:cond delay="0"/>
                                  </p:stCondLst>
                                  <p:childTnLst>
                                    <p:animMotion origin="layout" path="M -0.16042 0.28218 L -0.22917 0.29606 L -0.29375 0.28079 L -0.32604 0.23079 L -0.35 0.13912 L -0.35833 0.01551 " pathEditMode="relative" rAng="0" ptsTypes="AAAAAA">
                                      <p:cBhvr>
                                        <p:cTn id="33" dur="3000" fill="hold"/>
                                        <p:tgtEl>
                                          <p:spTgt spid="10"/>
                                        </p:tgtEl>
                                        <p:attrNameLst>
                                          <p:attrName>ppt_x</p:attrName>
                                          <p:attrName>ppt_y</p:attrName>
                                        </p:attrNameLst>
                                      </p:cBhvr>
                                      <p:rCtr x="-9896" y="-12639"/>
                                    </p:animMotion>
                                  </p:childTnLst>
                                </p:cTn>
                              </p:par>
                              <p:par>
                                <p:cTn id="34" presetID="0" presetClass="path" presetSubtype="0" fill="hold" grpId="0" nodeType="withEffect">
                                  <p:stCondLst>
                                    <p:cond delay="0"/>
                                  </p:stCondLst>
                                  <p:childTnLst>
                                    <p:animMotion origin="layout" path="M 0.00417 -0.01597 L -0.02708 -0.13125 L -0.04895 -0.25903 L -0.05103 -0.3632 L -0.05312 -0.4632 " pathEditMode="relative" ptsTypes="AAAAA">
                                      <p:cBhvr>
                                        <p:cTn id="35" dur="3000" fill="hold"/>
                                        <p:tgtEl>
                                          <p:spTgt spid="11"/>
                                        </p:tgtEl>
                                        <p:attrNameLst>
                                          <p:attrName>ppt_x</p:attrName>
                                          <p:attrName>ppt_y</p:attrName>
                                        </p:attrNameLst>
                                      </p:cBhvr>
                                    </p:animMotion>
                                  </p:childTnLst>
                                </p:cTn>
                              </p:par>
                              <p:par>
                                <p:cTn id="36" presetID="0" presetClass="path" presetSubtype="0" fill="hold" grpId="0" nodeType="withEffect">
                                  <p:stCondLst>
                                    <p:cond delay="0"/>
                                  </p:stCondLst>
                                  <p:childTnLst>
                                    <p:animMotion origin="layout" path="M 5.27778E-6 2.59259E-6 L 0.11876 0.05416 L 0.29376 0.15416 L 0.35209 0.24027 L 0.37501 0.34838 " pathEditMode="relative" ptsTypes="AAAAA">
                                      <p:cBhvr>
                                        <p:cTn id="37" dur="3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0" grpId="1" animBg="1"/>
      <p:bldP spid="10" grpId="2" animBg="1"/>
      <p:bldP spid="10" grpId="3" animBg="1"/>
      <p:bldP spid="10" grpId="4" animBg="1"/>
      <p:bldP spid="11" grpId="0" animBg="1"/>
      <p:bldP spid="14" grpId="0" animBg="1"/>
      <p:bldP spid="14" grpId="1" animBg="1"/>
      <p:bldP spid="14" grpId="2" animBg="1"/>
      <p:bldP spid="14" grpId="3" animBg="1"/>
      <p:bldP spid="14" grpId="4" animBg="1"/>
      <p:bldP spid="14" grpId="5" animBg="1"/>
      <p:bldP spid="14" grpId="6"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p 17"/>
          <p:cNvGrpSpPr/>
          <p:nvPr/>
        </p:nvGrpSpPr>
        <p:grpSpPr>
          <a:xfrm>
            <a:off x="4283968" y="116632"/>
            <a:ext cx="4176464" cy="6597352"/>
            <a:chOff x="4283968" y="116632"/>
            <a:chExt cx="4176464" cy="6597352"/>
          </a:xfrm>
        </p:grpSpPr>
        <p:sp>
          <p:nvSpPr>
            <p:cNvPr id="19" name="Rektangel med rundade hörn 18"/>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2" name="Rak 21"/>
            <p:cNvCxnSpPr>
              <a:stCxn id="19" idx="1"/>
              <a:endCxn id="19"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251520" y="2123564"/>
            <a:ext cx="3600399"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Skott och inbrytning</a:t>
            </a:r>
          </a:p>
        </p:txBody>
      </p:sp>
      <p:sp>
        <p:nvSpPr>
          <p:cNvPr id="5" name="Plus 4"/>
          <p:cNvSpPr/>
          <p:nvPr/>
        </p:nvSpPr>
        <p:spPr>
          <a:xfrm rot="18978445">
            <a:off x="4405437" y="355604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549453" y="370006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696319" y="391930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7648647" y="59355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801047" y="60879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953447" y="62403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Flowchart: Connector 24"/>
          <p:cNvSpPr/>
          <p:nvPr/>
        </p:nvSpPr>
        <p:spPr>
          <a:xfrm>
            <a:off x="7596336" y="594985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Flowchart: Connector 24"/>
          <p:cNvSpPr/>
          <p:nvPr/>
        </p:nvSpPr>
        <p:spPr>
          <a:xfrm>
            <a:off x="8172970" y="623788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4"/>
          <p:cNvSpPr/>
          <p:nvPr/>
        </p:nvSpPr>
        <p:spPr>
          <a:xfrm>
            <a:off x="8028384" y="609329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4644578" y="393362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4"/>
          <p:cNvSpPr/>
          <p:nvPr/>
        </p:nvSpPr>
        <p:spPr>
          <a:xfrm>
            <a:off x="4644578" y="357301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a:off x="4857182" y="5085184"/>
            <a:ext cx="1010962" cy="86466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ruta 16"/>
          <p:cNvSpPr txBox="1"/>
          <p:nvPr/>
        </p:nvSpPr>
        <p:spPr>
          <a:xfrm>
            <a:off x="4857182" y="5949280"/>
            <a:ext cx="1010962" cy="307777"/>
          </a:xfrm>
          <a:prstGeom prst="rect">
            <a:avLst/>
          </a:prstGeom>
          <a:noFill/>
          <a:ln w="25400">
            <a:solidFill>
              <a:srgbClr val="FF0000"/>
            </a:solidFill>
          </a:ln>
        </p:spPr>
        <p:txBody>
          <a:bodyPr wrap="square" rtlCol="0">
            <a:spAutoFit/>
          </a:bodyPr>
          <a:lstStyle/>
          <a:p>
            <a:pPr algn="ctr"/>
            <a:r>
              <a:rPr lang="sv-SE" sz="1400" b="1" dirty="0">
                <a:solidFill>
                  <a:srgbClr val="FF0000"/>
                </a:solidFill>
              </a:rPr>
              <a:t>1 mot 1</a:t>
            </a:r>
          </a:p>
        </p:txBody>
      </p:sp>
      <p:pic>
        <p:nvPicPr>
          <p:cNvPr id="24" name="Bildobjekt 23">
            <a:extLst>
              <a:ext uri="{FF2B5EF4-FFF2-40B4-BE49-F238E27FC236}">
                <a16:creationId xmlns:a16="http://schemas.microsoft.com/office/drawing/2014/main" id="{C700C1F5-0F01-469E-B489-22DF101152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4262253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1.38889E-6 2.10916E-6 L -0.29514 -0.27799 " pathEditMode="relative" rAng="0" ptsTypes="AA">
                                      <p:cBhvr>
                                        <p:cTn id="6" dur="1000" fill="hold"/>
                                        <p:tgtEl>
                                          <p:spTgt spid="11"/>
                                        </p:tgtEl>
                                        <p:attrNameLst>
                                          <p:attrName>ppt_x</p:attrName>
                                          <p:attrName>ppt_y</p:attrName>
                                        </p:attrNameLst>
                                      </p:cBhvr>
                                      <p:rCtr x="-14757" y="-13899"/>
                                    </p:animMotion>
                                  </p:childTnLst>
                                </p:cTn>
                              </p:par>
                              <p:par>
                                <p:cTn id="7" presetID="0" presetClass="path" presetSubtype="0" fill="hold" grpId="0" nodeType="withEffect">
                                  <p:stCondLst>
                                    <p:cond delay="0"/>
                                  </p:stCondLst>
                                  <p:childTnLst>
                                    <p:animMotion origin="layout" path="M -3.61111E-6 -6.33673E-6 L -0.05625 -0.03932 L -0.09861 -0.05251 L -0.14357 -0.04117 L -0.15486 -0.03192 " pathEditMode="relative" ptsTypes="AAAAA">
                                      <p:cBhvr>
                                        <p:cTn id="8" dur="2000" fill="hold"/>
                                        <p:tgtEl>
                                          <p:spTgt spid="8"/>
                                        </p:tgtEl>
                                        <p:attrNameLst>
                                          <p:attrName>ppt_x</p:attrName>
                                          <p:attrName>ppt_y</p:attrName>
                                        </p:attrNameLst>
                                      </p:cBhvr>
                                    </p:animMotion>
                                  </p:childTnLst>
                                </p:cTn>
                              </p:par>
                              <p:par>
                                <p:cTn id="9" presetID="42" presetClass="path" presetSubtype="0" fill="hold" grpId="1" nodeType="withEffect">
                                  <p:stCondLst>
                                    <p:cond delay="1000"/>
                                  </p:stCondLst>
                                  <p:childTnLst>
                                    <p:animMotion origin="layout" path="M -0.29514 -0.27824 L -0.13767 -0.01783 " pathEditMode="relative" rAng="0" ptsTypes="AA">
                                      <p:cBhvr>
                                        <p:cTn id="10" dur="1000" fill="hold"/>
                                        <p:tgtEl>
                                          <p:spTgt spid="11"/>
                                        </p:tgtEl>
                                        <p:attrNameLst>
                                          <p:attrName>ppt_x</p:attrName>
                                          <p:attrName>ppt_y</p:attrName>
                                        </p:attrNameLst>
                                      </p:cBhvr>
                                      <p:rCtr x="7865" y="13009"/>
                                    </p:animMotion>
                                  </p:childTnLst>
                                </p:cTn>
                              </p:par>
                            </p:childTnLst>
                          </p:cTn>
                        </p:par>
                        <p:par>
                          <p:cTn id="11" fill="hold">
                            <p:stCondLst>
                              <p:cond delay="2000"/>
                            </p:stCondLst>
                            <p:childTnLst>
                              <p:par>
                                <p:cTn id="12" presetID="42" presetClass="path" presetSubtype="0" fill="hold" grpId="2" nodeType="afterEffect">
                                  <p:stCondLst>
                                    <p:cond delay="0"/>
                                  </p:stCondLst>
                                  <p:childTnLst>
                                    <p:animMotion origin="layout" path="M -0.13767 -0.01575 L -0.1691 0.0368 " pathEditMode="relative" rAng="0" ptsTypes="AA">
                                      <p:cBhvr>
                                        <p:cTn id="13" dur="500" fill="hold"/>
                                        <p:tgtEl>
                                          <p:spTgt spid="11"/>
                                        </p:tgtEl>
                                        <p:attrNameLst>
                                          <p:attrName>ppt_x</p:attrName>
                                          <p:attrName>ppt_y</p:attrName>
                                        </p:attrNameLst>
                                      </p:cBhvr>
                                      <p:rCtr x="-1580" y="2616"/>
                                    </p:animMotion>
                                  </p:childTnLst>
                                </p:cTn>
                              </p:par>
                            </p:childTnLst>
                          </p:cTn>
                        </p:par>
                        <p:par>
                          <p:cTn id="14" fill="hold">
                            <p:stCondLst>
                              <p:cond delay="2500"/>
                            </p:stCondLst>
                            <p:childTnLst>
                              <p:par>
                                <p:cTn id="15" presetID="42" presetClass="path" presetSubtype="0" fill="hold" grpId="0" nodeType="afterEffect">
                                  <p:stCondLst>
                                    <p:cond delay="0"/>
                                  </p:stCondLst>
                                  <p:childTnLst>
                                    <p:animMotion origin="layout" path="M 0.0118 0.00509 L 0.10226 0.20972 " pathEditMode="relative" rAng="0" ptsTypes="AA">
                                      <p:cBhvr>
                                        <p:cTn id="16" dur="2000" fill="hold"/>
                                        <p:tgtEl>
                                          <p:spTgt spid="7"/>
                                        </p:tgtEl>
                                        <p:attrNameLst>
                                          <p:attrName>ppt_x</p:attrName>
                                          <p:attrName>ppt_y</p:attrName>
                                        </p:attrNameLst>
                                      </p:cBhvr>
                                      <p:rCtr x="4514" y="10231"/>
                                    </p:animMotion>
                                  </p:childTnLst>
                                </p:cTn>
                              </p:par>
                              <p:par>
                                <p:cTn id="17" presetID="0" presetClass="path" presetSubtype="0" fill="hold" grpId="1" nodeType="withEffect">
                                  <p:stCondLst>
                                    <p:cond delay="0"/>
                                  </p:stCondLst>
                                  <p:childTnLst>
                                    <p:animMotion origin="layout" path="M -0.15364 -0.03564 L -0.22656 -0.01342 L -0.29323 0.01019 L -0.32448 0.01574 L -0.34844 0.0088 L -0.35364 -0.01481 " pathEditMode="relative" rAng="0" ptsTypes="AAAAAA">
                                      <p:cBhvr>
                                        <p:cTn id="18" dur="2000" fill="hold"/>
                                        <p:tgtEl>
                                          <p:spTgt spid="8"/>
                                        </p:tgtEl>
                                        <p:attrNameLst>
                                          <p:attrName>ppt_x</p:attrName>
                                          <p:attrName>ppt_y</p:attrName>
                                        </p:attrNameLst>
                                      </p:cBhvr>
                                      <p:rCtr x="-10000" y="2569"/>
                                    </p:animMotion>
                                  </p:childTnLst>
                                </p:cTn>
                              </p:par>
                              <p:par>
                                <p:cTn id="19" presetID="42" presetClass="path" presetSubtype="0" fill="hold" grpId="0" nodeType="withEffect">
                                  <p:stCondLst>
                                    <p:cond delay="1000"/>
                                  </p:stCondLst>
                                  <p:childTnLst>
                                    <p:animMotion origin="layout" path="M 4.44444E-6 -3.7037E-6 L -0.01181 0.27824 " pathEditMode="relative" rAng="0" ptsTypes="AA">
                                      <p:cBhvr>
                                        <p:cTn id="20" dur="1000" fill="hold"/>
                                        <p:tgtEl>
                                          <p:spTgt spid="14"/>
                                        </p:tgtEl>
                                        <p:attrNameLst>
                                          <p:attrName>ppt_x</p:attrName>
                                          <p:attrName>ppt_y</p:attrName>
                                        </p:attrNameLst>
                                      </p:cBhvr>
                                      <p:rCtr x="-590" y="13912"/>
                                    </p:animMotion>
                                  </p:childTnLst>
                                </p:cTn>
                              </p:par>
                            </p:childTnLst>
                          </p:cTn>
                        </p:par>
                        <p:par>
                          <p:cTn id="21" fill="hold">
                            <p:stCondLst>
                              <p:cond delay="4500"/>
                            </p:stCondLst>
                            <p:childTnLst>
                              <p:par>
                                <p:cTn id="22" presetID="0" presetClass="path" presetSubtype="0" fill="hold" grpId="2" nodeType="afterEffect">
                                  <p:stCondLst>
                                    <p:cond delay="0"/>
                                  </p:stCondLst>
                                  <p:childTnLst>
                                    <p:animMotion origin="layout" path="M -0.35052 -0.0125 L -0.31302 -0.04027 L -0.29114 -0.04722 " pathEditMode="relative" rAng="0" ptsTypes="AAA">
                                      <p:cBhvr>
                                        <p:cTn id="23" dur="2000" fill="hold"/>
                                        <p:tgtEl>
                                          <p:spTgt spid="8"/>
                                        </p:tgtEl>
                                        <p:attrNameLst>
                                          <p:attrName>ppt_x</p:attrName>
                                          <p:attrName>ppt_y</p:attrName>
                                        </p:attrNameLst>
                                      </p:cBhvr>
                                      <p:rCtr x="2969" y="-1736"/>
                                    </p:animMotion>
                                  </p:childTnLst>
                                </p:cTn>
                              </p:par>
                              <p:par>
                                <p:cTn id="24" presetID="0" presetClass="path" presetSubtype="0" fill="hold" grpId="1" nodeType="withEffect">
                                  <p:stCondLst>
                                    <p:cond delay="0"/>
                                  </p:stCondLst>
                                  <p:childTnLst>
                                    <p:animMotion origin="layout" path="M -0.01181 0.27732 L 0.02048 0.25649 L 0.04027 0.24954 L 0.05902 0.24676 " pathEditMode="relative" rAng="0" ptsTypes="AAAA">
                                      <p:cBhvr>
                                        <p:cTn id="25" dur="2000" fill="hold"/>
                                        <p:tgtEl>
                                          <p:spTgt spid="14"/>
                                        </p:tgtEl>
                                        <p:attrNameLst>
                                          <p:attrName>ppt_x</p:attrName>
                                          <p:attrName>ppt_y</p:attrName>
                                        </p:attrNameLst>
                                      </p:cBhvr>
                                      <p:rCtr x="3542" y="-1528"/>
                                    </p:animMotion>
                                  </p:childTnLst>
                                </p:cTn>
                              </p:par>
                              <p:par>
                                <p:cTn id="26" presetID="0" presetClass="path" presetSubtype="0" fill="hold" grpId="1" nodeType="withEffect">
                                  <p:stCondLst>
                                    <p:cond delay="0"/>
                                  </p:stCondLst>
                                  <p:childTnLst>
                                    <p:animMotion origin="layout" path="M 0.09844 0.20949 L 0.07969 0.21505 " pathEditMode="relative" rAng="0" ptsTypes="AA">
                                      <p:cBhvr>
                                        <p:cTn id="27" dur="2000" fill="hold"/>
                                        <p:tgtEl>
                                          <p:spTgt spid="7"/>
                                        </p:tgtEl>
                                        <p:attrNameLst>
                                          <p:attrName>ppt_x</p:attrName>
                                          <p:attrName>ppt_y</p:attrName>
                                        </p:attrNameLst>
                                      </p:cBhvr>
                                      <p:rCtr x="-938" y="278"/>
                                    </p:animMotion>
                                  </p:childTnLst>
                                </p:cTn>
                              </p:par>
                            </p:childTnLst>
                          </p:cTn>
                        </p:par>
                        <p:par>
                          <p:cTn id="28" fill="hold">
                            <p:stCondLst>
                              <p:cond delay="6500"/>
                            </p:stCondLst>
                            <p:childTnLst>
                              <p:par>
                                <p:cTn id="29" presetID="1"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8" grpId="2" animBg="1"/>
      <p:bldP spid="11" grpId="0" animBg="1"/>
      <p:bldP spid="11" grpId="1" animBg="1"/>
      <p:bldP spid="11" grpId="2" animBg="1"/>
      <p:bldP spid="14" grpId="0" animBg="1"/>
      <p:bldP spid="14" grpId="1" animBg="1"/>
      <p:bldP spid="16" grpId="0" animBg="1"/>
      <p:bldP spid="1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upp 25"/>
          <p:cNvGrpSpPr/>
          <p:nvPr/>
        </p:nvGrpSpPr>
        <p:grpSpPr>
          <a:xfrm>
            <a:off x="4283968" y="116632"/>
            <a:ext cx="4176464" cy="6597352"/>
            <a:chOff x="4283968" y="116632"/>
            <a:chExt cx="4176464" cy="6597352"/>
          </a:xfrm>
        </p:grpSpPr>
        <p:sp>
          <p:nvSpPr>
            <p:cNvPr id="27" name="Rektangel med rundade hörn 26"/>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Rektangel 27"/>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Rektangel 28"/>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0" name="Rak 29"/>
            <p:cNvCxnSpPr>
              <a:stCxn id="27" idx="1"/>
              <a:endCxn id="27"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6" y="2123564"/>
            <a:ext cx="3540551"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Avslutövning – Skott efter passning</a:t>
            </a:r>
          </a:p>
        </p:txBody>
      </p:sp>
      <p:sp>
        <p:nvSpPr>
          <p:cNvPr id="5" name="Plus 4"/>
          <p:cNvSpPr/>
          <p:nvPr/>
        </p:nvSpPr>
        <p:spPr>
          <a:xfrm rot="18978445">
            <a:off x="4693469" y="60371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621461" y="38769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773861" y="290797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621461" y="312721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576639" y="2907974"/>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717805" y="312399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7645797" y="53171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7798197" y="3156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4"/>
          <p:cNvSpPr/>
          <p:nvPr/>
        </p:nvSpPr>
        <p:spPr>
          <a:xfrm>
            <a:off x="7740352" y="76470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8028954" y="40466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4"/>
          <p:cNvSpPr/>
          <p:nvPr/>
        </p:nvSpPr>
        <p:spPr>
          <a:xfrm>
            <a:off x="7956376" y="321297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Flowchart: Connector 24"/>
          <p:cNvSpPr/>
          <p:nvPr/>
        </p:nvSpPr>
        <p:spPr>
          <a:xfrm>
            <a:off x="4932610" y="285293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Flowchart: Connector 24"/>
          <p:cNvSpPr/>
          <p:nvPr/>
        </p:nvSpPr>
        <p:spPr>
          <a:xfrm>
            <a:off x="4788024" y="335756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lowchart: Connector 24"/>
          <p:cNvSpPr/>
          <p:nvPr/>
        </p:nvSpPr>
        <p:spPr>
          <a:xfrm>
            <a:off x="4788024" y="83728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Flowchart: Connector 24"/>
          <p:cNvSpPr/>
          <p:nvPr/>
        </p:nvSpPr>
        <p:spPr>
          <a:xfrm>
            <a:off x="4788024" y="33265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ruta 20"/>
          <p:cNvSpPr txBox="1"/>
          <p:nvPr/>
        </p:nvSpPr>
        <p:spPr>
          <a:xfrm>
            <a:off x="7668344" y="3717032"/>
            <a:ext cx="323751" cy="369332"/>
          </a:xfrm>
          <a:prstGeom prst="rect">
            <a:avLst/>
          </a:prstGeom>
          <a:noFill/>
        </p:spPr>
        <p:txBody>
          <a:bodyPr wrap="square" rtlCol="0">
            <a:spAutoFit/>
          </a:bodyPr>
          <a:lstStyle/>
          <a:p>
            <a:r>
              <a:rPr lang="sv-SE" b="1" dirty="0">
                <a:solidFill>
                  <a:srgbClr val="FF0000"/>
                </a:solidFill>
              </a:rPr>
              <a:t>A</a:t>
            </a:r>
          </a:p>
        </p:txBody>
      </p:sp>
      <p:sp>
        <p:nvSpPr>
          <p:cNvPr id="22" name="textruta 21"/>
          <p:cNvSpPr txBox="1"/>
          <p:nvPr/>
        </p:nvSpPr>
        <p:spPr>
          <a:xfrm>
            <a:off x="4574498" y="3635732"/>
            <a:ext cx="323751" cy="369332"/>
          </a:xfrm>
          <a:prstGeom prst="rect">
            <a:avLst/>
          </a:prstGeom>
          <a:noFill/>
        </p:spPr>
        <p:txBody>
          <a:bodyPr wrap="square" rtlCol="0">
            <a:spAutoFit/>
          </a:bodyPr>
          <a:lstStyle/>
          <a:p>
            <a:r>
              <a:rPr lang="sv-SE" b="1" dirty="0">
                <a:solidFill>
                  <a:srgbClr val="FF0000"/>
                </a:solidFill>
              </a:rPr>
              <a:t>B</a:t>
            </a:r>
          </a:p>
        </p:txBody>
      </p:sp>
      <p:sp>
        <p:nvSpPr>
          <p:cNvPr id="23" name="textruta 22"/>
          <p:cNvSpPr txBox="1"/>
          <p:nvPr/>
        </p:nvSpPr>
        <p:spPr>
          <a:xfrm>
            <a:off x="4942573" y="141733"/>
            <a:ext cx="323751" cy="369332"/>
          </a:xfrm>
          <a:prstGeom prst="rect">
            <a:avLst/>
          </a:prstGeom>
          <a:noFill/>
        </p:spPr>
        <p:txBody>
          <a:bodyPr wrap="square" rtlCol="0">
            <a:spAutoFit/>
          </a:bodyPr>
          <a:lstStyle/>
          <a:p>
            <a:r>
              <a:rPr lang="sv-SE" b="1" dirty="0">
                <a:solidFill>
                  <a:srgbClr val="FF0000"/>
                </a:solidFill>
              </a:rPr>
              <a:t>D</a:t>
            </a:r>
          </a:p>
        </p:txBody>
      </p:sp>
      <p:sp>
        <p:nvSpPr>
          <p:cNvPr id="24" name="textruta 23"/>
          <p:cNvSpPr txBox="1"/>
          <p:nvPr/>
        </p:nvSpPr>
        <p:spPr>
          <a:xfrm>
            <a:off x="7365302" y="177606"/>
            <a:ext cx="323751" cy="369332"/>
          </a:xfrm>
          <a:prstGeom prst="rect">
            <a:avLst/>
          </a:prstGeom>
          <a:noFill/>
        </p:spPr>
        <p:txBody>
          <a:bodyPr wrap="square" rtlCol="0">
            <a:spAutoFit/>
          </a:bodyPr>
          <a:lstStyle/>
          <a:p>
            <a:r>
              <a:rPr lang="sv-SE" b="1" dirty="0">
                <a:solidFill>
                  <a:srgbClr val="FF0000"/>
                </a:solidFill>
              </a:rPr>
              <a:t>C</a:t>
            </a:r>
          </a:p>
        </p:txBody>
      </p:sp>
      <p:sp>
        <p:nvSpPr>
          <p:cNvPr id="25" name="TextBox 18"/>
          <p:cNvSpPr txBox="1"/>
          <p:nvPr/>
        </p:nvSpPr>
        <p:spPr>
          <a:xfrm>
            <a:off x="383377" y="2941367"/>
            <a:ext cx="354055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Byte: A-B-C-D-A</a:t>
            </a:r>
          </a:p>
        </p:txBody>
      </p:sp>
      <p:pic>
        <p:nvPicPr>
          <p:cNvPr id="32" name="Bildobjekt 31">
            <a:extLst>
              <a:ext uri="{FF2B5EF4-FFF2-40B4-BE49-F238E27FC236}">
                <a16:creationId xmlns:a16="http://schemas.microsoft.com/office/drawing/2014/main" id="{2F12A026-B014-44F0-A401-49F9551E82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51462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1.66667E-6 -0.00486 L -0.03559 -0.0518 " pathEditMode="relative" rAng="0" ptsTypes="AA">
                                      <p:cBhvr>
                                        <p:cTn id="6" dur="2000" fill="hold"/>
                                        <p:tgtEl>
                                          <p:spTgt spid="9"/>
                                        </p:tgtEl>
                                        <p:attrNameLst>
                                          <p:attrName>ppt_x</p:attrName>
                                          <p:attrName>ppt_y</p:attrName>
                                        </p:attrNameLst>
                                      </p:cBhvr>
                                      <p:rCtr x="-1788" y="-2359"/>
                                    </p:animMotion>
                                  </p:childTnLst>
                                </p:cTn>
                              </p:par>
                              <p:par>
                                <p:cTn id="7" presetID="42" presetClass="path" presetSubtype="0" fill="hold" grpId="0" nodeType="withEffect">
                                  <p:stCondLst>
                                    <p:cond delay="1000"/>
                                  </p:stCondLst>
                                  <p:childTnLst>
                                    <p:animMotion origin="layout" path="M 8.33333E-7 4.69935E-6 L 0.24809 -0.02614 " pathEditMode="relative" rAng="0" ptsTypes="AA">
                                      <p:cBhvr>
                                        <p:cTn id="8" dur="1000" fill="hold"/>
                                        <p:tgtEl>
                                          <p:spTgt spid="17"/>
                                        </p:tgtEl>
                                        <p:attrNameLst>
                                          <p:attrName>ppt_x</p:attrName>
                                          <p:attrName>ppt_y</p:attrName>
                                        </p:attrNameLst>
                                      </p:cBhvr>
                                      <p:rCtr x="12396" y="-1318"/>
                                    </p:animMotion>
                                  </p:childTnLst>
                                </p:cTn>
                              </p:par>
                            </p:childTnLst>
                          </p:cTn>
                        </p:par>
                        <p:par>
                          <p:cTn id="9" fill="hold">
                            <p:stCondLst>
                              <p:cond delay="2000"/>
                            </p:stCondLst>
                            <p:childTnLst>
                              <p:par>
                                <p:cTn id="10" presetID="42" presetClass="path" presetSubtype="0" fill="hold" grpId="1" nodeType="afterEffect">
                                  <p:stCondLst>
                                    <p:cond delay="0"/>
                                  </p:stCondLst>
                                  <p:childTnLst>
                                    <p:animMotion origin="layout" path="M 0.26389 -0.03099 L 0.12222 -0.34551 " pathEditMode="relative" rAng="0" ptsTypes="AA">
                                      <p:cBhvr>
                                        <p:cTn id="11" dur="500" fill="hold"/>
                                        <p:tgtEl>
                                          <p:spTgt spid="17"/>
                                        </p:tgtEl>
                                        <p:attrNameLst>
                                          <p:attrName>ppt_x</p:attrName>
                                          <p:attrName>ppt_y</p:attrName>
                                        </p:attrNameLst>
                                      </p:cBhvr>
                                      <p:rCtr x="-7083" y="-15726"/>
                                    </p:animMotion>
                                  </p:childTnLst>
                                </p:cTn>
                              </p:par>
                              <p:par>
                                <p:cTn id="12" presetID="0" presetClass="path" presetSubtype="0" fill="hold" grpId="1" nodeType="withEffect">
                                  <p:stCondLst>
                                    <p:cond delay="0"/>
                                  </p:stCondLst>
                                  <p:childTnLst>
                                    <p:animMotion origin="layout" path="M -0.03559 -0.04699 L -0.06667 0.01319 L -0.1625 0.09028 L -0.27934 0.10903 L -0.32726 0.08634 " pathEditMode="relative" rAng="0" ptsTypes="AAAAA">
                                      <p:cBhvr>
                                        <p:cTn id="13" dur="3000" fill="hold"/>
                                        <p:tgtEl>
                                          <p:spTgt spid="9"/>
                                        </p:tgtEl>
                                        <p:attrNameLst>
                                          <p:attrName>ppt_x</p:attrName>
                                          <p:attrName>ppt_y</p:attrName>
                                        </p:attrNameLst>
                                      </p:cBhvr>
                                      <p:rCtr x="-14583" y="7801"/>
                                    </p:animMotion>
                                  </p:childTnLst>
                                </p:cTn>
                              </p:par>
                              <p:par>
                                <p:cTn id="14" presetID="42" presetClass="path" presetSubtype="0" fill="hold" grpId="0" nodeType="withEffect">
                                  <p:stCondLst>
                                    <p:cond delay="1000"/>
                                  </p:stCondLst>
                                  <p:childTnLst>
                                    <p:animMotion origin="layout" path="M -1.11111E-6 1.85185E-6 L 0.05052 -0.04699 " pathEditMode="relative" rAng="0" ptsTypes="AA">
                                      <p:cBhvr>
                                        <p:cTn id="15" dur="2000" fill="hold"/>
                                        <p:tgtEl>
                                          <p:spTgt spid="7"/>
                                        </p:tgtEl>
                                        <p:attrNameLst>
                                          <p:attrName>ppt_x</p:attrName>
                                          <p:attrName>ppt_y</p:attrName>
                                        </p:attrNameLst>
                                      </p:cBhvr>
                                      <p:rCtr x="2517" y="-2361"/>
                                    </p:animMotion>
                                  </p:childTnLst>
                                </p:cTn>
                              </p:par>
                              <p:par>
                                <p:cTn id="16" presetID="42" presetClass="path" presetSubtype="0" fill="hold" grpId="0" nodeType="withEffect">
                                  <p:stCondLst>
                                    <p:cond delay="2000"/>
                                  </p:stCondLst>
                                  <p:childTnLst>
                                    <p:animMotion origin="layout" path="M 2.77778E-6 1.25809E-6 L -0.26372 0.26758 " pathEditMode="relative" rAng="0" ptsTypes="AA">
                                      <p:cBhvr>
                                        <p:cTn id="17" dur="1000" fill="hold"/>
                                        <p:tgtEl>
                                          <p:spTgt spid="13"/>
                                        </p:tgtEl>
                                        <p:attrNameLst>
                                          <p:attrName>ppt_x</p:attrName>
                                          <p:attrName>ppt_y</p:attrName>
                                        </p:attrNameLst>
                                      </p:cBhvr>
                                      <p:rCtr x="-13194" y="13367"/>
                                    </p:animMotion>
                                  </p:childTnLst>
                                </p:cTn>
                              </p:par>
                            </p:childTnLst>
                          </p:cTn>
                        </p:par>
                        <p:par>
                          <p:cTn id="18" fill="hold">
                            <p:stCondLst>
                              <p:cond delay="5000"/>
                            </p:stCondLst>
                            <p:childTnLst>
                              <p:par>
                                <p:cTn id="19" presetID="42" presetClass="path" presetSubtype="0" fill="hold" grpId="1" nodeType="afterEffect">
                                  <p:stCondLst>
                                    <p:cond delay="0"/>
                                  </p:stCondLst>
                                  <p:childTnLst>
                                    <p:animMotion origin="layout" path="M -0.26372 0.26782 L -0.10625 -0.03658 " pathEditMode="relative" rAng="0" ptsTypes="AA">
                                      <p:cBhvr>
                                        <p:cTn id="20" dur="500" fill="hold"/>
                                        <p:tgtEl>
                                          <p:spTgt spid="13"/>
                                        </p:tgtEl>
                                        <p:attrNameLst>
                                          <p:attrName>ppt_x</p:attrName>
                                          <p:attrName>ppt_y</p:attrName>
                                        </p:attrNameLst>
                                      </p:cBhvr>
                                      <p:rCtr x="7865" y="-15231"/>
                                    </p:animMotion>
                                  </p:childTnLst>
                                </p:cTn>
                              </p:par>
                              <p:par>
                                <p:cTn id="21" presetID="0" presetClass="path" presetSubtype="0" fill="hold" grpId="1" nodeType="withEffect">
                                  <p:stCondLst>
                                    <p:cond delay="0"/>
                                  </p:stCondLst>
                                  <p:childTnLst>
                                    <p:animMotion origin="layout" path="M 0.05017 -0.04838 L 0.20156 -0.10764 L 0.32379 -0.20949 L 0.36545 -0.37246 " pathEditMode="relative" rAng="0" ptsTypes="AAAA">
                                      <p:cBhvr>
                                        <p:cTn id="22" dur="3000" fill="hold"/>
                                        <p:tgtEl>
                                          <p:spTgt spid="7"/>
                                        </p:tgtEl>
                                        <p:attrNameLst>
                                          <p:attrName>ppt_x</p:attrName>
                                          <p:attrName>ppt_y</p:attrName>
                                        </p:attrNameLst>
                                      </p:cBhvr>
                                      <p:rCtr x="15764" y="-16204"/>
                                    </p:animMotion>
                                  </p:childTnLst>
                                </p:cTn>
                              </p:par>
                              <p:par>
                                <p:cTn id="23" presetID="0" presetClass="path" presetSubtype="0" fill="hold" grpId="0" nodeType="withEffect">
                                  <p:stCondLst>
                                    <p:cond delay="2000"/>
                                  </p:stCondLst>
                                  <p:childTnLst>
                                    <p:animMotion origin="layout" path="M -0.00017 -0.00093 L -0.04878 0.05463 L -0.07795 0.07315 L -0.10295 0.08241 L -0.12795 0.09167 L -0.14184 0.09167 " pathEditMode="relative" ptsTypes="AAAAAA">
                                      <p:cBhvr>
                                        <p:cTn id="24" dur="2000" fill="hold"/>
                                        <p:tgtEl>
                                          <p:spTgt spid="11"/>
                                        </p:tgtEl>
                                        <p:attrNameLst>
                                          <p:attrName>ppt_x</p:attrName>
                                          <p:attrName>ppt_y</p:attrName>
                                        </p:attrNameLst>
                                      </p:cBhvr>
                                    </p:animMotion>
                                  </p:childTnLst>
                                </p:cTn>
                              </p:par>
                              <p:par>
                                <p:cTn id="25" presetID="42" presetClass="path" presetSubtype="0" fill="hold" grpId="0" nodeType="withEffect">
                                  <p:stCondLst>
                                    <p:cond delay="3000"/>
                                  </p:stCondLst>
                                  <p:childTnLst>
                                    <p:animMotion origin="layout" path="M -5.55556E-7 -3.33333E-6 L 0.17726 0.05787 " pathEditMode="relative" rAng="0" ptsTypes="AA">
                                      <p:cBhvr>
                                        <p:cTn id="26" dur="1000" fill="hold"/>
                                        <p:tgtEl>
                                          <p:spTgt spid="19"/>
                                        </p:tgtEl>
                                        <p:attrNameLst>
                                          <p:attrName>ppt_x</p:attrName>
                                          <p:attrName>ppt_y</p:attrName>
                                        </p:attrNameLst>
                                      </p:cBhvr>
                                      <p:rCtr x="8854" y="2894"/>
                                    </p:animMotion>
                                  </p:childTnLst>
                                </p:cTn>
                              </p:par>
                            </p:childTnLst>
                          </p:cTn>
                        </p:par>
                        <p:par>
                          <p:cTn id="27" fill="hold">
                            <p:stCondLst>
                              <p:cond delay="9000"/>
                            </p:stCondLst>
                            <p:childTnLst>
                              <p:par>
                                <p:cTn id="28" presetID="42" presetClass="path" presetSubtype="0" fill="hold" grpId="1" nodeType="afterEffect">
                                  <p:stCondLst>
                                    <p:cond delay="0"/>
                                  </p:stCondLst>
                                  <p:childTnLst>
                                    <p:animMotion origin="layout" path="M 0.17726 0.04954 L 0.19722 -0.04699 " pathEditMode="relative" rAng="0" ptsTypes="AA">
                                      <p:cBhvr>
                                        <p:cTn id="29" dur="500" fill="hold"/>
                                        <p:tgtEl>
                                          <p:spTgt spid="19"/>
                                        </p:tgtEl>
                                        <p:attrNameLst>
                                          <p:attrName>ppt_x</p:attrName>
                                          <p:attrName>ppt_y</p:attrName>
                                        </p:attrNameLst>
                                      </p:cBhvr>
                                      <p:rCtr x="990" y="-4838"/>
                                    </p:animMotion>
                                  </p:childTnLst>
                                </p:cTn>
                              </p:par>
                              <p:par>
                                <p:cTn id="30" presetID="0" presetClass="path" presetSubtype="0" fill="hold" grpId="1" nodeType="withEffect">
                                  <p:stCondLst>
                                    <p:cond delay="0"/>
                                  </p:stCondLst>
                                  <p:childTnLst>
                                    <p:animMotion origin="layout" path="M -0.14027 0.0895 L -0.31076 -0.06429 " pathEditMode="relative" rAng="0" ptsTypes="AA">
                                      <p:cBhvr>
                                        <p:cTn id="31" dur="2000" fill="hold"/>
                                        <p:tgtEl>
                                          <p:spTgt spid="11"/>
                                        </p:tgtEl>
                                        <p:attrNameLst>
                                          <p:attrName>ppt_x</p:attrName>
                                          <p:attrName>ppt_y</p:attrName>
                                        </p:attrNameLst>
                                      </p:cBhvr>
                                      <p:rCtr x="-8524" y="-7701"/>
                                    </p:animMotion>
                                  </p:childTnLst>
                                </p:cTn>
                              </p:par>
                              <p:par>
                                <p:cTn id="32" presetID="0" presetClass="path" presetSubtype="0" fill="hold" grpId="0" nodeType="withEffect">
                                  <p:stCondLst>
                                    <p:cond delay="1000"/>
                                  </p:stCondLst>
                                  <p:childTnLst>
                                    <p:animMotion origin="layout" path="M 4.44444E-6 5.20814E-6 L 0.05642 0.06939 L 0.11406 0.11448 L 0.16059 0.13507 " pathEditMode="relative" ptsTypes="AAAA">
                                      <p:cBhvr>
                                        <p:cTn id="33" dur="2000" fill="hold"/>
                                        <p:tgtEl>
                                          <p:spTgt spid="5"/>
                                        </p:tgtEl>
                                        <p:attrNameLst>
                                          <p:attrName>ppt_x</p:attrName>
                                          <p:attrName>ppt_y</p:attrName>
                                        </p:attrNameLst>
                                      </p:cBhvr>
                                    </p:animMotion>
                                  </p:childTnLst>
                                </p:cTn>
                              </p:par>
                              <p:par>
                                <p:cTn id="34" presetID="42" presetClass="path" presetSubtype="0" fill="hold" grpId="0" nodeType="withEffect">
                                  <p:stCondLst>
                                    <p:cond delay="2000"/>
                                  </p:stCondLst>
                                  <p:childTnLst>
                                    <p:animMotion origin="layout" path="M -0.00382 -2.98797E-6 L -0.1809 -0.23589 " pathEditMode="relative" rAng="0" ptsTypes="AA">
                                      <p:cBhvr>
                                        <p:cTn id="35" dur="1000" fill="hold"/>
                                        <p:tgtEl>
                                          <p:spTgt spid="15"/>
                                        </p:tgtEl>
                                        <p:attrNameLst>
                                          <p:attrName>ppt_x</p:attrName>
                                          <p:attrName>ppt_y</p:attrName>
                                        </p:attrNameLst>
                                      </p:cBhvr>
                                      <p:rCtr x="-8854" y="-11795"/>
                                    </p:animMotion>
                                  </p:childTnLst>
                                </p:cTn>
                              </p:par>
                            </p:childTnLst>
                          </p:cTn>
                        </p:par>
                        <p:par>
                          <p:cTn id="36" fill="hold">
                            <p:stCondLst>
                              <p:cond delay="12000"/>
                            </p:stCondLst>
                            <p:childTnLst>
                              <p:par>
                                <p:cTn id="37" presetID="42" presetClass="path" presetSubtype="0" fill="hold" grpId="1" nodeType="afterEffect">
                                  <p:stCondLst>
                                    <p:cond delay="0"/>
                                  </p:stCondLst>
                                  <p:childTnLst>
                                    <p:animMotion origin="layout" path="M -0.17708 -0.23589 L -0.1849 -0.395 " pathEditMode="relative" rAng="0" ptsTypes="AA">
                                      <p:cBhvr>
                                        <p:cTn id="38" dur="500" fill="hold"/>
                                        <p:tgtEl>
                                          <p:spTgt spid="15"/>
                                        </p:tgtEl>
                                        <p:attrNameLst>
                                          <p:attrName>ppt_x</p:attrName>
                                          <p:attrName>ppt_y</p:attrName>
                                        </p:attrNameLst>
                                      </p:cBhvr>
                                      <p:rCtr x="-399" y="-7956"/>
                                    </p:animMotion>
                                  </p:childTnLst>
                                </p:cTn>
                              </p:par>
                              <p:par>
                                <p:cTn id="39" presetID="0" presetClass="path" presetSubtype="0" fill="hold" grpId="1" nodeType="withEffect">
                                  <p:stCondLst>
                                    <p:cond delay="0"/>
                                  </p:stCondLst>
                                  <p:childTnLst>
                                    <p:animMotion origin="layout" path="M 0.16163 0.13737 L 0.30816 0.23497 L 0.37153 0.31753 L 0.37847 0.38321 " pathEditMode="relative" rAng="0" ptsTypes="AAAA">
                                      <p:cBhvr>
                                        <p:cTn id="40" dur="2000" fill="hold"/>
                                        <p:tgtEl>
                                          <p:spTgt spid="5"/>
                                        </p:tgtEl>
                                        <p:attrNameLst>
                                          <p:attrName>ppt_x</p:attrName>
                                          <p:attrName>ppt_y</p:attrName>
                                        </p:attrNameLst>
                                      </p:cBhvr>
                                      <p:rCtr x="10833" y="122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9" grpId="0" animBg="1"/>
      <p:bldP spid="9" grpId="1" animBg="1"/>
      <p:bldP spid="11" grpId="0" animBg="1"/>
      <p:bldP spid="11" grpId="1" animBg="1"/>
      <p:bldP spid="13" grpId="0" animBg="1"/>
      <p:bldP spid="13" grpId="1" animBg="1"/>
      <p:bldP spid="15" grpId="0" animBg="1"/>
      <p:bldP spid="15" grpId="1" animBg="1"/>
      <p:bldP spid="17" grpId="0" animBg="1"/>
      <p:bldP spid="17" grpId="1" animBg="1"/>
      <p:bldP spid="19" grpId="0" animBg="1"/>
      <p:bldP spid="19" grpId="1"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p 19"/>
          <p:cNvGrpSpPr/>
          <p:nvPr/>
        </p:nvGrpSpPr>
        <p:grpSpPr>
          <a:xfrm>
            <a:off x="4283968" y="116632"/>
            <a:ext cx="4176464" cy="6597352"/>
            <a:chOff x="4283968" y="116632"/>
            <a:chExt cx="4176464" cy="6597352"/>
          </a:xfrm>
        </p:grpSpPr>
        <p:sp>
          <p:nvSpPr>
            <p:cNvPr id="22" name="Rektangel med rundade hörn 21"/>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ktangel 22"/>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23"/>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5" name="Rak 24"/>
            <p:cNvCxnSpPr>
              <a:stCxn id="22" idx="1"/>
              <a:endCxn id="22"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”Okänt avslut”</a:t>
            </a:r>
          </a:p>
        </p:txBody>
      </p:sp>
      <p:sp>
        <p:nvSpPr>
          <p:cNvPr id="5" name="Plus 4"/>
          <p:cNvSpPr/>
          <p:nvPr/>
        </p:nvSpPr>
        <p:spPr>
          <a:xfrm rot="18978445">
            <a:off x="5269533" y="305521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5269533" y="327123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5269533" y="348725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7072583" y="305199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069733" y="327123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069733" y="348403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Flowchart: Connector 24"/>
          <p:cNvSpPr/>
          <p:nvPr/>
        </p:nvSpPr>
        <p:spPr>
          <a:xfrm>
            <a:off x="7092850" y="299695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Flowchart: Connector 24"/>
          <p:cNvSpPr/>
          <p:nvPr/>
        </p:nvSpPr>
        <p:spPr>
          <a:xfrm>
            <a:off x="7020272" y="335756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4"/>
          <p:cNvSpPr/>
          <p:nvPr/>
        </p:nvSpPr>
        <p:spPr>
          <a:xfrm>
            <a:off x="7020272" y="357358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5508104" y="357358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4"/>
          <p:cNvSpPr/>
          <p:nvPr/>
        </p:nvSpPr>
        <p:spPr>
          <a:xfrm>
            <a:off x="5508104" y="335699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Flowchart: Connector 24"/>
          <p:cNvSpPr/>
          <p:nvPr/>
        </p:nvSpPr>
        <p:spPr>
          <a:xfrm>
            <a:off x="5436666" y="299695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Box 18"/>
          <p:cNvSpPr txBox="1"/>
          <p:nvPr/>
        </p:nvSpPr>
        <p:spPr>
          <a:xfrm>
            <a:off x="383377" y="2941367"/>
            <a:ext cx="3286148" cy="28623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a:t>Första spelaren i varje led </a:t>
            </a:r>
            <a:r>
              <a:rPr lang="sv-SE" dirty="0"/>
              <a:t>har varsin boll med sig fram. Någon av dem skjuter ett tidigt skott, målvakten vet inte vem av dem som skjuter (det har de själva kommit överens om i leden uppe vid mitten av banan). Den som inte skjuter, tar med sig bollen fram och får friläge mot målvakten.</a:t>
            </a:r>
          </a:p>
        </p:txBody>
      </p:sp>
      <p:sp>
        <p:nvSpPr>
          <p:cNvPr id="18" name="Streckad höger 17"/>
          <p:cNvSpPr/>
          <p:nvPr/>
        </p:nvSpPr>
        <p:spPr>
          <a:xfrm rot="15781428">
            <a:off x="6858682" y="2490395"/>
            <a:ext cx="468337" cy="184666"/>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rihandsfigur 18"/>
          <p:cNvSpPr/>
          <p:nvPr/>
        </p:nvSpPr>
        <p:spPr>
          <a:xfrm>
            <a:off x="5357482" y="1880315"/>
            <a:ext cx="566800" cy="1068947"/>
          </a:xfrm>
          <a:custGeom>
            <a:avLst/>
            <a:gdLst>
              <a:gd name="connsiteX0" fmla="*/ 13008 w 566800"/>
              <a:gd name="connsiteY0" fmla="*/ 1068947 h 1068947"/>
              <a:gd name="connsiteX1" fmla="*/ 231949 w 566800"/>
              <a:gd name="connsiteY1" fmla="*/ 914400 h 1068947"/>
              <a:gd name="connsiteX2" fmla="*/ 129 w 566800"/>
              <a:gd name="connsiteY2" fmla="*/ 772733 h 1068947"/>
              <a:gd name="connsiteX3" fmla="*/ 270586 w 566800"/>
              <a:gd name="connsiteY3" fmla="*/ 669702 h 1068947"/>
              <a:gd name="connsiteX4" fmla="*/ 116039 w 566800"/>
              <a:gd name="connsiteY4" fmla="*/ 540913 h 1068947"/>
              <a:gd name="connsiteX5" fmla="*/ 425132 w 566800"/>
              <a:gd name="connsiteY5" fmla="*/ 347730 h 1068947"/>
              <a:gd name="connsiteX6" fmla="*/ 566800 w 566800"/>
              <a:gd name="connsiteY6" fmla="*/ 0 h 1068947"/>
              <a:gd name="connsiteX7" fmla="*/ 566800 w 566800"/>
              <a:gd name="connsiteY7" fmla="*/ 0 h 1068947"/>
              <a:gd name="connsiteX8" fmla="*/ 566800 w 566800"/>
              <a:gd name="connsiteY8" fmla="*/ 0 h 1068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800" h="1068947">
                <a:moveTo>
                  <a:pt x="13008" y="1068947"/>
                </a:moveTo>
                <a:cubicBezTo>
                  <a:pt x="123551" y="1016358"/>
                  <a:pt x="234095" y="963769"/>
                  <a:pt x="231949" y="914400"/>
                </a:cubicBezTo>
                <a:cubicBezTo>
                  <a:pt x="229803" y="865031"/>
                  <a:pt x="-6311" y="813516"/>
                  <a:pt x="129" y="772733"/>
                </a:cubicBezTo>
                <a:cubicBezTo>
                  <a:pt x="6569" y="731950"/>
                  <a:pt x="251268" y="708339"/>
                  <a:pt x="270586" y="669702"/>
                </a:cubicBezTo>
                <a:cubicBezTo>
                  <a:pt x="289904" y="631065"/>
                  <a:pt x="90281" y="594575"/>
                  <a:pt x="116039" y="540913"/>
                </a:cubicBezTo>
                <a:cubicBezTo>
                  <a:pt x="141797" y="487251"/>
                  <a:pt x="350005" y="437882"/>
                  <a:pt x="425132" y="347730"/>
                </a:cubicBezTo>
                <a:cubicBezTo>
                  <a:pt x="500259" y="257578"/>
                  <a:pt x="566800" y="0"/>
                  <a:pt x="566800" y="0"/>
                </a:cubicBezTo>
                <a:lnTo>
                  <a:pt x="566800" y="0"/>
                </a:lnTo>
                <a:lnTo>
                  <a:pt x="566800"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cxnSp>
        <p:nvCxnSpPr>
          <p:cNvPr id="21" name="Rak pil 20"/>
          <p:cNvCxnSpPr/>
          <p:nvPr/>
        </p:nvCxnSpPr>
        <p:spPr>
          <a:xfrm flipV="1">
            <a:off x="5924282" y="1772816"/>
            <a:ext cx="0" cy="1074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7" name="Bildobjekt 26">
            <a:extLst>
              <a:ext uri="{FF2B5EF4-FFF2-40B4-BE49-F238E27FC236}">
                <a16:creationId xmlns:a16="http://schemas.microsoft.com/office/drawing/2014/main" id="{F8A1987A-8C69-4369-9DB7-5BF33E6F04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19711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i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upp 23"/>
          <p:cNvGrpSpPr/>
          <p:nvPr/>
        </p:nvGrpSpPr>
        <p:grpSpPr>
          <a:xfrm>
            <a:off x="4283968" y="116632"/>
            <a:ext cx="4176464" cy="6597352"/>
            <a:chOff x="4283968" y="116632"/>
            <a:chExt cx="4176464" cy="6597352"/>
          </a:xfrm>
        </p:grpSpPr>
        <p:sp>
          <p:nvSpPr>
            <p:cNvPr id="25" name="Rektangel med rundade hörn 24"/>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Rektangel 25"/>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Rektangel 26"/>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8" name="Rak 27"/>
            <p:cNvCxnSpPr>
              <a:stCxn id="25" idx="1"/>
              <a:endCxn id="25"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Korta diagonaler</a:t>
            </a:r>
          </a:p>
        </p:txBody>
      </p:sp>
      <p:sp>
        <p:nvSpPr>
          <p:cNvPr id="5" name="Plus 4"/>
          <p:cNvSpPr/>
          <p:nvPr/>
        </p:nvSpPr>
        <p:spPr>
          <a:xfrm rot="18978445">
            <a:off x="5433497" y="60371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5344391" y="45970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072583" y="61210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7216599" y="45970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6853709" y="175906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006109" y="197509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5632423" y="175584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5485557" y="197509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4"/>
          <p:cNvSpPr/>
          <p:nvPr/>
        </p:nvSpPr>
        <p:spPr>
          <a:xfrm>
            <a:off x="7092850" y="83671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5652690" y="83671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4"/>
          <p:cNvSpPr/>
          <p:nvPr/>
        </p:nvSpPr>
        <p:spPr>
          <a:xfrm>
            <a:off x="5580112" y="54868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Flowchart: Connector 24"/>
          <p:cNvSpPr/>
          <p:nvPr/>
        </p:nvSpPr>
        <p:spPr>
          <a:xfrm>
            <a:off x="7164858" y="54868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Flowchart: Connector 24"/>
          <p:cNvSpPr/>
          <p:nvPr/>
        </p:nvSpPr>
        <p:spPr>
          <a:xfrm>
            <a:off x="6876256" y="33265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8" name="Flowchart: Connector 24"/>
          <p:cNvSpPr/>
          <p:nvPr/>
        </p:nvSpPr>
        <p:spPr>
          <a:xfrm>
            <a:off x="6660232" y="33265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9" name="Flowchart: Connector 24"/>
          <p:cNvSpPr/>
          <p:nvPr/>
        </p:nvSpPr>
        <p:spPr>
          <a:xfrm>
            <a:off x="6444208" y="33265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0" name="Flowchart: Connector 24"/>
          <p:cNvSpPr/>
          <p:nvPr/>
        </p:nvSpPr>
        <p:spPr>
          <a:xfrm>
            <a:off x="6516216" y="18864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1" name="Flowchart: Connector 24"/>
          <p:cNvSpPr/>
          <p:nvPr/>
        </p:nvSpPr>
        <p:spPr>
          <a:xfrm>
            <a:off x="6732810" y="18864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2" name="Flowchart: Connector 24"/>
          <p:cNvSpPr/>
          <p:nvPr/>
        </p:nvSpPr>
        <p:spPr>
          <a:xfrm>
            <a:off x="6300192" y="18864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3" name="Flowchart: Connector 24"/>
          <p:cNvSpPr/>
          <p:nvPr/>
        </p:nvSpPr>
        <p:spPr>
          <a:xfrm>
            <a:off x="6228184" y="34104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30" name="Bildobjekt 29">
            <a:extLst>
              <a:ext uri="{FF2B5EF4-FFF2-40B4-BE49-F238E27FC236}">
                <a16:creationId xmlns:a16="http://schemas.microsoft.com/office/drawing/2014/main" id="{7FC6C777-39DC-4B10-A5F2-40E33712C0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4155311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1.38889E-6 4.22757E-6 L 0.13003 0.13136 " pathEditMode="relative" rAng="0" ptsTypes="AA">
                                      <p:cBhvr>
                                        <p:cTn id="6" dur="1000" fill="hold"/>
                                        <p:tgtEl>
                                          <p:spTgt spid="14"/>
                                        </p:tgtEl>
                                        <p:attrNameLst>
                                          <p:attrName>ppt_x</p:attrName>
                                          <p:attrName>ppt_y</p:attrName>
                                        </p:attrNameLst>
                                      </p:cBhvr>
                                      <p:rCtr x="6493" y="6568"/>
                                    </p:animMotion>
                                  </p:childTnLst>
                                </p:cTn>
                              </p:par>
                              <p:par>
                                <p:cTn id="7" presetID="0" presetClass="path" presetSubtype="0" accel="50000" fill="hold" grpId="0" nodeType="withEffect">
                                  <p:stCondLst>
                                    <p:cond delay="0"/>
                                  </p:stCondLst>
                                  <p:childTnLst>
                                    <p:animMotion origin="layout" path="M 5.27778E-6 4.93062E-6 L -0.03662 0.11262 L -0.03801 0.21022 L -0.00572 0.23265 " pathEditMode="relative" ptsTypes="AAAA">
                                      <p:cBhvr>
                                        <p:cTn id="8" dur="2000" fill="hold"/>
                                        <p:tgtEl>
                                          <p:spTgt spid="5"/>
                                        </p:tgtEl>
                                        <p:attrNameLst>
                                          <p:attrName>ppt_x</p:attrName>
                                          <p:attrName>ppt_y</p:attrName>
                                        </p:attrNameLst>
                                      </p:cBhvr>
                                    </p:animMotion>
                                  </p:childTnLst>
                                </p:cTn>
                              </p:par>
                              <p:par>
                                <p:cTn id="9" presetID="42" presetClass="path" presetSubtype="0" fill="hold" grpId="1" nodeType="withEffect">
                                  <p:stCondLst>
                                    <p:cond delay="1000"/>
                                  </p:stCondLst>
                                  <p:childTnLst>
                                    <p:animMotion origin="layout" path="M 0.13003 0.13136 L 0.05121 -0.03815 " pathEditMode="relative" rAng="0" ptsTypes="AA">
                                      <p:cBhvr>
                                        <p:cTn id="10" dur="500" fill="hold"/>
                                        <p:tgtEl>
                                          <p:spTgt spid="14"/>
                                        </p:tgtEl>
                                        <p:attrNameLst>
                                          <p:attrName>ppt_x</p:attrName>
                                          <p:attrName>ppt_y</p:attrName>
                                        </p:attrNameLst>
                                      </p:cBhvr>
                                      <p:rCtr x="-3941" y="-8488"/>
                                    </p:animMotion>
                                  </p:childTnLst>
                                </p:cTn>
                              </p:par>
                              <p:par>
                                <p:cTn id="11" presetID="0" presetClass="path" presetSubtype="0" accel="50000" fill="hold" grpId="0" nodeType="withEffect">
                                  <p:stCondLst>
                                    <p:cond delay="1000"/>
                                  </p:stCondLst>
                                  <p:childTnLst>
                                    <p:animMotion origin="layout" path="M 2.5E-6 1.12858E-6 L 0.0592 -0.09574 L 0.0816 -0.17275 L 0.05625 -0.2197 " pathEditMode="relative" ptsTypes="AAAA">
                                      <p:cBhvr>
                                        <p:cTn id="12" dur="2000" fill="hold"/>
                                        <p:tgtEl>
                                          <p:spTgt spid="9"/>
                                        </p:tgtEl>
                                        <p:attrNameLst>
                                          <p:attrName>ppt_x</p:attrName>
                                          <p:attrName>ppt_y</p:attrName>
                                        </p:attrNameLst>
                                      </p:cBhvr>
                                    </p:animMotion>
                                  </p:childTnLst>
                                </p:cTn>
                              </p:par>
                              <p:par>
                                <p:cTn id="13" presetID="42" presetClass="path" presetSubtype="0" accel="50000" decel="50000" fill="hold" grpId="0" nodeType="withEffect">
                                  <p:stCondLst>
                                    <p:cond delay="1000"/>
                                  </p:stCondLst>
                                  <p:childTnLst>
                                    <p:animMotion origin="layout" path="M 1.66667E-6 4.56984E-6 L -0.0125 -0.0266 " pathEditMode="relative" rAng="0" ptsTypes="AA">
                                      <p:cBhvr>
                                        <p:cTn id="14" dur="2000" fill="hold"/>
                                        <p:tgtEl>
                                          <p:spTgt spid="10"/>
                                        </p:tgtEl>
                                        <p:attrNameLst>
                                          <p:attrName>ppt_x</p:attrName>
                                          <p:attrName>ppt_y</p:attrName>
                                        </p:attrNameLst>
                                      </p:cBhvr>
                                      <p:rCtr x="-625" y="-1341"/>
                                    </p:animMotion>
                                  </p:childTnLst>
                                </p:cTn>
                              </p:par>
                              <p:par>
                                <p:cTn id="15" presetID="42" presetClass="path" presetSubtype="0" fill="hold" grpId="0" nodeType="withEffect">
                                  <p:stCondLst>
                                    <p:cond delay="1500"/>
                                  </p:stCondLst>
                                  <p:childTnLst>
                                    <p:animMotion origin="layout" path="M -3.88889E-6 4.22757E-6 L -0.13784 0.13136 " pathEditMode="relative" rAng="0" ptsTypes="AA">
                                      <p:cBhvr>
                                        <p:cTn id="16" dur="1000" fill="hold"/>
                                        <p:tgtEl>
                                          <p:spTgt spid="13"/>
                                        </p:tgtEl>
                                        <p:attrNameLst>
                                          <p:attrName>ppt_x</p:attrName>
                                          <p:attrName>ppt_y</p:attrName>
                                        </p:attrNameLst>
                                      </p:cBhvr>
                                      <p:rCtr x="-6892" y="6568"/>
                                    </p:animMotion>
                                  </p:childTnLst>
                                </p:cTn>
                              </p:par>
                              <p:par>
                                <p:cTn id="17" presetID="0" presetClass="path" presetSubtype="0" accel="50000" fill="hold" grpId="0" nodeType="withEffect">
                                  <p:stCondLst>
                                    <p:cond delay="1500"/>
                                  </p:stCondLst>
                                  <p:childTnLst>
                                    <p:animMotion origin="layout" path="M 3.61111E-6 -1.3876E-7 L -0.02118 -0.0451 L -0.03386 -0.05828 L -0.08733 -0.06568 L -0.15782 -0.06383 L -0.19584 -0.0488 " pathEditMode="relative" ptsTypes="AAAAAA">
                                      <p:cBhvr>
                                        <p:cTn id="18" dur="2000" fill="hold"/>
                                        <p:tgtEl>
                                          <p:spTgt spid="7"/>
                                        </p:tgtEl>
                                        <p:attrNameLst>
                                          <p:attrName>ppt_x</p:attrName>
                                          <p:attrName>ppt_y</p:attrName>
                                        </p:attrNameLst>
                                      </p:cBhvr>
                                    </p:animMotion>
                                  </p:childTnLst>
                                </p:cTn>
                              </p:par>
                              <p:par>
                                <p:cTn id="19" presetID="42" presetClass="path" presetSubtype="0" fill="hold" grpId="1" nodeType="withEffect">
                                  <p:stCondLst>
                                    <p:cond delay="2500"/>
                                  </p:stCondLst>
                                  <p:childTnLst>
                                    <p:animMotion origin="layout" path="M -0.13784 0.13136 L -0.05902 -0.03815 " pathEditMode="relative" rAng="0" ptsTypes="AA">
                                      <p:cBhvr>
                                        <p:cTn id="20" dur="500" fill="hold"/>
                                        <p:tgtEl>
                                          <p:spTgt spid="13"/>
                                        </p:tgtEl>
                                        <p:attrNameLst>
                                          <p:attrName>ppt_x</p:attrName>
                                          <p:attrName>ppt_y</p:attrName>
                                        </p:attrNameLst>
                                      </p:cBhvr>
                                      <p:rCtr x="3941" y="-8488"/>
                                    </p:animMotion>
                                  </p:childTnLst>
                                </p:cTn>
                              </p:par>
                              <p:par>
                                <p:cTn id="21" presetID="0" presetClass="path" presetSubtype="0" accel="50000" fill="hold" grpId="0" nodeType="withEffect">
                                  <p:stCondLst>
                                    <p:cond delay="2500"/>
                                  </p:stCondLst>
                                  <p:childTnLst>
                                    <p:animMotion origin="layout" path="M -4.72222E-6 7.30805E-7 L 0.06719 0.02613 L 0.12709 0.03723 L 0.14566 0.0303 " pathEditMode="relative" rAng="0" ptsTypes="AAAA">
                                      <p:cBhvr>
                                        <p:cTn id="22" dur="2000" fill="hold"/>
                                        <p:tgtEl>
                                          <p:spTgt spid="11"/>
                                        </p:tgtEl>
                                        <p:attrNameLst>
                                          <p:attrName>ppt_x</p:attrName>
                                          <p:attrName>ppt_y</p:attrName>
                                        </p:attrNameLst>
                                      </p:cBhvr>
                                      <p:rCtr x="7274" y="1850"/>
                                    </p:animMotion>
                                  </p:childTnLst>
                                </p:cTn>
                              </p:par>
                              <p:par>
                                <p:cTn id="23" presetID="42" presetClass="path" presetSubtype="0" accel="50000" decel="50000" fill="hold" grpId="0" nodeType="withEffect">
                                  <p:stCondLst>
                                    <p:cond delay="2500"/>
                                  </p:stCondLst>
                                  <p:childTnLst>
                                    <p:animMotion origin="layout" path="M 1.11111E-6 1.48148E-6 L 0.01996 -0.03704 " pathEditMode="relative" rAng="0" ptsTypes="AA">
                                      <p:cBhvr>
                                        <p:cTn id="24" dur="2000" fill="hold"/>
                                        <p:tgtEl>
                                          <p:spTgt spid="12"/>
                                        </p:tgtEl>
                                        <p:attrNameLst>
                                          <p:attrName>ppt_x</p:attrName>
                                          <p:attrName>ppt_y</p:attrName>
                                        </p:attrNameLst>
                                      </p:cBhvr>
                                      <p:rCtr x="990" y="-1852"/>
                                    </p:animMotion>
                                  </p:childTnLst>
                                </p:cTn>
                              </p:par>
                              <p:par>
                                <p:cTn id="25" presetID="42" presetClass="path" presetSubtype="0" accel="50000" decel="50000" fill="hold" grpId="1" nodeType="withEffect">
                                  <p:stCondLst>
                                    <p:cond delay="2500"/>
                                  </p:stCondLst>
                                  <p:childTnLst>
                                    <p:animMotion origin="layout" path="M -0.00573 0.23266 L 0.00973 0.18386 " pathEditMode="relative" rAng="0" ptsTypes="AA">
                                      <p:cBhvr>
                                        <p:cTn id="26" dur="2000" fill="hold"/>
                                        <p:tgtEl>
                                          <p:spTgt spid="5"/>
                                        </p:tgtEl>
                                        <p:attrNameLst>
                                          <p:attrName>ppt_x</p:attrName>
                                          <p:attrName>ppt_y</p:attrName>
                                        </p:attrNameLst>
                                      </p:cBhvr>
                                      <p:rCtr x="764" y="-2451"/>
                                    </p:animMotion>
                                  </p:childTnLst>
                                </p:cTn>
                              </p:par>
                              <p:par>
                                <p:cTn id="27" presetID="42" presetClass="path" presetSubtype="0" fill="hold" grpId="0" nodeType="withEffect">
                                  <p:stCondLst>
                                    <p:cond delay="3500"/>
                                  </p:stCondLst>
                                  <p:childTnLst>
                                    <p:animMotion origin="layout" path="M -2.5E-6 4.81481E-6 L 0.14584 0.17337 " pathEditMode="relative" rAng="0" ptsTypes="AA">
                                      <p:cBhvr>
                                        <p:cTn id="28" dur="1000" fill="hold"/>
                                        <p:tgtEl>
                                          <p:spTgt spid="15"/>
                                        </p:tgtEl>
                                        <p:attrNameLst>
                                          <p:attrName>ppt_x</p:attrName>
                                          <p:attrName>ppt_y</p:attrName>
                                        </p:attrNameLst>
                                      </p:cBhvr>
                                      <p:rCtr x="7292" y="8657"/>
                                    </p:animMotion>
                                  </p:childTnLst>
                                </p:cTn>
                              </p:par>
                            </p:childTnLst>
                          </p:cTn>
                        </p:par>
                        <p:par>
                          <p:cTn id="29" fill="hold">
                            <p:stCondLst>
                              <p:cond delay="4500"/>
                            </p:stCondLst>
                            <p:childTnLst>
                              <p:par>
                                <p:cTn id="30" presetID="42" presetClass="path" presetSubtype="0" fill="hold" grpId="1" nodeType="afterEffect">
                                  <p:stCondLst>
                                    <p:cond delay="0"/>
                                  </p:stCondLst>
                                  <p:childTnLst>
                                    <p:animMotion origin="layout" path="M 0.14584 0.17337 L 0.11424 0.00532 " pathEditMode="relative" rAng="0" ptsTypes="AA">
                                      <p:cBhvr>
                                        <p:cTn id="31" dur="500" fill="hold"/>
                                        <p:tgtEl>
                                          <p:spTgt spid="15"/>
                                        </p:tgtEl>
                                        <p:attrNameLst>
                                          <p:attrName>ppt_x</p:attrName>
                                          <p:attrName>ppt_y</p:attrName>
                                        </p:attrNameLst>
                                      </p:cBhvr>
                                      <p:rCtr x="-1580" y="-8403"/>
                                    </p:animMotion>
                                  </p:childTnLst>
                                </p:cTn>
                              </p:par>
                              <p:par>
                                <p:cTn id="32" presetID="0" presetClass="path" presetSubtype="0" accel="50000" fill="hold" grpId="1" nodeType="withEffect">
                                  <p:stCondLst>
                                    <p:cond delay="0"/>
                                  </p:stCondLst>
                                  <p:childTnLst>
                                    <p:animMotion origin="layout" path="M -0.0125 -0.02662 L 0.05833 -0.1419 L 0.07708 -0.22107 L 0.05417 -0.27246 " pathEditMode="relative" rAng="0" ptsTypes="AAAA">
                                      <p:cBhvr>
                                        <p:cTn id="33" dur="2000" fill="hold"/>
                                        <p:tgtEl>
                                          <p:spTgt spid="10"/>
                                        </p:tgtEl>
                                        <p:attrNameLst>
                                          <p:attrName>ppt_x</p:attrName>
                                          <p:attrName>ppt_y</p:attrName>
                                        </p:attrNameLst>
                                      </p:cBhvr>
                                      <p:rCtr x="4479" y="-12292"/>
                                    </p:animMotion>
                                  </p:childTnLst>
                                </p:cTn>
                              </p:par>
                              <p:par>
                                <p:cTn id="34" presetID="42" presetClass="path" presetSubtype="0" fill="hold" grpId="0" nodeType="withEffect">
                                  <p:stCondLst>
                                    <p:cond delay="500"/>
                                  </p:stCondLst>
                                  <p:childTnLst>
                                    <p:animMotion origin="layout" path="M 3.61111E-6 4.81481E-6 L -0.14566 0.17337 " pathEditMode="relative" rAng="0" ptsTypes="AA">
                                      <p:cBhvr>
                                        <p:cTn id="35" dur="1000" fill="hold"/>
                                        <p:tgtEl>
                                          <p:spTgt spid="16"/>
                                        </p:tgtEl>
                                        <p:attrNameLst>
                                          <p:attrName>ppt_x</p:attrName>
                                          <p:attrName>ppt_y</p:attrName>
                                        </p:attrNameLst>
                                      </p:cBhvr>
                                      <p:rCtr x="-7292" y="8657"/>
                                    </p:animMotion>
                                  </p:childTnLst>
                                </p:cTn>
                              </p:par>
                              <p:par>
                                <p:cTn id="36" presetID="42" presetClass="path" presetSubtype="0" fill="hold" grpId="1" nodeType="withEffect">
                                  <p:stCondLst>
                                    <p:cond delay="1500"/>
                                  </p:stCondLst>
                                  <p:childTnLst>
                                    <p:animMotion origin="layout" path="M -0.14566 0.17337 L -0.09045 0.00532 " pathEditMode="relative" rAng="0" ptsTypes="AA">
                                      <p:cBhvr>
                                        <p:cTn id="37" dur="500" fill="hold"/>
                                        <p:tgtEl>
                                          <p:spTgt spid="16"/>
                                        </p:tgtEl>
                                        <p:attrNameLst>
                                          <p:attrName>ppt_x</p:attrName>
                                          <p:attrName>ppt_y</p:attrName>
                                        </p:attrNameLst>
                                      </p:cBhvr>
                                      <p:rCtr x="2760" y="-840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9" grpId="0" animBg="1"/>
      <p:bldP spid="10" grpId="0" animBg="1"/>
      <p:bldP spid="10" grpId="1" animBg="1"/>
      <p:bldP spid="11" grpId="0" animBg="1"/>
      <p:bldP spid="12" grpId="0" animBg="1"/>
      <p:bldP spid="13" grpId="0" animBg="1"/>
      <p:bldP spid="13" grpId="1" animBg="1"/>
      <p:bldP spid="14" grpId="0" animBg="1"/>
      <p:bldP spid="14" grpId="1" animBg="1"/>
      <p:bldP spid="15" grpId="0" animBg="1"/>
      <p:bldP spid="15" grpId="1" animBg="1"/>
      <p:bldP spid="16" grpId="0" animBg="1"/>
      <p:bldP spid="16" grpId="1"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p 18"/>
          <p:cNvGrpSpPr/>
          <p:nvPr/>
        </p:nvGrpSpPr>
        <p:grpSpPr>
          <a:xfrm>
            <a:off x="4283968" y="116632"/>
            <a:ext cx="4176464" cy="6597352"/>
            <a:chOff x="4283968" y="116632"/>
            <a:chExt cx="4176464" cy="6597352"/>
          </a:xfrm>
        </p:grpSpPr>
        <p:sp>
          <p:nvSpPr>
            <p:cNvPr id="20" name="Rektangel med rundade hörn 19"/>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3" name="Rak 22"/>
            <p:cNvCxnSpPr>
              <a:stCxn id="20" idx="1"/>
              <a:endCxn id="20"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”Jerker”</a:t>
            </a:r>
          </a:p>
        </p:txBody>
      </p:sp>
      <p:sp>
        <p:nvSpPr>
          <p:cNvPr id="5" name="Plus 4"/>
          <p:cNvSpPr/>
          <p:nvPr/>
        </p:nvSpPr>
        <p:spPr>
          <a:xfrm rot="18978445">
            <a:off x="4621461" y="5349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621461" y="3156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765477" y="17167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8008687" y="53493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8005837" y="3156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789813" y="17167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Oval 36"/>
          <p:cNvSpPr/>
          <p:nvPr/>
        </p:nvSpPr>
        <p:spPr>
          <a:xfrm>
            <a:off x="5436096" y="1772816"/>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Oval 36"/>
          <p:cNvSpPr/>
          <p:nvPr/>
        </p:nvSpPr>
        <p:spPr>
          <a:xfrm>
            <a:off x="7236296" y="1772816"/>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4"/>
          <p:cNvSpPr/>
          <p:nvPr/>
        </p:nvSpPr>
        <p:spPr>
          <a:xfrm>
            <a:off x="7956946" y="69326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7956376" y="40466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4"/>
          <p:cNvSpPr/>
          <p:nvPr/>
        </p:nvSpPr>
        <p:spPr>
          <a:xfrm>
            <a:off x="7740352" y="26064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Flowchart: Connector 24"/>
          <p:cNvSpPr/>
          <p:nvPr/>
        </p:nvSpPr>
        <p:spPr>
          <a:xfrm>
            <a:off x="4788024" y="76527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Flowchart: Connector 24"/>
          <p:cNvSpPr/>
          <p:nvPr/>
        </p:nvSpPr>
        <p:spPr>
          <a:xfrm>
            <a:off x="4860602" y="40466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Flowchart: Connector 24"/>
          <p:cNvSpPr/>
          <p:nvPr/>
        </p:nvSpPr>
        <p:spPr>
          <a:xfrm>
            <a:off x="5004048" y="26064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5" name="Bildobjekt 24">
            <a:extLst>
              <a:ext uri="{FF2B5EF4-FFF2-40B4-BE49-F238E27FC236}">
                <a16:creationId xmlns:a16="http://schemas.microsoft.com/office/drawing/2014/main" id="{4B715169-8C7B-4DA2-8222-255C8B35D9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44966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5.55556E-7 1.25809E-6 L 0.25608 0.15217 " pathEditMode="relative" rAng="0" ptsTypes="AA">
                                      <p:cBhvr>
                                        <p:cTn id="6" dur="1000" fill="hold"/>
                                        <p:tgtEl>
                                          <p:spTgt spid="16"/>
                                        </p:tgtEl>
                                        <p:attrNameLst>
                                          <p:attrName>ppt_x</p:attrName>
                                          <p:attrName>ppt_y</p:attrName>
                                        </p:attrNameLst>
                                      </p:cBhvr>
                                      <p:rCtr x="12795" y="7609"/>
                                    </p:animMotion>
                                  </p:childTnLst>
                                </p:cTn>
                              </p:par>
                              <p:par>
                                <p:cTn id="7" presetID="0" presetClass="path" presetSubtype="0" fill="hold" grpId="0" nodeType="withEffect">
                                  <p:stCondLst>
                                    <p:cond delay="0"/>
                                  </p:stCondLst>
                                  <p:childTnLst>
                                    <p:animMotion origin="layout" path="M 5.27778E-6 1.3876E-7 L 5.27778E-6 0.09552 L 0.00713 0.17438 L 0.00991 0.19311 L 0.0198 0.21578 L 0.04376 0.23058 L 0.07327 0.23636 L 0.10991 0.23636 " pathEditMode="relative" ptsTypes="AAAAAAAA">
                                      <p:cBhvr>
                                        <p:cTn id="8" dur="2000" fill="hold"/>
                                        <p:tgtEl>
                                          <p:spTgt spid="5"/>
                                        </p:tgtEl>
                                        <p:attrNameLst>
                                          <p:attrName>ppt_x</p:attrName>
                                          <p:attrName>ppt_y</p:attrName>
                                        </p:attrNameLst>
                                      </p:cBhvr>
                                    </p:animMotion>
                                  </p:childTnLst>
                                </p:cTn>
                              </p:par>
                              <p:par>
                                <p:cTn id="9" presetID="42" presetClass="path" presetSubtype="0" fill="hold" grpId="1" nodeType="withEffect">
                                  <p:stCondLst>
                                    <p:cond delay="1000"/>
                                  </p:stCondLst>
                                  <p:childTnLst>
                                    <p:animMotion origin="layout" path="M 0.25608 0.15231 L 0.10642 0.21527 " pathEditMode="relative" rAng="0" ptsTypes="AA">
                                      <p:cBhvr>
                                        <p:cTn id="10" dur="1000" fill="hold"/>
                                        <p:tgtEl>
                                          <p:spTgt spid="16"/>
                                        </p:tgtEl>
                                        <p:attrNameLst>
                                          <p:attrName>ppt_x</p:attrName>
                                          <p:attrName>ppt_y</p:attrName>
                                        </p:attrNameLst>
                                      </p:cBhvr>
                                      <p:rCtr x="-7483" y="3148"/>
                                    </p:animMotion>
                                  </p:childTnLst>
                                </p:cTn>
                              </p:par>
                            </p:childTnLst>
                          </p:cTn>
                        </p:par>
                        <p:par>
                          <p:cTn id="11" fill="hold">
                            <p:stCondLst>
                              <p:cond delay="2000"/>
                            </p:stCondLst>
                            <p:childTnLst>
                              <p:par>
                                <p:cTn id="12" presetID="42" presetClass="path" presetSubtype="0" fill="hold" grpId="2" nodeType="afterEffect">
                                  <p:stCondLst>
                                    <p:cond delay="0"/>
                                  </p:stCondLst>
                                  <p:childTnLst>
                                    <p:animMotion origin="layout" path="M 0.10642 0.21527 L 0.09861 0.15023 " pathEditMode="relative" rAng="0" ptsTypes="AA">
                                      <p:cBhvr>
                                        <p:cTn id="13" dur="1000" fill="hold"/>
                                        <p:tgtEl>
                                          <p:spTgt spid="16"/>
                                        </p:tgtEl>
                                        <p:attrNameLst>
                                          <p:attrName>ppt_x</p:attrName>
                                          <p:attrName>ppt_y</p:attrName>
                                        </p:attrNameLst>
                                      </p:cBhvr>
                                      <p:rCtr x="-399" y="-3264"/>
                                    </p:animMotion>
                                  </p:childTnLst>
                                </p:cTn>
                              </p:par>
                              <p:par>
                                <p:cTn id="14" presetID="0" presetClass="path" presetSubtype="0" fill="hold" grpId="1" nodeType="withEffect">
                                  <p:stCondLst>
                                    <p:cond delay="0"/>
                                  </p:stCondLst>
                                  <p:childTnLst>
                                    <p:animMotion origin="layout" path="M 0.1066 0.23241 L 0.19271 0.23611 L 0.27466 0.23056 L 0.31494 0.21204 L 0.32049 0.18797 L 0.31771 0.15093 L 0.28716 0.1176 " pathEditMode="relative" rAng="0" ptsTypes="AAAAAAA">
                                      <p:cBhvr>
                                        <p:cTn id="15" dur="2500" fill="hold"/>
                                        <p:tgtEl>
                                          <p:spTgt spid="5"/>
                                        </p:tgtEl>
                                        <p:attrNameLst>
                                          <p:attrName>ppt_x</p:attrName>
                                          <p:attrName>ppt_y</p:attrName>
                                        </p:attrNameLst>
                                      </p:cBhvr>
                                      <p:rCtr x="10694" y="-5556"/>
                                    </p:animMotion>
                                  </p:childTnLst>
                                </p:cTn>
                              </p:par>
                              <p:par>
                                <p:cTn id="16" presetID="42" presetClass="path" presetSubtype="0" fill="hold" grpId="3" nodeType="withEffect">
                                  <p:stCondLst>
                                    <p:cond delay="1000"/>
                                  </p:stCondLst>
                                  <p:childTnLst>
                                    <p:animMotion origin="layout" path="M 0.10191 0.15217 L 0.26719 0.09782 " pathEditMode="relative" rAng="0" ptsTypes="AA">
                                      <p:cBhvr>
                                        <p:cTn id="17" dur="1500" fill="hold"/>
                                        <p:tgtEl>
                                          <p:spTgt spid="16"/>
                                        </p:tgtEl>
                                        <p:attrNameLst>
                                          <p:attrName>ppt_x</p:attrName>
                                          <p:attrName>ppt_y</p:attrName>
                                        </p:attrNameLst>
                                      </p:cBhvr>
                                      <p:rCtr x="8264" y="-2729"/>
                                    </p:animMotion>
                                  </p:childTnLst>
                                </p:cTn>
                              </p:par>
                            </p:childTnLst>
                          </p:cTn>
                        </p:par>
                        <p:par>
                          <p:cTn id="18" fill="hold">
                            <p:stCondLst>
                              <p:cond delay="4500"/>
                            </p:stCondLst>
                            <p:childTnLst>
                              <p:par>
                                <p:cTn id="19" presetID="0" presetClass="path" presetSubtype="0" fill="hold" grpId="4" nodeType="afterEffect">
                                  <p:stCondLst>
                                    <p:cond delay="0"/>
                                  </p:stCondLst>
                                  <p:childTnLst>
                                    <p:animMotion origin="layout" path="M 0.26389 0.09305 L 0.1375 -0.03658 " pathEditMode="relative" rAng="0" ptsTypes="AA">
                                      <p:cBhvr>
                                        <p:cTn id="20" dur="500" fill="hold"/>
                                        <p:tgtEl>
                                          <p:spTgt spid="16"/>
                                        </p:tgtEl>
                                        <p:attrNameLst>
                                          <p:attrName>ppt_x</p:attrName>
                                          <p:attrName>ppt_y</p:attrName>
                                        </p:attrNameLst>
                                      </p:cBhvr>
                                      <p:rCtr x="-6319" y="-6481"/>
                                    </p:animMotion>
                                  </p:childTnLst>
                                </p:cTn>
                              </p:par>
                              <p:par>
                                <p:cTn id="21" presetID="0" presetClass="path" presetSubtype="0" fill="hold" grpId="2" nodeType="withEffect">
                                  <p:stCondLst>
                                    <p:cond delay="0"/>
                                  </p:stCondLst>
                                  <p:childTnLst>
                                    <p:animMotion origin="layout" path="M 0.28994 0.11875 L 0.3191 -0.06828 " pathEditMode="relative" rAng="0" ptsTypes="AA">
                                      <p:cBhvr>
                                        <p:cTn id="22" dur="2000" fill="hold"/>
                                        <p:tgtEl>
                                          <p:spTgt spid="5"/>
                                        </p:tgtEl>
                                        <p:attrNameLst>
                                          <p:attrName>ppt_x</p:attrName>
                                          <p:attrName>ppt_y</p:attrName>
                                        </p:attrNameLst>
                                      </p:cBhvr>
                                      <p:rCtr x="1458" y="-9352"/>
                                    </p:animMotion>
                                  </p:childTnLst>
                                </p:cTn>
                              </p:par>
                            </p:childTnLst>
                          </p:cTn>
                        </p:par>
                        <p:par>
                          <p:cTn id="23" fill="hold">
                            <p:stCondLst>
                              <p:cond delay="6500"/>
                            </p:stCondLst>
                            <p:childTnLst>
                              <p:par>
                                <p:cTn id="24" presetID="42" presetClass="path" presetSubtype="0" fill="hold" grpId="0" nodeType="afterEffect">
                                  <p:stCondLst>
                                    <p:cond delay="0"/>
                                  </p:stCondLst>
                                  <p:childTnLst>
                                    <p:animMotion origin="layout" path="M 1.66667E-6 1.38778E-17 L -0.24792 0.15231 " pathEditMode="relative" rAng="0" ptsTypes="AA">
                                      <p:cBhvr>
                                        <p:cTn id="25" dur="1500" fill="hold"/>
                                        <p:tgtEl>
                                          <p:spTgt spid="13"/>
                                        </p:tgtEl>
                                        <p:attrNameLst>
                                          <p:attrName>ppt_x</p:attrName>
                                          <p:attrName>ppt_y</p:attrName>
                                        </p:attrNameLst>
                                      </p:cBhvr>
                                      <p:rCtr x="-12396" y="7616"/>
                                    </p:animMotion>
                                  </p:childTnLst>
                                </p:cTn>
                              </p:par>
                              <p:par>
                                <p:cTn id="26" presetID="0" presetClass="path" presetSubtype="0" fill="hold" grpId="0" nodeType="withEffect">
                                  <p:stCondLst>
                                    <p:cond delay="0"/>
                                  </p:stCondLst>
                                  <p:childTnLst>
                                    <p:animMotion origin="layout" path="M 1.66667E-6 7.03704E-6 L -0.00556 0.15186 L -0.01667 0.20001 L -0.04028 0.22778 L -0.1 0.2389 L -0.13056 0.23704 " pathEditMode="relative" ptsTypes="AAAAAA">
                                      <p:cBhvr>
                                        <p:cTn id="27" dur="2500" fill="hold"/>
                                        <p:tgtEl>
                                          <p:spTgt spid="8"/>
                                        </p:tgtEl>
                                        <p:attrNameLst>
                                          <p:attrName>ppt_x</p:attrName>
                                          <p:attrName>ppt_y</p:attrName>
                                        </p:attrNameLst>
                                      </p:cBhvr>
                                    </p:animMotion>
                                  </p:childTnLst>
                                </p:cTn>
                              </p:par>
                              <p:par>
                                <p:cTn id="28" presetID="42" presetClass="path" presetSubtype="0" fill="hold" grpId="1" nodeType="withEffect">
                                  <p:stCondLst>
                                    <p:cond delay="1500"/>
                                  </p:stCondLst>
                                  <p:childTnLst>
                                    <p:animMotion origin="layout" path="M -0.24792 0.15231 L -0.12188 0.22384 " pathEditMode="relative" rAng="0" ptsTypes="AA">
                                      <p:cBhvr>
                                        <p:cTn id="29" dur="1000" fill="hold"/>
                                        <p:tgtEl>
                                          <p:spTgt spid="13"/>
                                        </p:tgtEl>
                                        <p:attrNameLst>
                                          <p:attrName>ppt_x</p:attrName>
                                          <p:attrName>ppt_y</p:attrName>
                                        </p:attrNameLst>
                                      </p:cBhvr>
                                      <p:rCtr x="6302" y="3565"/>
                                    </p:animMotion>
                                  </p:childTnLst>
                                </p:cTn>
                              </p:par>
                            </p:childTnLst>
                          </p:cTn>
                        </p:par>
                        <p:par>
                          <p:cTn id="30" fill="hold">
                            <p:stCondLst>
                              <p:cond delay="9000"/>
                            </p:stCondLst>
                            <p:childTnLst>
                              <p:par>
                                <p:cTn id="31" presetID="42" presetClass="path" presetSubtype="0" fill="hold" grpId="2" nodeType="afterEffect">
                                  <p:stCondLst>
                                    <p:cond delay="0"/>
                                  </p:stCondLst>
                                  <p:childTnLst>
                                    <p:animMotion origin="layout" path="M -0.1224 0.2162 L -0.09827 0.15231 " pathEditMode="relative" rAng="0" ptsTypes="AA">
                                      <p:cBhvr>
                                        <p:cTn id="32" dur="1000" fill="hold"/>
                                        <p:tgtEl>
                                          <p:spTgt spid="13"/>
                                        </p:tgtEl>
                                        <p:attrNameLst>
                                          <p:attrName>ppt_x</p:attrName>
                                          <p:attrName>ppt_y</p:attrName>
                                        </p:attrNameLst>
                                      </p:cBhvr>
                                      <p:rCtr x="1198" y="-3194"/>
                                    </p:animMotion>
                                  </p:childTnLst>
                                </p:cTn>
                              </p:par>
                              <p:par>
                                <p:cTn id="33" presetID="0" presetClass="path" presetSubtype="0" fill="hold" grpId="1" nodeType="withEffect">
                                  <p:stCondLst>
                                    <p:cond delay="0"/>
                                  </p:stCondLst>
                                  <p:childTnLst>
                                    <p:animMotion origin="layout" path="M -0.12969 0.23611 L -0.29496 0.225 L -0.32135 0.21389 L -0.32691 0.18056 L -0.32274 0.13426 L -0.31719 0.11204 " pathEditMode="relative" rAng="0" ptsTypes="AAAAAA">
                                      <p:cBhvr>
                                        <p:cTn id="34" dur="2000" fill="hold"/>
                                        <p:tgtEl>
                                          <p:spTgt spid="8"/>
                                        </p:tgtEl>
                                        <p:attrNameLst>
                                          <p:attrName>ppt_x</p:attrName>
                                          <p:attrName>ppt_y</p:attrName>
                                        </p:attrNameLst>
                                      </p:cBhvr>
                                      <p:rCtr x="-9861" y="-6204"/>
                                    </p:animMotion>
                                  </p:childTnLst>
                                </p:cTn>
                              </p:par>
                              <p:par>
                                <p:cTn id="35" presetID="42" presetClass="path" presetSubtype="0" fill="hold" grpId="3" nodeType="withEffect">
                                  <p:stCondLst>
                                    <p:cond delay="1000"/>
                                  </p:stCondLst>
                                  <p:childTnLst>
                                    <p:animMotion origin="layout" path="M -0.09827 0.15417 L -0.29514 0.08935 " pathEditMode="relative" rAng="0" ptsTypes="AA">
                                      <p:cBhvr>
                                        <p:cTn id="36" dur="1000" fill="hold"/>
                                        <p:tgtEl>
                                          <p:spTgt spid="13"/>
                                        </p:tgtEl>
                                        <p:attrNameLst>
                                          <p:attrName>ppt_x</p:attrName>
                                          <p:attrName>ppt_y</p:attrName>
                                        </p:attrNameLst>
                                      </p:cBhvr>
                                      <p:rCtr x="-9844" y="-3241"/>
                                    </p:animMotion>
                                  </p:childTnLst>
                                </p:cTn>
                              </p:par>
                            </p:childTnLst>
                          </p:cTn>
                        </p:par>
                        <p:par>
                          <p:cTn id="37" fill="hold">
                            <p:stCondLst>
                              <p:cond delay="11000"/>
                            </p:stCondLst>
                            <p:childTnLst>
                              <p:par>
                                <p:cTn id="38" presetID="42" presetClass="path" presetSubtype="0" fill="hold" grpId="4" nodeType="afterEffect">
                                  <p:stCondLst>
                                    <p:cond delay="0"/>
                                  </p:stCondLst>
                                  <p:childTnLst>
                                    <p:animMotion origin="layout" path="M -0.29514 0.08935 L -0.12986 -0.01759 " pathEditMode="relative" rAng="0" ptsTypes="AA">
                                      <p:cBhvr>
                                        <p:cTn id="39" dur="500" fill="hold"/>
                                        <p:tgtEl>
                                          <p:spTgt spid="13"/>
                                        </p:tgtEl>
                                        <p:attrNameLst>
                                          <p:attrName>ppt_x</p:attrName>
                                          <p:attrName>ppt_y</p:attrName>
                                        </p:attrNameLst>
                                      </p:cBhvr>
                                      <p:rCtr x="8264" y="-5347"/>
                                    </p:animMotion>
                                  </p:childTnLst>
                                </p:cTn>
                              </p:par>
                              <p:par>
                                <p:cTn id="40" presetID="42" presetClass="path" presetSubtype="0" fill="hold" grpId="2" nodeType="withEffect">
                                  <p:stCondLst>
                                    <p:cond delay="0"/>
                                  </p:stCondLst>
                                  <p:childTnLst>
                                    <p:animMotion origin="layout" path="M -0.31719 0.11204 L -0.31719 -0.0581 " pathEditMode="relative" rAng="0" ptsTypes="AA">
                                      <p:cBhvr>
                                        <p:cTn id="41" dur="2000" fill="hold"/>
                                        <p:tgtEl>
                                          <p:spTgt spid="8"/>
                                        </p:tgtEl>
                                        <p:attrNameLst>
                                          <p:attrName>ppt_x</p:attrName>
                                          <p:attrName>ppt_y</p:attrName>
                                        </p:attrNameLst>
                                      </p:cBhvr>
                                      <p:rCtr x="0" y="-85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8" grpId="0" animBg="1"/>
      <p:bldP spid="8" grpId="1" animBg="1"/>
      <p:bldP spid="8" grpId="2" animBg="1"/>
      <p:bldP spid="13" grpId="0" animBg="1"/>
      <p:bldP spid="13" grpId="1" animBg="1"/>
      <p:bldP spid="13" grpId="2" animBg="1"/>
      <p:bldP spid="13" grpId="3" animBg="1"/>
      <p:bldP spid="13" grpId="4" animBg="1"/>
      <p:bldP spid="16" grpId="0" animBg="1"/>
      <p:bldP spid="16" grpId="1" animBg="1"/>
      <p:bldP spid="16" grpId="2" animBg="1"/>
      <p:bldP spid="16" grpId="3" animBg="1"/>
      <p:bldP spid="16" grpId="4"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p 14"/>
          <p:cNvGrpSpPr/>
          <p:nvPr/>
        </p:nvGrpSpPr>
        <p:grpSpPr>
          <a:xfrm>
            <a:off x="4283968" y="116632"/>
            <a:ext cx="4176464" cy="6597352"/>
            <a:chOff x="4283968" y="116632"/>
            <a:chExt cx="4176464" cy="6597352"/>
          </a:xfrm>
        </p:grpSpPr>
        <p:sp>
          <p:nvSpPr>
            <p:cNvPr id="16" name="Rektangel med rundade hörn 15"/>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Rak 18"/>
            <p:cNvCxnSpPr>
              <a:stCxn id="16" idx="1"/>
              <a:endCxn id="16"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”Ivarsson”</a:t>
            </a:r>
          </a:p>
        </p:txBody>
      </p:sp>
      <p:sp>
        <p:nvSpPr>
          <p:cNvPr id="5" name="Plus 4"/>
          <p:cNvSpPr/>
          <p:nvPr/>
        </p:nvSpPr>
        <p:spPr>
          <a:xfrm rot="18978445">
            <a:off x="7573789" y="449537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7717805" y="463938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7870205" y="485541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405437" y="485541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4552303" y="463616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4704703" y="449537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Isosceles Triangle 51"/>
          <p:cNvSpPr/>
          <p:nvPr/>
        </p:nvSpPr>
        <p:spPr>
          <a:xfrm>
            <a:off x="7020842" y="4581698"/>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Isosceles Triangle 51"/>
          <p:cNvSpPr/>
          <p:nvPr/>
        </p:nvSpPr>
        <p:spPr>
          <a:xfrm>
            <a:off x="5364658" y="4581698"/>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4"/>
          <p:cNvSpPr/>
          <p:nvPr/>
        </p:nvSpPr>
        <p:spPr>
          <a:xfrm>
            <a:off x="7524328" y="443768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4644008" y="458112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1" name="Bildobjekt 20">
            <a:extLst>
              <a:ext uri="{FF2B5EF4-FFF2-40B4-BE49-F238E27FC236}">
                <a16:creationId xmlns:a16="http://schemas.microsoft.com/office/drawing/2014/main" id="{6F96D2D4-FB8A-4DB7-A39D-6851D62FBB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3698580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0.00052 0.00069 L 0.06007 -0.05921 L 0.14739 -0.08187 L 0.22777 -0.07054 " pathEditMode="relative" ptsTypes="AAAA">
                                      <p:cBhvr>
                                        <p:cTn id="6" dur="2000" fill="hold"/>
                                        <p:tgtEl>
                                          <p:spTgt spid="10"/>
                                        </p:tgtEl>
                                        <p:attrNameLst>
                                          <p:attrName>ppt_x</p:attrName>
                                          <p:attrName>ppt_y</p:attrName>
                                        </p:attrNameLst>
                                      </p:cBhvr>
                                    </p:animMotion>
                                  </p:childTnLst>
                                </p:cTn>
                              </p:par>
                              <p:par>
                                <p:cTn id="7" presetID="0" presetClass="path" presetSubtype="0" fill="hold" grpId="0" nodeType="withEffect">
                                  <p:stCondLst>
                                    <p:cond delay="1000"/>
                                  </p:stCondLst>
                                  <p:childTnLst>
                                    <p:animMotion origin="layout" path="M 3.88889E-6 -0.00046 L -0.04497 -0.02868 L -0.07188 -0.04163 " pathEditMode="relative" ptsTypes="AAA">
                                      <p:cBhvr>
                                        <p:cTn id="8" dur="1000" fill="hold"/>
                                        <p:tgtEl>
                                          <p:spTgt spid="13"/>
                                        </p:tgtEl>
                                        <p:attrNameLst>
                                          <p:attrName>ppt_x</p:attrName>
                                          <p:attrName>ppt_y</p:attrName>
                                        </p:attrNameLst>
                                      </p:cBhvr>
                                    </p:animMotion>
                                  </p:childTnLst>
                                </p:cTn>
                              </p:par>
                              <p:par>
                                <p:cTn id="9" presetID="0" presetClass="path" presetSubtype="0" fill="hold" grpId="0" nodeType="withEffect">
                                  <p:stCondLst>
                                    <p:cond delay="1000"/>
                                  </p:stCondLst>
                                  <p:childTnLst>
                                    <p:animMotion origin="layout" path="M 4.72222E-6 -3.66327E-6 L -0.04775 -0.02613 L -0.07309 -0.03932 " pathEditMode="relative" ptsTypes="AAA">
                                      <p:cBhvr>
                                        <p:cTn id="10" dur="1000" fill="hold"/>
                                        <p:tgtEl>
                                          <p:spTgt spid="5"/>
                                        </p:tgtEl>
                                        <p:attrNameLst>
                                          <p:attrName>ppt_x</p:attrName>
                                          <p:attrName>ppt_y</p:attrName>
                                        </p:attrNameLst>
                                      </p:cBhvr>
                                    </p:animMotion>
                                  </p:childTnLst>
                                </p:cTn>
                              </p:par>
                            </p:childTnLst>
                          </p:cTn>
                        </p:par>
                        <p:par>
                          <p:cTn id="11" fill="hold">
                            <p:stCondLst>
                              <p:cond delay="2000"/>
                            </p:stCondLst>
                            <p:childTnLst>
                              <p:par>
                                <p:cTn id="12" presetID="0" presetClass="path" presetSubtype="0" fill="hold" grpId="1" nodeType="afterEffect">
                                  <p:stCondLst>
                                    <p:cond delay="0"/>
                                  </p:stCondLst>
                                  <p:childTnLst>
                                    <p:animMotion origin="layout" path="M -0.07466 -0.04537 L -0.03507 -0.00648 L -0.00799 0.03519 L 0.00451 0.08936 " pathEditMode="relative" rAng="0" ptsTypes="AAAA">
                                      <p:cBhvr>
                                        <p:cTn id="13" dur="2000" fill="hold"/>
                                        <p:tgtEl>
                                          <p:spTgt spid="13"/>
                                        </p:tgtEl>
                                        <p:attrNameLst>
                                          <p:attrName>ppt_x</p:attrName>
                                          <p:attrName>ppt_y</p:attrName>
                                        </p:attrNameLst>
                                      </p:cBhvr>
                                      <p:rCtr x="3958" y="6736"/>
                                    </p:animMotion>
                                  </p:childTnLst>
                                </p:cTn>
                              </p:par>
                              <p:par>
                                <p:cTn id="14" presetID="0" presetClass="path" presetSubtype="0" fill="hold" grpId="1" nodeType="withEffect">
                                  <p:stCondLst>
                                    <p:cond delay="0"/>
                                  </p:stCondLst>
                                  <p:childTnLst>
                                    <p:animMotion origin="layout" path="M 0.22343 -0.07292 L 0.27031 -0.03125 L 0.29323 -0.00208 L 0.30364 0.02431 L 0.30989 0.05764 " pathEditMode="relative" rAng="0" ptsTypes="AAAAA">
                                      <p:cBhvr>
                                        <p:cTn id="15" dur="2000" fill="hold"/>
                                        <p:tgtEl>
                                          <p:spTgt spid="10"/>
                                        </p:tgtEl>
                                        <p:attrNameLst>
                                          <p:attrName>ppt_x</p:attrName>
                                          <p:attrName>ppt_y</p:attrName>
                                        </p:attrNameLst>
                                      </p:cBhvr>
                                      <p:rCtr x="4323" y="6528"/>
                                    </p:animMotion>
                                  </p:childTnLst>
                                </p:cTn>
                              </p:par>
                              <p:par>
                                <p:cTn id="16" presetID="0" presetClass="path" presetSubtype="0" fill="hold" grpId="1" nodeType="withEffect">
                                  <p:stCondLst>
                                    <p:cond delay="0"/>
                                  </p:stCondLst>
                                  <p:childTnLst>
                                    <p:animMotion origin="layout" path="M -0.07048 -0.03681 L -0.10694 -0.05764 L -0.13298 -0.06042 L -0.16944 -0.06181 L -0.21632 -0.05208 " pathEditMode="relative" rAng="0" ptsTypes="AAAAA">
                                      <p:cBhvr>
                                        <p:cTn id="17" dur="2000" fill="hold"/>
                                        <p:tgtEl>
                                          <p:spTgt spid="5"/>
                                        </p:tgtEl>
                                        <p:attrNameLst>
                                          <p:attrName>ppt_x</p:attrName>
                                          <p:attrName>ppt_y</p:attrName>
                                        </p:attrNameLst>
                                      </p:cBhvr>
                                      <p:rCtr x="-7292" y="-1250"/>
                                    </p:animMotion>
                                  </p:childTnLst>
                                </p:cTn>
                              </p:par>
                              <p:par>
                                <p:cTn id="18" presetID="0" presetClass="path" presetSubtype="0" fill="hold" grpId="0" nodeType="withEffect">
                                  <p:stCondLst>
                                    <p:cond delay="1000"/>
                                  </p:stCondLst>
                                  <p:childTnLst>
                                    <p:animMotion origin="layout" path="M -8.33333E-7 -7.40741E-7 L 0.07708 -0.05 L 0.11563 -0.05833 " pathEditMode="relative" ptsTypes="AAA">
                                      <p:cBhvr>
                                        <p:cTn id="19" dur="1000" fill="hold"/>
                                        <p:tgtEl>
                                          <p:spTgt spid="9"/>
                                        </p:tgtEl>
                                        <p:attrNameLst>
                                          <p:attrName>ppt_x</p:attrName>
                                          <p:attrName>ppt_y</p:attrName>
                                        </p:attrNameLst>
                                      </p:cBhvr>
                                    </p:animMotion>
                                  </p:childTnLst>
                                </p:cTn>
                              </p:par>
                              <p:par>
                                <p:cTn id="20" presetID="0" presetClass="path" presetSubtype="0" fill="hold" grpId="0" nodeType="withEffect">
                                  <p:stCondLst>
                                    <p:cond delay="1000"/>
                                  </p:stCondLst>
                                  <p:childTnLst>
                                    <p:animMotion origin="layout" path="M 5.27778E-6 -2.96296E-6 L 0.06459 -0.03333 L 0.09272 -0.04583 L 0.11667 -0.04722 " pathEditMode="relative" ptsTypes="AAAA">
                                      <p:cBhvr>
                                        <p:cTn id="21" dur="1000" fill="hold"/>
                                        <p:tgtEl>
                                          <p:spTgt spid="14"/>
                                        </p:tgtEl>
                                        <p:attrNameLst>
                                          <p:attrName>ppt_x</p:attrName>
                                          <p:attrName>ppt_y</p:attrName>
                                        </p:attrNameLst>
                                      </p:cBhvr>
                                    </p:animMotion>
                                  </p:childTnLst>
                                </p:cTn>
                              </p:par>
                            </p:childTnLst>
                          </p:cTn>
                        </p:par>
                        <p:par>
                          <p:cTn id="22" fill="hold">
                            <p:stCondLst>
                              <p:cond delay="4000"/>
                            </p:stCondLst>
                            <p:childTnLst>
                              <p:par>
                                <p:cTn id="23" presetID="42" presetClass="path" presetSubtype="0" fill="hold" grpId="2" nodeType="afterEffect">
                                  <p:stCondLst>
                                    <p:cond delay="0"/>
                                  </p:stCondLst>
                                  <p:childTnLst>
                                    <p:animMotion origin="layout" path="M 0.0118 0.07894 L -0.09844 0.24699 " pathEditMode="relative" rAng="0" ptsTypes="AA">
                                      <p:cBhvr>
                                        <p:cTn id="24" dur="500" fill="hold"/>
                                        <p:tgtEl>
                                          <p:spTgt spid="13"/>
                                        </p:tgtEl>
                                        <p:attrNameLst>
                                          <p:attrName>ppt_x</p:attrName>
                                          <p:attrName>ppt_y</p:attrName>
                                        </p:attrNameLst>
                                      </p:cBhvr>
                                      <p:rCtr x="-5521" y="8403"/>
                                    </p:animMotion>
                                  </p:childTnLst>
                                </p:cTn>
                              </p:par>
                              <p:par>
                                <p:cTn id="25" presetID="0" presetClass="path" presetSubtype="0" fill="hold" grpId="2" nodeType="withEffect">
                                  <p:stCondLst>
                                    <p:cond delay="0"/>
                                  </p:stCondLst>
                                  <p:childTnLst>
                                    <p:animMotion origin="layout" path="M 0.3 0.06759 L 0.3125 0.08981 L 0.3302 0.09676 L 0.34062 0.09954 L 0.35416 0.09815 L 0.36562 0.09398 L 0.37291 0.08009 L 0.37291 0.06898 L 0.37187 0.05648 " pathEditMode="relative" rAng="0" ptsTypes="AAAAAAAAA">
                                      <p:cBhvr>
                                        <p:cTn id="26" dur="2000" fill="hold"/>
                                        <p:tgtEl>
                                          <p:spTgt spid="10"/>
                                        </p:tgtEl>
                                        <p:attrNameLst>
                                          <p:attrName>ppt_x</p:attrName>
                                          <p:attrName>ppt_y</p:attrName>
                                        </p:attrNameLst>
                                      </p:cBhvr>
                                      <p:rCtr x="3646" y="1042"/>
                                    </p:animMotion>
                                  </p:childTnLst>
                                </p:cTn>
                              </p:par>
                              <p:par>
                                <p:cTn id="27" presetID="0" presetClass="path" presetSubtype="0" fill="hold" grpId="1" nodeType="withEffect">
                                  <p:stCondLst>
                                    <p:cond delay="0"/>
                                  </p:stCondLst>
                                  <p:childTnLst>
                                    <p:animMotion origin="layout" path="M 0.11476 -0.04676 L 0.06997 -0.02593 L 0.0533 -0.00509 L 0.04497 0.02824 L 0.03768 0.05879 L 0.03559 0.08935 " pathEditMode="relative" rAng="0" ptsTypes="AAAAAA">
                                      <p:cBhvr>
                                        <p:cTn id="28" dur="2000" fill="hold"/>
                                        <p:tgtEl>
                                          <p:spTgt spid="14"/>
                                        </p:tgtEl>
                                        <p:attrNameLst>
                                          <p:attrName>ppt_x</p:attrName>
                                          <p:attrName>ppt_y</p:attrName>
                                        </p:attrNameLst>
                                      </p:cBhvr>
                                      <p:rCtr x="-3958" y="6806"/>
                                    </p:animMotion>
                                  </p:childTnLst>
                                </p:cTn>
                              </p:par>
                              <p:par>
                                <p:cTn id="29" presetID="0" presetClass="path" presetSubtype="0" fill="hold" grpId="2" nodeType="withEffect">
                                  <p:stCondLst>
                                    <p:cond delay="0"/>
                                  </p:stCondLst>
                                  <p:childTnLst>
                                    <p:animMotion origin="layout" path="M -0.21319 -0.04745 L -0.25382 -0.02662 L -0.27153 -0.00162 L -0.27778 0.0206 L -0.28715 0.05949 " pathEditMode="relative" rAng="0" ptsTypes="AAAAA">
                                      <p:cBhvr>
                                        <p:cTn id="30" dur="2000" fill="hold"/>
                                        <p:tgtEl>
                                          <p:spTgt spid="5"/>
                                        </p:tgtEl>
                                        <p:attrNameLst>
                                          <p:attrName>ppt_x</p:attrName>
                                          <p:attrName>ppt_y</p:attrName>
                                        </p:attrNameLst>
                                      </p:cBhvr>
                                      <p:rCtr x="-3698" y="5347"/>
                                    </p:animMotion>
                                  </p:childTnLst>
                                </p:cTn>
                              </p:par>
                              <p:par>
                                <p:cTn id="31" presetID="0" presetClass="path" presetSubtype="0" fill="hold" grpId="1" nodeType="withEffect">
                                  <p:stCondLst>
                                    <p:cond delay="0"/>
                                  </p:stCondLst>
                                  <p:childTnLst>
                                    <p:animMotion origin="layout" path="M 0.11285 -0.0537 L 0.15035 -0.06481 L 0.17535 -0.06805 L 0.19271 -0.06713 " pathEditMode="relative" rAng="0" ptsTypes="AAAA">
                                      <p:cBhvr>
                                        <p:cTn id="32" dur="2000" fill="hold"/>
                                        <p:tgtEl>
                                          <p:spTgt spid="9"/>
                                        </p:tgtEl>
                                        <p:attrNameLst>
                                          <p:attrName>ppt_x</p:attrName>
                                          <p:attrName>ppt_y</p:attrName>
                                        </p:attrNameLst>
                                      </p:cBhvr>
                                      <p:rCtr x="3993" y="-718"/>
                                    </p:animMotion>
                                  </p:childTnLst>
                                </p:cTn>
                              </p:par>
                            </p:childTnLst>
                          </p:cTn>
                        </p:par>
                        <p:par>
                          <p:cTn id="33" fill="hold">
                            <p:stCondLst>
                              <p:cond delay="6000"/>
                            </p:stCondLst>
                            <p:childTnLst>
                              <p:par>
                                <p:cTn id="34" presetID="42" presetClass="path" presetSubtype="0" fill="hold" grpId="2" nodeType="afterEffect">
                                  <p:stCondLst>
                                    <p:cond delay="0"/>
                                  </p:stCondLst>
                                  <p:childTnLst>
                                    <p:animMotion origin="layout" path="M 0.03559 0.08935 L 0.20886 0.23634 " pathEditMode="relative" rAng="0" ptsTypes="AA">
                                      <p:cBhvr>
                                        <p:cTn id="35" dur="500" fill="hold"/>
                                        <p:tgtEl>
                                          <p:spTgt spid="14"/>
                                        </p:tgtEl>
                                        <p:attrNameLst>
                                          <p:attrName>ppt_x</p:attrName>
                                          <p:attrName>ppt_y</p:attrName>
                                        </p:attrNameLst>
                                      </p:cBhvr>
                                      <p:rCtr x="8663" y="7338"/>
                                    </p:animMotion>
                                  </p:childTnLst>
                                </p:cTn>
                              </p:par>
                              <p:par>
                                <p:cTn id="36" presetID="0" presetClass="path" presetSubtype="0" fill="hold" grpId="3" nodeType="withEffect">
                                  <p:stCondLst>
                                    <p:cond delay="0"/>
                                  </p:stCondLst>
                                  <p:childTnLst>
                                    <p:animMotion origin="layout" path="M -0.28715 0.05764 L -0.29809 0.07199 L -0.31215 0.08218 L -0.32795 0.08426 L -0.33889 0.08218 L -0.34722 0.07986 L -0.35469 0.07755 " pathEditMode="relative" rAng="0" ptsTypes="AAAAAAA">
                                      <p:cBhvr>
                                        <p:cTn id="37" dur="2000" fill="hold"/>
                                        <p:tgtEl>
                                          <p:spTgt spid="5"/>
                                        </p:tgtEl>
                                        <p:attrNameLst>
                                          <p:attrName>ppt_x</p:attrName>
                                          <p:attrName>ppt_y</p:attrName>
                                        </p:attrNameLst>
                                      </p:cBhvr>
                                      <p:rCtr x="-3385" y="13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5" grpId="3" animBg="1"/>
      <p:bldP spid="9" grpId="0" animBg="1"/>
      <p:bldP spid="9" grpId="1" animBg="1"/>
      <p:bldP spid="10" grpId="0" animBg="1"/>
      <p:bldP spid="10" grpId="1" animBg="1"/>
      <p:bldP spid="10" grpId="2" animBg="1"/>
      <p:bldP spid="13" grpId="0" animBg="1"/>
      <p:bldP spid="13" grpId="1" animBg="1"/>
      <p:bldP spid="13" grpId="2" animBg="1"/>
      <p:bldP spid="14" grpId="0" animBg="1"/>
      <p:bldP spid="14" grpId="1" animBg="1"/>
      <p:bldP spid="14" grpId="2"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p 18"/>
          <p:cNvGrpSpPr/>
          <p:nvPr/>
        </p:nvGrpSpPr>
        <p:grpSpPr>
          <a:xfrm>
            <a:off x="4283968" y="116632"/>
            <a:ext cx="4176464" cy="6597352"/>
            <a:chOff x="4283968" y="116632"/>
            <a:chExt cx="4176464" cy="6597352"/>
          </a:xfrm>
        </p:grpSpPr>
        <p:sp>
          <p:nvSpPr>
            <p:cNvPr id="20" name="Rektangel med rundade hörn 19"/>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3" name="Rak 22"/>
            <p:cNvCxnSpPr>
              <a:stCxn id="20" idx="1"/>
              <a:endCxn id="20"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Fyra skott </a:t>
            </a:r>
          </a:p>
        </p:txBody>
      </p:sp>
      <p:sp>
        <p:nvSpPr>
          <p:cNvPr id="5" name="TextBox 18"/>
          <p:cNvSpPr txBox="1"/>
          <p:nvPr/>
        </p:nvSpPr>
        <p:spPr>
          <a:xfrm>
            <a:off x="383377" y="2941367"/>
            <a:ext cx="3286148"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A, B och C är fasta passare som byter efter en stund.</a:t>
            </a:r>
          </a:p>
        </p:txBody>
      </p:sp>
      <p:sp>
        <p:nvSpPr>
          <p:cNvPr id="6" name="Plus 5"/>
          <p:cNvSpPr/>
          <p:nvPr/>
        </p:nvSpPr>
        <p:spPr>
          <a:xfrm rot="18978445">
            <a:off x="4405437" y="485541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8152703" y="485219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6277645" y="3703283"/>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6277645" y="391930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6277645" y="348403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7288607" y="6151555"/>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Flowchart: Connector 24"/>
          <p:cNvSpPr/>
          <p:nvPr/>
        </p:nvSpPr>
        <p:spPr>
          <a:xfrm>
            <a:off x="8100962" y="494173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4"/>
          <p:cNvSpPr/>
          <p:nvPr/>
        </p:nvSpPr>
        <p:spPr>
          <a:xfrm>
            <a:off x="7380882" y="609386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4644008" y="494116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4"/>
          <p:cNvSpPr/>
          <p:nvPr/>
        </p:nvSpPr>
        <p:spPr>
          <a:xfrm>
            <a:off x="6372200" y="414965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textruta 15"/>
          <p:cNvSpPr txBox="1"/>
          <p:nvPr/>
        </p:nvSpPr>
        <p:spPr>
          <a:xfrm>
            <a:off x="4427984" y="5085184"/>
            <a:ext cx="288032" cy="369332"/>
          </a:xfrm>
          <a:prstGeom prst="rect">
            <a:avLst/>
          </a:prstGeom>
          <a:noFill/>
        </p:spPr>
        <p:txBody>
          <a:bodyPr wrap="square" rtlCol="0">
            <a:spAutoFit/>
          </a:bodyPr>
          <a:lstStyle/>
          <a:p>
            <a:r>
              <a:rPr lang="sv-SE" b="1" dirty="0">
                <a:solidFill>
                  <a:srgbClr val="FF0000"/>
                </a:solidFill>
              </a:rPr>
              <a:t>A</a:t>
            </a:r>
          </a:p>
        </p:txBody>
      </p:sp>
      <p:sp>
        <p:nvSpPr>
          <p:cNvPr id="17" name="textruta 16"/>
          <p:cNvSpPr txBox="1"/>
          <p:nvPr/>
        </p:nvSpPr>
        <p:spPr>
          <a:xfrm>
            <a:off x="8100392" y="5075892"/>
            <a:ext cx="288032" cy="369332"/>
          </a:xfrm>
          <a:prstGeom prst="rect">
            <a:avLst/>
          </a:prstGeom>
          <a:noFill/>
        </p:spPr>
        <p:txBody>
          <a:bodyPr wrap="square" rtlCol="0">
            <a:spAutoFit/>
          </a:bodyPr>
          <a:lstStyle/>
          <a:p>
            <a:r>
              <a:rPr lang="sv-SE" b="1" dirty="0">
                <a:solidFill>
                  <a:srgbClr val="FF0000"/>
                </a:solidFill>
              </a:rPr>
              <a:t>B</a:t>
            </a:r>
          </a:p>
        </p:txBody>
      </p:sp>
      <p:sp>
        <p:nvSpPr>
          <p:cNvPr id="18" name="textruta 17"/>
          <p:cNvSpPr txBox="1"/>
          <p:nvPr/>
        </p:nvSpPr>
        <p:spPr>
          <a:xfrm>
            <a:off x="7524328" y="6228020"/>
            <a:ext cx="288032" cy="369332"/>
          </a:xfrm>
          <a:prstGeom prst="rect">
            <a:avLst/>
          </a:prstGeom>
          <a:noFill/>
        </p:spPr>
        <p:txBody>
          <a:bodyPr wrap="square" rtlCol="0">
            <a:spAutoFit/>
          </a:bodyPr>
          <a:lstStyle/>
          <a:p>
            <a:r>
              <a:rPr lang="sv-SE" b="1" dirty="0">
                <a:solidFill>
                  <a:srgbClr val="FF0000"/>
                </a:solidFill>
              </a:rPr>
              <a:t>C</a:t>
            </a:r>
          </a:p>
        </p:txBody>
      </p:sp>
      <p:pic>
        <p:nvPicPr>
          <p:cNvPr id="25" name="Bildobjekt 24">
            <a:extLst>
              <a:ext uri="{FF2B5EF4-FFF2-40B4-BE49-F238E27FC236}">
                <a16:creationId xmlns:a16="http://schemas.microsoft.com/office/drawing/2014/main" id="{637C8C3F-B0E0-4F4B-8986-132E1DF1B1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1749344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8.33333E-7 3.3395E-6 L 0.00417 0.11008 " pathEditMode="relative" rAng="0" ptsTypes="AA">
                                      <p:cBhvr>
                                        <p:cTn id="6" dur="2000" fill="hold"/>
                                        <p:tgtEl>
                                          <p:spTgt spid="9"/>
                                        </p:tgtEl>
                                        <p:attrNameLst>
                                          <p:attrName>ppt_x</p:attrName>
                                          <p:attrName>ppt_y</p:attrName>
                                        </p:attrNameLst>
                                      </p:cBhvr>
                                      <p:rCtr x="208" y="5504"/>
                                    </p:animMotion>
                                  </p:childTnLst>
                                </p:cTn>
                              </p:par>
                              <p:par>
                                <p:cTn id="7" presetID="42" presetClass="path" presetSubtype="0" fill="hold" grpId="0" nodeType="withEffect">
                                  <p:stCondLst>
                                    <p:cond delay="0"/>
                                  </p:stCondLst>
                                  <p:childTnLst>
                                    <p:animMotion origin="layout" path="M -4.44444E-6 4.81481E-6 L 0.004 0.09976 " pathEditMode="relative" rAng="0" ptsTypes="AA">
                                      <p:cBhvr>
                                        <p:cTn id="8" dur="2000" fill="hold"/>
                                        <p:tgtEl>
                                          <p:spTgt spid="15"/>
                                        </p:tgtEl>
                                        <p:attrNameLst>
                                          <p:attrName>ppt_x</p:attrName>
                                          <p:attrName>ppt_y</p:attrName>
                                        </p:attrNameLst>
                                      </p:cBhvr>
                                      <p:rCtr x="191" y="4977"/>
                                    </p:animMotion>
                                  </p:childTnLst>
                                </p:cTn>
                              </p:par>
                            </p:childTnLst>
                          </p:cTn>
                        </p:par>
                        <p:par>
                          <p:cTn id="9" fill="hold">
                            <p:stCondLst>
                              <p:cond delay="2000"/>
                            </p:stCondLst>
                            <p:childTnLst>
                              <p:par>
                                <p:cTn id="10" presetID="42" presetClass="path" presetSubtype="0" fill="hold" grpId="1" nodeType="afterEffect">
                                  <p:stCondLst>
                                    <p:cond delay="0"/>
                                  </p:stCondLst>
                                  <p:childTnLst>
                                    <p:animMotion origin="layout" path="M 0.004 0.09976 L -0.03524 0.28888 " pathEditMode="relative" rAng="0" ptsTypes="AA">
                                      <p:cBhvr>
                                        <p:cTn id="11" dur="500" fill="hold"/>
                                        <p:tgtEl>
                                          <p:spTgt spid="15"/>
                                        </p:tgtEl>
                                        <p:attrNameLst>
                                          <p:attrName>ppt_x</p:attrName>
                                          <p:attrName>ppt_y</p:attrName>
                                        </p:attrNameLst>
                                      </p:cBhvr>
                                      <p:rCtr x="-1962" y="9444"/>
                                    </p:animMotion>
                                  </p:childTnLst>
                                </p:cTn>
                              </p:par>
                            </p:childTnLst>
                          </p:cTn>
                        </p:par>
                        <p:par>
                          <p:cTn id="12" fill="hold">
                            <p:stCondLst>
                              <p:cond delay="2500"/>
                            </p:stCondLst>
                            <p:childTnLst>
                              <p:par>
                                <p:cTn id="13" presetID="42" presetClass="path" presetSubtype="0" fill="hold" grpId="0" nodeType="afterEffect">
                                  <p:stCondLst>
                                    <p:cond delay="0"/>
                                  </p:stCondLst>
                                  <p:childTnLst>
                                    <p:animMotion origin="layout" path="M -1.94444E-6 -4.44444E-6 L 0.19306 -0.01574 " pathEditMode="relative" rAng="0" ptsTypes="AA">
                                      <p:cBhvr>
                                        <p:cTn id="14" dur="1000" fill="hold"/>
                                        <p:tgtEl>
                                          <p:spTgt spid="14"/>
                                        </p:tgtEl>
                                        <p:attrNameLst>
                                          <p:attrName>ppt_x</p:attrName>
                                          <p:attrName>ppt_y</p:attrName>
                                        </p:attrNameLst>
                                      </p:cBhvr>
                                      <p:rCtr x="9653" y="-787"/>
                                    </p:animMotion>
                                  </p:childTnLst>
                                </p:cTn>
                              </p:par>
                            </p:childTnLst>
                          </p:cTn>
                        </p:par>
                        <p:par>
                          <p:cTn id="15" fill="hold">
                            <p:stCondLst>
                              <p:cond delay="3500"/>
                            </p:stCondLst>
                            <p:childTnLst>
                              <p:par>
                                <p:cTn id="16" presetID="42" presetClass="path" presetSubtype="0" fill="hold" grpId="1" nodeType="afterEffect">
                                  <p:stCondLst>
                                    <p:cond delay="0"/>
                                  </p:stCondLst>
                                  <p:childTnLst>
                                    <p:animMotion origin="layout" path="M 0.19306 -0.01574 L 0.23247 0.1838 " pathEditMode="relative" rAng="0" ptsTypes="AA">
                                      <p:cBhvr>
                                        <p:cTn id="17" dur="500" fill="hold"/>
                                        <p:tgtEl>
                                          <p:spTgt spid="14"/>
                                        </p:tgtEl>
                                        <p:attrNameLst>
                                          <p:attrName>ppt_x</p:attrName>
                                          <p:attrName>ppt_y</p:attrName>
                                        </p:attrNameLst>
                                      </p:cBhvr>
                                      <p:rCtr x="1962" y="9977"/>
                                    </p:animMotion>
                                  </p:childTnLst>
                                </p:cTn>
                              </p:par>
                            </p:childTnLst>
                          </p:cTn>
                        </p:par>
                        <p:par>
                          <p:cTn id="18" fill="hold">
                            <p:stCondLst>
                              <p:cond delay="4000"/>
                            </p:stCondLst>
                            <p:childTnLst>
                              <p:par>
                                <p:cTn id="19" presetID="42" presetClass="path" presetSubtype="0" fill="hold" grpId="1" nodeType="afterEffect">
                                  <p:stCondLst>
                                    <p:cond delay="0"/>
                                  </p:stCondLst>
                                  <p:childTnLst>
                                    <p:animMotion origin="layout" path="M 0.00417 0.11019 L 0.00417 0.07686 " pathEditMode="relative" rAng="0" ptsTypes="AA">
                                      <p:cBhvr>
                                        <p:cTn id="20" dur="2000" fill="hold"/>
                                        <p:tgtEl>
                                          <p:spTgt spid="9"/>
                                        </p:tgtEl>
                                        <p:attrNameLst>
                                          <p:attrName>ppt_x</p:attrName>
                                          <p:attrName>ppt_y</p:attrName>
                                        </p:attrNameLst>
                                      </p:cBhvr>
                                      <p:rCtr x="0" y="-1667"/>
                                    </p:animMotion>
                                  </p:childTnLst>
                                </p:cTn>
                              </p:par>
                              <p:par>
                                <p:cTn id="21" presetID="42" presetClass="path" presetSubtype="0" fill="hold" grpId="0" nodeType="withEffect">
                                  <p:stCondLst>
                                    <p:cond delay="1000"/>
                                  </p:stCondLst>
                                  <p:childTnLst>
                                    <p:animMotion origin="layout" path="M 3.05556E-6 -4.44444E-6 L -0.18507 -0.04722 " pathEditMode="relative" rAng="0" ptsTypes="AA">
                                      <p:cBhvr>
                                        <p:cTn id="22" dur="1000" fill="hold"/>
                                        <p:tgtEl>
                                          <p:spTgt spid="12"/>
                                        </p:tgtEl>
                                        <p:attrNameLst>
                                          <p:attrName>ppt_x</p:attrName>
                                          <p:attrName>ppt_y</p:attrName>
                                        </p:attrNameLst>
                                      </p:cBhvr>
                                      <p:rCtr x="-9253" y="-2361"/>
                                    </p:animMotion>
                                  </p:childTnLst>
                                </p:cTn>
                              </p:par>
                            </p:childTnLst>
                          </p:cTn>
                        </p:par>
                        <p:par>
                          <p:cTn id="23" fill="hold">
                            <p:stCondLst>
                              <p:cond delay="6000"/>
                            </p:stCondLst>
                            <p:childTnLst>
                              <p:par>
                                <p:cTn id="24" presetID="42" presetClass="path" presetSubtype="0" fill="hold" grpId="1" nodeType="afterEffect">
                                  <p:stCondLst>
                                    <p:cond delay="0"/>
                                  </p:stCondLst>
                                  <p:childTnLst>
                                    <p:animMotion origin="layout" path="M -0.18507 -0.04722 L -0.2007 0.17338 " pathEditMode="relative" rAng="0" ptsTypes="AA">
                                      <p:cBhvr>
                                        <p:cTn id="25" dur="500" fill="hold"/>
                                        <p:tgtEl>
                                          <p:spTgt spid="12"/>
                                        </p:tgtEl>
                                        <p:attrNameLst>
                                          <p:attrName>ppt_x</p:attrName>
                                          <p:attrName>ppt_y</p:attrName>
                                        </p:attrNameLst>
                                      </p:cBhvr>
                                      <p:rCtr x="-781" y="11019"/>
                                    </p:animMotion>
                                  </p:childTnLst>
                                </p:cTn>
                              </p:par>
                            </p:childTnLst>
                          </p:cTn>
                        </p:par>
                        <p:par>
                          <p:cTn id="26" fill="hold">
                            <p:stCondLst>
                              <p:cond delay="6500"/>
                            </p:stCondLst>
                            <p:childTnLst>
                              <p:par>
                                <p:cTn id="27" presetID="42" presetClass="path" presetSubtype="0" fill="hold" grpId="2" nodeType="afterEffect">
                                  <p:stCondLst>
                                    <p:cond delay="0"/>
                                  </p:stCondLst>
                                  <p:childTnLst>
                                    <p:animMotion origin="layout" path="M 0.00417 0.07871 L 0.00417 0.20278 " pathEditMode="relative" rAng="0" ptsTypes="AA">
                                      <p:cBhvr>
                                        <p:cTn id="28" dur="2000" fill="hold"/>
                                        <p:tgtEl>
                                          <p:spTgt spid="9"/>
                                        </p:tgtEl>
                                        <p:attrNameLst>
                                          <p:attrName>ppt_x</p:attrName>
                                          <p:attrName>ppt_y</p:attrName>
                                        </p:attrNameLst>
                                      </p:cBhvr>
                                      <p:rCtr x="0" y="6204"/>
                                    </p:animMotion>
                                  </p:childTnLst>
                                </p:cTn>
                              </p:par>
                              <p:par>
                                <p:cTn id="29" presetID="42" presetClass="path" presetSubtype="0" fill="hold" grpId="0" nodeType="withEffect">
                                  <p:stCondLst>
                                    <p:cond delay="1000"/>
                                  </p:stCondLst>
                                  <p:childTnLst>
                                    <p:animMotion origin="layout" path="M 2.5E-6 1.11022E-16 L -0.10625 -0.09977 " pathEditMode="relative" rAng="0" ptsTypes="AA">
                                      <p:cBhvr>
                                        <p:cTn id="30" dur="1000" fill="hold"/>
                                        <p:tgtEl>
                                          <p:spTgt spid="13"/>
                                        </p:tgtEl>
                                        <p:attrNameLst>
                                          <p:attrName>ppt_x</p:attrName>
                                          <p:attrName>ppt_y</p:attrName>
                                        </p:attrNameLst>
                                      </p:cBhvr>
                                      <p:rCtr x="-5313" y="-5000"/>
                                    </p:animMotion>
                                  </p:childTnLst>
                                </p:cTn>
                              </p:par>
                            </p:childTnLst>
                          </p:cTn>
                        </p:par>
                        <p:par>
                          <p:cTn id="31" fill="hold">
                            <p:stCondLst>
                              <p:cond delay="8500"/>
                            </p:stCondLst>
                            <p:childTnLst>
                              <p:par>
                                <p:cTn id="32" presetID="42" presetClass="path" presetSubtype="0" fill="hold" grpId="1" nodeType="afterEffect">
                                  <p:stCondLst>
                                    <p:cond delay="0"/>
                                  </p:stCondLst>
                                  <p:childTnLst>
                                    <p:animMotion origin="layout" path="M -0.10625 -0.09977 L -0.09827 0.00532 " pathEditMode="relative" rAng="0" ptsTypes="AA">
                                      <p:cBhvr>
                                        <p:cTn id="33" dur="500" fill="hold"/>
                                        <p:tgtEl>
                                          <p:spTgt spid="13"/>
                                        </p:tgtEl>
                                        <p:attrNameLst>
                                          <p:attrName>ppt_x</p:attrName>
                                          <p:attrName>ppt_y</p:attrName>
                                        </p:attrNameLst>
                                      </p:cBhvr>
                                      <p:rCtr x="399" y="5255"/>
                                    </p:animMotion>
                                  </p:childTnLst>
                                </p:cTn>
                              </p:par>
                              <p:par>
                                <p:cTn id="34" presetID="0" presetClass="path" presetSubtype="0" fill="hold" grpId="3" nodeType="withEffect">
                                  <p:stCondLst>
                                    <p:cond delay="0"/>
                                  </p:stCondLst>
                                  <p:childTnLst>
                                    <p:animMotion origin="layout" path="M 0.00417 0.19908 L -0.0092 0.21343 L -0.03507 0.2213 L -0.0533 0.21783 L -0.0783 0.19792 L -0.0908 0.17894 L -0.10087 0.14352 L -0.1092 0.09352 L -0.1092 0.04236 L -0.10087 0.00232 L -0.06667 -0.05532 L -0.00503 -0.09977 " pathEditMode="relative" rAng="0" ptsTypes="AAAAAAAAAAAA">
                                      <p:cBhvr>
                                        <p:cTn id="35" dur="3000" fill="hold"/>
                                        <p:tgtEl>
                                          <p:spTgt spid="9"/>
                                        </p:tgtEl>
                                        <p:attrNameLst>
                                          <p:attrName>ppt_x</p:attrName>
                                          <p:attrName>ppt_y</p:attrName>
                                        </p:attrNameLst>
                                      </p:cBhvr>
                                      <p:rCtr x="-5677" y="-138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P spid="12" grpId="0" animBg="1"/>
      <p:bldP spid="12" grpId="1" animBg="1"/>
      <p:bldP spid="13" grpId="0" animBg="1"/>
      <p:bldP spid="13" grpId="1" animBg="1"/>
      <p:bldP spid="14" grpId="0" animBg="1"/>
      <p:bldP spid="14" grpId="1" animBg="1"/>
      <p:bldP spid="15" grpId="0" animBg="1"/>
      <p:bldP spid="15" grpId="1"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upp 21"/>
          <p:cNvGrpSpPr/>
          <p:nvPr/>
        </p:nvGrpSpPr>
        <p:grpSpPr>
          <a:xfrm>
            <a:off x="4283968" y="116632"/>
            <a:ext cx="4176464" cy="6597352"/>
            <a:chOff x="4283968" y="116632"/>
            <a:chExt cx="4176464" cy="6597352"/>
          </a:xfrm>
        </p:grpSpPr>
        <p:sp>
          <p:nvSpPr>
            <p:cNvPr id="23" name="Rektangel med rundade hörn 22"/>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23"/>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Rektangel 24"/>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6" name="Rak 25"/>
            <p:cNvCxnSpPr>
              <a:stCxn id="23" idx="1"/>
              <a:endCxn id="23"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Frilägesstafett </a:t>
            </a:r>
          </a:p>
        </p:txBody>
      </p:sp>
      <p:sp>
        <p:nvSpPr>
          <p:cNvPr id="5" name="Plus 4"/>
          <p:cNvSpPr/>
          <p:nvPr/>
        </p:nvSpPr>
        <p:spPr>
          <a:xfrm rot="18978445">
            <a:off x="4549453" y="3415251"/>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4549453" y="319922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4549453" y="2979982"/>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4549453" y="276395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Oval 36"/>
          <p:cNvSpPr/>
          <p:nvPr/>
        </p:nvSpPr>
        <p:spPr>
          <a:xfrm>
            <a:off x="8030094" y="3430710"/>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Oval 36"/>
          <p:cNvSpPr/>
          <p:nvPr/>
        </p:nvSpPr>
        <p:spPr>
          <a:xfrm>
            <a:off x="8028384" y="3718742"/>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Oval 36"/>
          <p:cNvSpPr/>
          <p:nvPr/>
        </p:nvSpPr>
        <p:spPr>
          <a:xfrm>
            <a:off x="8028384" y="4006774"/>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Oval 36"/>
          <p:cNvSpPr/>
          <p:nvPr/>
        </p:nvSpPr>
        <p:spPr>
          <a:xfrm>
            <a:off x="8028384" y="4294806"/>
            <a:ext cx="214314" cy="2143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4"/>
          <p:cNvSpPr/>
          <p:nvPr/>
        </p:nvSpPr>
        <p:spPr>
          <a:xfrm>
            <a:off x="7884938" y="378961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7884368" y="407764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Flowchart: Connector 24"/>
          <p:cNvSpPr/>
          <p:nvPr/>
        </p:nvSpPr>
        <p:spPr>
          <a:xfrm>
            <a:off x="7884368" y="429309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Flowchart: Connector 24"/>
          <p:cNvSpPr/>
          <p:nvPr/>
        </p:nvSpPr>
        <p:spPr>
          <a:xfrm>
            <a:off x="4788024" y="328555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Flowchart: Connector 24"/>
          <p:cNvSpPr/>
          <p:nvPr/>
        </p:nvSpPr>
        <p:spPr>
          <a:xfrm>
            <a:off x="4788024" y="306896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Flowchart: Connector 24"/>
          <p:cNvSpPr/>
          <p:nvPr/>
        </p:nvSpPr>
        <p:spPr>
          <a:xfrm>
            <a:off x="4788024" y="2852936"/>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extBox 18"/>
          <p:cNvSpPr txBox="1"/>
          <p:nvPr/>
        </p:nvSpPr>
        <p:spPr>
          <a:xfrm>
            <a:off x="383377" y="2941367"/>
            <a:ext cx="3286148"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Laget som gör flest mål under en viss tid vinner.</a:t>
            </a:r>
          </a:p>
        </p:txBody>
      </p:sp>
      <p:sp>
        <p:nvSpPr>
          <p:cNvPr id="20" name="Isosceles Triangle 40"/>
          <p:cNvSpPr/>
          <p:nvPr/>
        </p:nvSpPr>
        <p:spPr>
          <a:xfrm>
            <a:off x="6444208" y="2349450"/>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Isosceles Triangle 40"/>
          <p:cNvSpPr/>
          <p:nvPr/>
        </p:nvSpPr>
        <p:spPr>
          <a:xfrm>
            <a:off x="6444208" y="4293666"/>
            <a:ext cx="71438" cy="7143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8" name="Bildobjekt 27">
            <a:extLst>
              <a:ext uri="{FF2B5EF4-FFF2-40B4-BE49-F238E27FC236}">
                <a16:creationId xmlns:a16="http://schemas.microsoft.com/office/drawing/2014/main" id="{9F8E0284-5F0A-45DF-A669-A312EDD2F8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3667489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7.22222E-6 6.33673E-6 L -0.01546 -0.12002 L -0.04792 -0.18755 L -0.11407 -0.2308 L -0.19289 -0.2345 L -0.25626 -0.19333 L -0.29428 -0.10314 L -0.30417 -0.05064 " pathEditMode="relative" ptsTypes="AAAAAAAA">
                                      <p:cBhvr>
                                        <p:cTn id="6" dur="3000" fill="hold"/>
                                        <p:tgtEl>
                                          <p:spTgt spid="9"/>
                                        </p:tgtEl>
                                        <p:attrNameLst>
                                          <p:attrName>ppt_x</p:attrName>
                                          <p:attrName>ppt_y</p:attrName>
                                        </p:attrNameLst>
                                      </p:cBhvr>
                                    </p:animMotion>
                                  </p:childTnLst>
                                </p:cTn>
                              </p:par>
                              <p:par>
                                <p:cTn id="7" presetID="0" presetClass="path" presetSubtype="0" fill="hold" grpId="0" nodeType="withEffect">
                                  <p:stCondLst>
                                    <p:cond delay="0"/>
                                  </p:stCondLst>
                                  <p:childTnLst>
                                    <p:animMotion origin="layout" path="M 6.11111E-6 7.46531E-6 L 0.01962 0.06199 L 0.06476 0.14455 L 0.11407 0.17831 L 0.18872 0.19705 L 0.25209 0.18757 L 0.2915 0.1427 L 0.3099 0.09205 L 0.31824 0.03192 " pathEditMode="relative" ptsTypes="AAAAAAAAA">
                                      <p:cBhvr>
                                        <p:cTn id="8" dur="3000" fill="hold"/>
                                        <p:tgtEl>
                                          <p:spTgt spid="5"/>
                                        </p:tgtEl>
                                        <p:attrNameLst>
                                          <p:attrName>ppt_x</p:attrName>
                                          <p:attrName>ppt_y</p:attrName>
                                        </p:attrNameLst>
                                      </p:cBhvr>
                                    </p:animMotion>
                                  </p:childTnLst>
                                </p:cTn>
                              </p:par>
                              <p:par>
                                <p:cTn id="9" presetID="42" presetClass="path" presetSubtype="0" fill="hold" grpId="0" nodeType="withEffect">
                                  <p:stCondLst>
                                    <p:cond delay="2000"/>
                                  </p:stCondLst>
                                  <p:childTnLst>
                                    <p:animMotion origin="layout" path="M -5.55556E-7 7.40741E-7 L 0.05139 0.00532 " pathEditMode="relative" rAng="0" ptsTypes="AA">
                                      <p:cBhvr>
                                        <p:cTn id="10" dur="1000" fill="hold"/>
                                        <p:tgtEl>
                                          <p:spTgt spid="16"/>
                                        </p:tgtEl>
                                        <p:attrNameLst>
                                          <p:attrName>ppt_x</p:attrName>
                                          <p:attrName>ppt_y</p:attrName>
                                        </p:attrNameLst>
                                      </p:cBhvr>
                                      <p:rCtr x="2569" y="255"/>
                                    </p:animMotion>
                                  </p:childTnLst>
                                </p:cTn>
                              </p:par>
                              <p:par>
                                <p:cTn id="11" presetID="42" presetClass="path" presetSubtype="0" fill="hold" grpId="0" nodeType="withEffect">
                                  <p:stCondLst>
                                    <p:cond delay="2000"/>
                                  </p:stCondLst>
                                  <p:childTnLst>
                                    <p:animMotion origin="layout" path="M 4.16667E-6 -3.03423E-6 L -0.02761 -0.03654 " pathEditMode="relative" rAng="0" ptsTypes="AA">
                                      <p:cBhvr>
                                        <p:cTn id="12" dur="1000" fill="hold"/>
                                        <p:tgtEl>
                                          <p:spTgt spid="13"/>
                                        </p:tgtEl>
                                        <p:attrNameLst>
                                          <p:attrName>ppt_x</p:attrName>
                                          <p:attrName>ppt_y</p:attrName>
                                        </p:attrNameLst>
                                      </p:cBhvr>
                                      <p:rCtr x="-1389" y="-1827"/>
                                    </p:animMotion>
                                  </p:childTnLst>
                                </p:cTn>
                              </p:par>
                            </p:childTnLst>
                          </p:cTn>
                        </p:par>
                        <p:par>
                          <p:cTn id="13" fill="hold">
                            <p:stCondLst>
                              <p:cond delay="3000"/>
                            </p:stCondLst>
                            <p:childTnLst>
                              <p:par>
                                <p:cTn id="14" presetID="42" presetClass="path" presetSubtype="0" fill="hold" grpId="1" nodeType="afterEffect">
                                  <p:stCondLst>
                                    <p:cond delay="0"/>
                                  </p:stCondLst>
                                  <p:childTnLst>
                                    <p:animMotion origin="layout" path="M 0.05139 0.00694 L 0.16163 0.38333 " pathEditMode="relative" rAng="0" ptsTypes="AA">
                                      <p:cBhvr>
                                        <p:cTn id="15" dur="2500" fill="hold"/>
                                        <p:tgtEl>
                                          <p:spTgt spid="16"/>
                                        </p:tgtEl>
                                        <p:attrNameLst>
                                          <p:attrName>ppt_x</p:attrName>
                                          <p:attrName>ppt_y</p:attrName>
                                        </p:attrNameLst>
                                      </p:cBhvr>
                                      <p:rCtr x="5503" y="18819"/>
                                    </p:animMotion>
                                  </p:childTnLst>
                                </p:cTn>
                              </p:par>
                              <p:par>
                                <p:cTn id="16" presetID="42" presetClass="path" presetSubtype="0" fill="hold" grpId="1" nodeType="withEffect">
                                  <p:stCondLst>
                                    <p:cond delay="0"/>
                                  </p:stCondLst>
                                  <p:childTnLst>
                                    <p:animMotion origin="layout" path="M -0.30417 -0.05064 L -0.20174 0.31661 " pathEditMode="relative" rAng="0" ptsTypes="AA">
                                      <p:cBhvr>
                                        <p:cTn id="17" dur="2500" fill="hold"/>
                                        <p:tgtEl>
                                          <p:spTgt spid="9"/>
                                        </p:tgtEl>
                                        <p:attrNameLst>
                                          <p:attrName>ppt_x</p:attrName>
                                          <p:attrName>ppt_y</p:attrName>
                                        </p:attrNameLst>
                                      </p:cBhvr>
                                      <p:rCtr x="5122" y="18363"/>
                                    </p:animMotion>
                                  </p:childTnLst>
                                </p:cTn>
                              </p:par>
                              <p:par>
                                <p:cTn id="18" presetID="42" presetClass="path" presetSubtype="0" fill="hold" grpId="1" nodeType="withEffect">
                                  <p:stCondLst>
                                    <p:cond delay="0"/>
                                  </p:stCondLst>
                                  <p:childTnLst>
                                    <p:animMotion origin="layout" path="M -0.02761 -0.03492 L -0.12205 -0.43524 " pathEditMode="relative" rAng="0" ptsTypes="AA">
                                      <p:cBhvr>
                                        <p:cTn id="19" dur="2500" fill="hold"/>
                                        <p:tgtEl>
                                          <p:spTgt spid="13"/>
                                        </p:tgtEl>
                                        <p:attrNameLst>
                                          <p:attrName>ppt_x</p:attrName>
                                          <p:attrName>ppt_y</p:attrName>
                                        </p:attrNameLst>
                                      </p:cBhvr>
                                      <p:rCtr x="-4722" y="-20028"/>
                                    </p:animMotion>
                                  </p:childTnLst>
                                </p:cTn>
                              </p:par>
                              <p:par>
                                <p:cTn id="20" presetID="42" presetClass="path" presetSubtype="0" fill="hold" grpId="1" nodeType="withEffect">
                                  <p:stCondLst>
                                    <p:cond delay="0"/>
                                  </p:stCondLst>
                                  <p:childTnLst>
                                    <p:animMotion origin="layout" path="M 0.31823 0.03195 L 0.23247 -0.37291 " pathEditMode="relative" rAng="0" ptsTypes="AA">
                                      <p:cBhvr>
                                        <p:cTn id="21" dur="2500" fill="hold"/>
                                        <p:tgtEl>
                                          <p:spTgt spid="5"/>
                                        </p:tgtEl>
                                        <p:attrNameLst>
                                          <p:attrName>ppt_x</p:attrName>
                                          <p:attrName>ppt_y</p:attrName>
                                        </p:attrNameLst>
                                      </p:cBhvr>
                                      <p:rCtr x="-4288" y="-20255"/>
                                    </p:animMotion>
                                  </p:childTnLst>
                                </p:cTn>
                              </p:par>
                            </p:childTnLst>
                          </p:cTn>
                        </p:par>
                        <p:par>
                          <p:cTn id="22" fill="hold">
                            <p:stCondLst>
                              <p:cond delay="5500"/>
                            </p:stCondLst>
                            <p:childTnLst>
                              <p:par>
                                <p:cTn id="23" presetID="42" presetClass="path" presetSubtype="0" fill="hold" grpId="2" nodeType="afterEffect">
                                  <p:stCondLst>
                                    <p:cond delay="0"/>
                                  </p:stCondLst>
                                  <p:childTnLst>
                                    <p:animMotion origin="layout" path="M 0.16163 0.38333 L 0.13802 0.42338 " pathEditMode="relative" rAng="0" ptsTypes="AA">
                                      <p:cBhvr>
                                        <p:cTn id="24" dur="500" fill="hold"/>
                                        <p:tgtEl>
                                          <p:spTgt spid="16"/>
                                        </p:tgtEl>
                                        <p:attrNameLst>
                                          <p:attrName>ppt_x</p:attrName>
                                          <p:attrName>ppt_y</p:attrName>
                                        </p:attrNameLst>
                                      </p:cBhvr>
                                      <p:rCtr x="-1181" y="1991"/>
                                    </p:animMotion>
                                  </p:childTnLst>
                                </p:cTn>
                              </p:par>
                              <p:par>
                                <p:cTn id="25" presetID="42" presetClass="path" presetSubtype="0" fill="hold" grpId="2" nodeType="withEffect">
                                  <p:stCondLst>
                                    <p:cond delay="0"/>
                                  </p:stCondLst>
                                  <p:childTnLst>
                                    <p:animMotion origin="layout" path="M -0.12205 -0.43565 L -0.2007 -0.47963 " pathEditMode="relative" rAng="0" ptsTypes="AA">
                                      <p:cBhvr>
                                        <p:cTn id="26" dur="500" fill="hold"/>
                                        <p:tgtEl>
                                          <p:spTgt spid="13"/>
                                        </p:tgtEl>
                                        <p:attrNameLst>
                                          <p:attrName>ppt_x</p:attrName>
                                          <p:attrName>ppt_y</p:attrName>
                                        </p:attrNameLst>
                                      </p:cBhvr>
                                      <p:rCtr x="-3941" y="-2199"/>
                                    </p:animMotion>
                                  </p:childTnLst>
                                </p:cTn>
                              </p:par>
                              <p:par>
                                <p:cTn id="27" presetID="0" presetClass="path" presetSubtype="0" fill="hold" grpId="2" nodeType="withEffect">
                                  <p:stCondLst>
                                    <p:cond delay="0"/>
                                  </p:stCondLst>
                                  <p:childTnLst>
                                    <p:animMotion origin="layout" path="M 0.23247 -0.37291 L 0.12552 -0.34514 L 0.02691 -0.28032 L 0.0033 -0.22477 L -0.00225 -0.12662 " pathEditMode="relative" rAng="0" ptsTypes="AAAAA">
                                      <p:cBhvr>
                                        <p:cTn id="28" dur="2000" fill="hold"/>
                                        <p:tgtEl>
                                          <p:spTgt spid="5"/>
                                        </p:tgtEl>
                                        <p:attrNameLst>
                                          <p:attrName>ppt_x</p:attrName>
                                          <p:attrName>ppt_y</p:attrName>
                                        </p:attrNameLst>
                                      </p:cBhvr>
                                      <p:rCtr x="-11736" y="12315"/>
                                    </p:animMotion>
                                  </p:childTnLst>
                                </p:cTn>
                              </p:par>
                              <p:par>
                                <p:cTn id="29" presetID="0" presetClass="path" presetSubtype="0" fill="hold" grpId="2" nodeType="withEffect">
                                  <p:stCondLst>
                                    <p:cond delay="0"/>
                                  </p:stCondLst>
                                  <p:childTnLst>
                                    <p:animMotion origin="layout" path="M -0.20382 0.30532 L -0.13854 0.31644 L -0.06077 0.31273 L -0.0066 0.26644 L -0.00382 0.16273 " pathEditMode="relative" rAng="0" ptsTypes="AAAAA">
                                      <p:cBhvr>
                                        <p:cTn id="30" dur="2000" fill="hold"/>
                                        <p:tgtEl>
                                          <p:spTgt spid="9"/>
                                        </p:tgtEl>
                                        <p:attrNameLst>
                                          <p:attrName>ppt_x</p:attrName>
                                          <p:attrName>ppt_y</p:attrName>
                                        </p:attrNameLst>
                                      </p:cBhvr>
                                      <p:rCtr x="10000" y="-6574"/>
                                    </p:animMotion>
                                  </p:childTnLst>
                                </p:cTn>
                              </p:par>
                              <p:par>
                                <p:cTn id="31" presetID="0" presetClass="path" presetSubtype="0" fill="hold" grpId="0" nodeType="withEffect">
                                  <p:stCondLst>
                                    <p:cond delay="1000"/>
                                  </p:stCondLst>
                                  <p:childTnLst>
                                    <p:animMotion origin="layout" path="M -0.00017 -0.00185 L -0.02934 -0.16481 L -0.0835 -0.23704 L -0.19461 -0.25741 L -0.221 -0.2537 L -0.25573 -0.21111 L -0.27517 -0.14444 L -0.27934 -0.07593 " pathEditMode="relative" rAng="0" ptsTypes="AAAAAAAA">
                                      <p:cBhvr>
                                        <p:cTn id="32" dur="3000" fill="hold"/>
                                        <p:tgtEl>
                                          <p:spTgt spid="10"/>
                                        </p:tgtEl>
                                        <p:attrNameLst>
                                          <p:attrName>ppt_x</p:attrName>
                                          <p:attrName>ppt_y</p:attrName>
                                        </p:attrNameLst>
                                      </p:cBhvr>
                                      <p:rCtr x="-13958" y="-12778"/>
                                    </p:animMotion>
                                  </p:childTnLst>
                                </p:cTn>
                              </p:par>
                              <p:par>
                                <p:cTn id="33" presetID="0" presetClass="path" presetSubtype="0" fill="hold" grpId="0" nodeType="withEffect">
                                  <p:stCondLst>
                                    <p:cond delay="1000"/>
                                  </p:stCondLst>
                                  <p:childTnLst>
                                    <p:animMotion origin="layout" path="M -1.94444E-6 -0.00301 L 0.02917 0.08032 L 0.09445 0.18032 L 0.19445 0.21551 L 0.25417 0.18958 L 0.29028 0.1118 L 0.29445 0.0044 " pathEditMode="relative" rAng="0" ptsTypes="AAAAAAA">
                                      <p:cBhvr>
                                        <p:cTn id="34" dur="3000" fill="hold"/>
                                        <p:tgtEl>
                                          <p:spTgt spid="6"/>
                                        </p:tgtEl>
                                        <p:attrNameLst>
                                          <p:attrName>ppt_x</p:attrName>
                                          <p:attrName>ppt_y</p:attrName>
                                        </p:attrNameLst>
                                      </p:cBhvr>
                                      <p:rCtr x="14722" y="10926"/>
                                    </p:animMotion>
                                  </p:childTnLst>
                                </p:cTn>
                              </p:par>
                              <p:par>
                                <p:cTn id="35" presetID="42" presetClass="path" presetSubtype="0" fill="hold" grpId="0" nodeType="withEffect">
                                  <p:stCondLst>
                                    <p:cond delay="3000"/>
                                  </p:stCondLst>
                                  <p:childTnLst>
                                    <p:animMotion origin="layout" path="M 4.16667E-6 1.48148E-6 L -0.05122 -0.13125 " pathEditMode="relative" rAng="0" ptsTypes="AA">
                                      <p:cBhvr>
                                        <p:cTn id="36" dur="1000" fill="hold"/>
                                        <p:tgtEl>
                                          <p:spTgt spid="14"/>
                                        </p:tgtEl>
                                        <p:attrNameLst>
                                          <p:attrName>ppt_x</p:attrName>
                                          <p:attrName>ppt_y</p:attrName>
                                        </p:attrNameLst>
                                      </p:cBhvr>
                                      <p:rCtr x="-2569" y="-6574"/>
                                    </p:animMotion>
                                  </p:childTnLst>
                                </p:cTn>
                              </p:par>
                              <p:par>
                                <p:cTn id="37" presetID="42" presetClass="path" presetSubtype="0" fill="hold" grpId="0" nodeType="withEffect">
                                  <p:stCondLst>
                                    <p:cond delay="3000"/>
                                  </p:stCondLst>
                                  <p:childTnLst>
                                    <p:animMotion origin="layout" path="M -5.55556E-7 3.33333E-6 L 0.08281 0.05625 " pathEditMode="relative" rAng="0" ptsTypes="AA">
                                      <p:cBhvr>
                                        <p:cTn id="38" dur="1000" fill="hold"/>
                                        <p:tgtEl>
                                          <p:spTgt spid="17"/>
                                        </p:tgtEl>
                                        <p:attrNameLst>
                                          <p:attrName>ppt_x</p:attrName>
                                          <p:attrName>ppt_y</p:attrName>
                                        </p:attrNameLst>
                                      </p:cBhvr>
                                      <p:rCtr x="4132" y="2801"/>
                                    </p:animMotion>
                                  </p:childTnLst>
                                </p:cTn>
                              </p:par>
                            </p:childTnLst>
                          </p:cTn>
                        </p:par>
                        <p:par>
                          <p:cTn id="39" fill="hold">
                            <p:stCondLst>
                              <p:cond delay="9500"/>
                            </p:stCondLst>
                            <p:childTnLst>
                              <p:par>
                                <p:cTn id="40" presetID="42" presetClass="path" presetSubtype="0" fill="hold" grpId="1" nodeType="afterEffect">
                                  <p:stCondLst>
                                    <p:cond delay="0"/>
                                  </p:stCondLst>
                                  <p:childTnLst>
                                    <p:animMotion origin="layout" path="M 0.29549 0.00509 L 0.18525 -0.34329 " pathEditMode="relative" rAng="0" ptsTypes="AA">
                                      <p:cBhvr>
                                        <p:cTn id="41" dur="2500" fill="hold"/>
                                        <p:tgtEl>
                                          <p:spTgt spid="6"/>
                                        </p:tgtEl>
                                        <p:attrNameLst>
                                          <p:attrName>ppt_x</p:attrName>
                                          <p:attrName>ppt_y</p:attrName>
                                        </p:attrNameLst>
                                      </p:cBhvr>
                                      <p:rCtr x="-5521" y="-17431"/>
                                    </p:animMotion>
                                  </p:childTnLst>
                                </p:cTn>
                              </p:par>
                              <p:par>
                                <p:cTn id="42" presetID="42" presetClass="path" presetSubtype="0" fill="hold" grpId="1" nodeType="withEffect">
                                  <p:stCondLst>
                                    <p:cond delay="0"/>
                                  </p:stCondLst>
                                  <p:childTnLst>
                                    <p:animMotion origin="layout" path="M -0.05122 -0.13125 L -0.16927 -0.47986 " pathEditMode="relative" rAng="0" ptsTypes="AA">
                                      <p:cBhvr>
                                        <p:cTn id="43" dur="2500" fill="hold"/>
                                        <p:tgtEl>
                                          <p:spTgt spid="14"/>
                                        </p:tgtEl>
                                        <p:attrNameLst>
                                          <p:attrName>ppt_x</p:attrName>
                                          <p:attrName>ppt_y</p:attrName>
                                        </p:attrNameLst>
                                      </p:cBhvr>
                                      <p:rCtr x="-5903" y="-17431"/>
                                    </p:animMotion>
                                  </p:childTnLst>
                                </p:cTn>
                              </p:par>
                              <p:par>
                                <p:cTn id="44" presetID="42" presetClass="path" presetSubtype="0" fill="hold" grpId="1" nodeType="withEffect">
                                  <p:stCondLst>
                                    <p:cond delay="0"/>
                                  </p:stCondLst>
                                  <p:childTnLst>
                                    <p:animMotion origin="layout" path="M -0.27934 -0.07893 L -0.16128 0.29907 " pathEditMode="relative" rAng="0" ptsTypes="AA">
                                      <p:cBhvr>
                                        <p:cTn id="45" dur="2500" fill="hold"/>
                                        <p:tgtEl>
                                          <p:spTgt spid="10"/>
                                        </p:tgtEl>
                                        <p:attrNameLst>
                                          <p:attrName>ppt_x</p:attrName>
                                          <p:attrName>ppt_y</p:attrName>
                                        </p:attrNameLst>
                                      </p:cBhvr>
                                      <p:rCtr x="5903" y="18889"/>
                                    </p:animMotion>
                                  </p:childTnLst>
                                </p:cTn>
                              </p:par>
                              <p:par>
                                <p:cTn id="46" presetID="42" presetClass="path" presetSubtype="0" fill="hold" grpId="1" nodeType="withEffect">
                                  <p:stCondLst>
                                    <p:cond delay="0"/>
                                  </p:stCondLst>
                                  <p:childTnLst>
                                    <p:animMotion origin="layout" path="M 0.08281 0.05787 L 0.20087 0.42546 " pathEditMode="relative" rAng="0" ptsTypes="AA">
                                      <p:cBhvr>
                                        <p:cTn id="47" dur="2500" fill="hold"/>
                                        <p:tgtEl>
                                          <p:spTgt spid="17"/>
                                        </p:tgtEl>
                                        <p:attrNameLst>
                                          <p:attrName>ppt_x</p:attrName>
                                          <p:attrName>ppt_y</p:attrName>
                                        </p:attrNameLst>
                                      </p:cBhvr>
                                      <p:rCtr x="5903" y="18380"/>
                                    </p:animMotion>
                                  </p:childTnLst>
                                </p:cTn>
                              </p:par>
                            </p:childTnLst>
                          </p:cTn>
                        </p:par>
                        <p:par>
                          <p:cTn id="48" fill="hold">
                            <p:stCondLst>
                              <p:cond delay="12000"/>
                            </p:stCondLst>
                            <p:childTnLst>
                              <p:par>
                                <p:cTn id="49" presetID="42" presetClass="path" presetSubtype="0" fill="hold" grpId="2" nodeType="afterEffect">
                                  <p:stCondLst>
                                    <p:cond delay="0"/>
                                  </p:stCondLst>
                                  <p:childTnLst>
                                    <p:animMotion origin="layout" path="M 0.20087 0.42731 L 0.17726 0.44652 " pathEditMode="relative" rAng="0" ptsTypes="AA">
                                      <p:cBhvr>
                                        <p:cTn id="50" dur="500" fill="hold"/>
                                        <p:tgtEl>
                                          <p:spTgt spid="17"/>
                                        </p:tgtEl>
                                        <p:attrNameLst>
                                          <p:attrName>ppt_x</p:attrName>
                                          <p:attrName>ppt_y</p:attrName>
                                        </p:attrNameLst>
                                      </p:cBhvr>
                                      <p:rCtr x="-1181" y="949"/>
                                    </p:animMotion>
                                  </p:childTnLst>
                                </p:cTn>
                              </p:par>
                              <p:par>
                                <p:cTn id="51" presetID="42" presetClass="path" presetSubtype="0" fill="hold" grpId="2" nodeType="withEffect">
                                  <p:stCondLst>
                                    <p:cond delay="0"/>
                                  </p:stCondLst>
                                  <p:childTnLst>
                                    <p:animMotion origin="layout" path="M -0.16927 -0.47778 L -0.12987 -0.50926 " pathEditMode="relative" rAng="0" ptsTypes="AA">
                                      <p:cBhvr>
                                        <p:cTn id="52" dur="500" fill="hold"/>
                                        <p:tgtEl>
                                          <p:spTgt spid="14"/>
                                        </p:tgtEl>
                                        <p:attrNameLst>
                                          <p:attrName>ppt_x</p:attrName>
                                          <p:attrName>ppt_y</p:attrName>
                                        </p:attrNameLst>
                                      </p:cBhvr>
                                      <p:rCtr x="1962" y="-1574"/>
                                    </p:animMotion>
                                  </p:childTnLst>
                                </p:cTn>
                              </p:par>
                              <p:par>
                                <p:cTn id="53" presetID="0" presetClass="path" presetSubtype="0" fill="hold" grpId="2" nodeType="withEffect">
                                  <p:stCondLst>
                                    <p:cond delay="0"/>
                                  </p:stCondLst>
                                  <p:childTnLst>
                                    <p:animMotion origin="layout" path="M -0.16128 0.28935 L -0.08316 0.29769 L -0.00191 0.25741 L 0.0158 0.20463 " pathEditMode="relative" rAng="0" ptsTypes="AAAA">
                                      <p:cBhvr>
                                        <p:cTn id="54" dur="3000" fill="hold"/>
                                        <p:tgtEl>
                                          <p:spTgt spid="10"/>
                                        </p:tgtEl>
                                        <p:attrNameLst>
                                          <p:attrName>ppt_x</p:attrName>
                                          <p:attrName>ppt_y</p:attrName>
                                        </p:attrNameLst>
                                      </p:cBhvr>
                                      <p:rCtr x="8854" y="-3819"/>
                                    </p:animMotion>
                                  </p:childTnLst>
                                </p:cTn>
                              </p:par>
                              <p:par>
                                <p:cTn id="55" presetID="0" presetClass="path" presetSubtype="0" fill="hold" grpId="2" nodeType="withEffect">
                                  <p:stCondLst>
                                    <p:cond delay="0"/>
                                  </p:stCondLst>
                                  <p:childTnLst>
                                    <p:animMotion origin="layout" path="M 0.18525 -0.34143 L 0.11233 -0.33727 L 0.01962 -0.29143 L -0.0033 -0.26227 " pathEditMode="relative" rAng="0" ptsTypes="AAAA">
                                      <p:cBhvr>
                                        <p:cTn id="56" dur="3000" fill="hold"/>
                                        <p:tgtEl>
                                          <p:spTgt spid="6"/>
                                        </p:tgtEl>
                                        <p:attrNameLst>
                                          <p:attrName>ppt_x</p:attrName>
                                          <p:attrName>ppt_y</p:attrName>
                                        </p:attrNameLst>
                                      </p:cBhvr>
                                      <p:rCtr x="-9427" y="395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6" grpId="0" animBg="1"/>
      <p:bldP spid="6" grpId="1" animBg="1"/>
      <p:bldP spid="6" grpId="2" animBg="1"/>
      <p:bldP spid="9" grpId="0" animBg="1"/>
      <p:bldP spid="9" grpId="1" animBg="1"/>
      <p:bldP spid="9" grpId="2" animBg="1"/>
      <p:bldP spid="10" grpId="0" animBg="1"/>
      <p:bldP spid="10" grpId="1" animBg="1"/>
      <p:bldP spid="10" grpId="2" animBg="1"/>
      <p:bldP spid="13" grpId="0" animBg="1"/>
      <p:bldP spid="13" grpId="1" animBg="1"/>
      <p:bldP spid="13" grpId="2" animBg="1"/>
      <p:bldP spid="14" grpId="0" animBg="1"/>
      <p:bldP spid="14" grpId="1" animBg="1"/>
      <p:bldP spid="14" grpId="2" animBg="1"/>
      <p:bldP spid="16" grpId="0" animBg="1"/>
      <p:bldP spid="16" grpId="1" animBg="1"/>
      <p:bldP spid="16" grpId="2" animBg="1"/>
      <p:bldP spid="17" grpId="0" animBg="1"/>
      <p:bldP spid="17" grpId="1" animBg="1"/>
      <p:bldP spid="17" grpId="2"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p 17"/>
          <p:cNvGrpSpPr/>
          <p:nvPr/>
        </p:nvGrpSpPr>
        <p:grpSpPr>
          <a:xfrm>
            <a:off x="4283968" y="116632"/>
            <a:ext cx="4176464" cy="6597352"/>
            <a:chOff x="4283968" y="116632"/>
            <a:chExt cx="4176464" cy="6597352"/>
          </a:xfrm>
        </p:grpSpPr>
        <p:sp>
          <p:nvSpPr>
            <p:cNvPr id="19" name="Rektangel med rundade hörn 18"/>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Rektangel 20"/>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2" name="Rak 21"/>
            <p:cNvCxnSpPr>
              <a:stCxn id="19" idx="1"/>
              <a:endCxn id="19"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Fem skyttar </a:t>
            </a:r>
          </a:p>
        </p:txBody>
      </p:sp>
      <p:sp>
        <p:nvSpPr>
          <p:cNvPr id="5" name="Plus 4"/>
          <p:cNvSpPr/>
          <p:nvPr/>
        </p:nvSpPr>
        <p:spPr>
          <a:xfrm rot="18978445">
            <a:off x="6277645" y="2767179"/>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us 5"/>
          <p:cNvSpPr/>
          <p:nvPr/>
        </p:nvSpPr>
        <p:spPr>
          <a:xfrm rot="18978445">
            <a:off x="5344391" y="204387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us 6"/>
          <p:cNvSpPr/>
          <p:nvPr/>
        </p:nvSpPr>
        <p:spPr>
          <a:xfrm rot="18978445">
            <a:off x="5344391" y="103576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7144591" y="103576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141741" y="1971870"/>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Flowchart: Connector 24"/>
          <p:cNvSpPr/>
          <p:nvPr/>
        </p:nvSpPr>
        <p:spPr>
          <a:xfrm>
            <a:off x="6156746" y="40523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Flowchart: Connector 24"/>
          <p:cNvSpPr/>
          <p:nvPr/>
        </p:nvSpPr>
        <p:spPr>
          <a:xfrm>
            <a:off x="6309146" y="404664"/>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Flowchart: Connector 24"/>
          <p:cNvSpPr/>
          <p:nvPr/>
        </p:nvSpPr>
        <p:spPr>
          <a:xfrm>
            <a:off x="6228184" y="26064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4"/>
          <p:cNvSpPr/>
          <p:nvPr/>
        </p:nvSpPr>
        <p:spPr>
          <a:xfrm>
            <a:off x="6084168" y="26064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6444778" y="260648"/>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us 14"/>
          <p:cNvSpPr/>
          <p:nvPr/>
        </p:nvSpPr>
        <p:spPr>
          <a:xfrm rot="18978445">
            <a:off x="5629573" y="243678"/>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Flowchart: Connector 24"/>
          <p:cNvSpPr/>
          <p:nvPr/>
        </p:nvSpPr>
        <p:spPr>
          <a:xfrm>
            <a:off x="5724128" y="476672"/>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Box 18"/>
          <p:cNvSpPr txBox="1"/>
          <p:nvPr/>
        </p:nvSpPr>
        <p:spPr>
          <a:xfrm>
            <a:off x="383377" y="2941367"/>
            <a:ext cx="3286148" cy="203132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Spelaren bakom mål har en massa bollar framför sig. Han har fem skyttar att spela bollen till. Varje skytt har, när man får boll, ett val att antingen ta avslut eller spela vidare bollen till en av de </a:t>
            </a:r>
            <a:r>
              <a:rPr lang="sv-SE"/>
              <a:t>andra skyttarna.</a:t>
            </a:r>
            <a:endParaRPr lang="sv-SE" dirty="0"/>
          </a:p>
        </p:txBody>
      </p:sp>
      <p:pic>
        <p:nvPicPr>
          <p:cNvPr id="24" name="Bildobjekt 23">
            <a:extLst>
              <a:ext uri="{FF2B5EF4-FFF2-40B4-BE49-F238E27FC236}">
                <a16:creationId xmlns:a16="http://schemas.microsoft.com/office/drawing/2014/main" id="{F95586FD-91BB-4D9C-B9CE-2E3D596B64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51278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in)">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p 14"/>
          <p:cNvGrpSpPr/>
          <p:nvPr/>
        </p:nvGrpSpPr>
        <p:grpSpPr>
          <a:xfrm>
            <a:off x="4283968" y="116632"/>
            <a:ext cx="4176464" cy="6597352"/>
            <a:chOff x="4283968" y="116632"/>
            <a:chExt cx="4176464" cy="6597352"/>
          </a:xfrm>
        </p:grpSpPr>
        <p:sp>
          <p:nvSpPr>
            <p:cNvPr id="16" name="Rektangel med rundade hörn 15"/>
            <p:cNvSpPr/>
            <p:nvPr/>
          </p:nvSpPr>
          <p:spPr>
            <a:xfrm>
              <a:off x="4283968" y="116632"/>
              <a:ext cx="4176464" cy="65973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5868144" y="620688"/>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p:cNvSpPr/>
            <p:nvPr/>
          </p:nvSpPr>
          <p:spPr>
            <a:xfrm>
              <a:off x="5868144" y="5517232"/>
              <a:ext cx="108012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Rak 18"/>
            <p:cNvCxnSpPr>
              <a:stCxn id="16" idx="1"/>
              <a:endCxn id="16" idx="3"/>
            </p:cNvCxnSpPr>
            <p:nvPr/>
          </p:nvCxnSpPr>
          <p:spPr>
            <a:xfrm>
              <a:off x="4283968" y="3415308"/>
              <a:ext cx="41764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15"/>
          <p:cNvSpPr txBox="1"/>
          <p:nvPr/>
        </p:nvSpPr>
        <p:spPr>
          <a:xfrm>
            <a:off x="383377" y="2123564"/>
            <a:ext cx="3286148"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sv-SE" dirty="0"/>
              <a:t>Avslutsövning - Enkelmitten</a:t>
            </a:r>
          </a:p>
        </p:txBody>
      </p:sp>
      <p:sp>
        <p:nvSpPr>
          <p:cNvPr id="7" name="Plus 6"/>
          <p:cNvSpPr/>
          <p:nvPr/>
        </p:nvSpPr>
        <p:spPr>
          <a:xfrm rot="18978445">
            <a:off x="4837485" y="2119107"/>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us 7"/>
          <p:cNvSpPr/>
          <p:nvPr/>
        </p:nvSpPr>
        <p:spPr>
          <a:xfrm rot="18978445">
            <a:off x="8080695" y="21158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us 8"/>
          <p:cNvSpPr/>
          <p:nvPr/>
        </p:nvSpPr>
        <p:spPr>
          <a:xfrm rot="18978445">
            <a:off x="7861821" y="21158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us 9"/>
          <p:cNvSpPr/>
          <p:nvPr/>
        </p:nvSpPr>
        <p:spPr>
          <a:xfrm rot="18978445">
            <a:off x="7645797" y="21158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us 10"/>
          <p:cNvSpPr/>
          <p:nvPr/>
        </p:nvSpPr>
        <p:spPr>
          <a:xfrm rot="18978445">
            <a:off x="4621461" y="21158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us 11"/>
          <p:cNvSpPr/>
          <p:nvPr/>
        </p:nvSpPr>
        <p:spPr>
          <a:xfrm rot="18978445">
            <a:off x="4405437" y="2115886"/>
            <a:ext cx="258268" cy="246743"/>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lowchart: Connector 24"/>
          <p:cNvSpPr/>
          <p:nvPr/>
        </p:nvSpPr>
        <p:spPr>
          <a:xfrm>
            <a:off x="4716016" y="234945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lowchart: Connector 24"/>
          <p:cNvSpPr/>
          <p:nvPr/>
        </p:nvSpPr>
        <p:spPr>
          <a:xfrm>
            <a:off x="7956946" y="2349450"/>
            <a:ext cx="71438" cy="7143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1" name="Bildobjekt 20">
            <a:extLst>
              <a:ext uri="{FF2B5EF4-FFF2-40B4-BE49-F238E27FC236}">
                <a16:creationId xmlns:a16="http://schemas.microsoft.com/office/drawing/2014/main" id="{FF81CB3F-180C-4E33-90FE-59C3FFFEFB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43" y="146469"/>
            <a:ext cx="1165792" cy="1482331"/>
          </a:xfrm>
          <a:prstGeom prst="rect">
            <a:avLst/>
          </a:prstGeom>
        </p:spPr>
      </p:pic>
    </p:spTree>
    <p:extLst>
      <p:ext uri="{BB962C8B-B14F-4D97-AF65-F5344CB8AC3E}">
        <p14:creationId xmlns:p14="http://schemas.microsoft.com/office/powerpoint/2010/main" val="249896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0.00087 5.08788E-7 L -0.01355 0.07123 L -0.01355 0.10685 L -0.00087 0.13506 L 0.01753 0.14824 L 0.03437 0.15749 L 0.04427 0.15934 L 0.06822 0.16304 L 0.08645 0.16304 L 0.10208 0.16119 L 0.11475 0.15564 L 0.12743 0.14616 " pathEditMode="relative" ptsTypes="AAAAAAAAAAAA">
                                      <p:cBhvr>
                                        <p:cTn id="6" dur="2000" fill="hold"/>
                                        <p:tgtEl>
                                          <p:spTgt spid="7"/>
                                        </p:tgtEl>
                                        <p:attrNameLst>
                                          <p:attrName>ppt_x</p:attrName>
                                          <p:attrName>ppt_y</p:attrName>
                                        </p:attrNameLst>
                                      </p:cBhvr>
                                    </p:animMotion>
                                  </p:childTnLst>
                                </p:cTn>
                              </p:par>
                              <p:par>
                                <p:cTn id="7" presetID="42" presetClass="path" presetSubtype="0" fill="hold" grpId="0" nodeType="withEffect">
                                  <p:stCondLst>
                                    <p:cond delay="1000"/>
                                  </p:stCondLst>
                                  <p:childTnLst>
                                    <p:animMotion origin="layout" path="M 1.94444E-6 -3.55227E-6 L 0.15364 0.11032 " pathEditMode="relative" rAng="0" ptsTypes="AA">
                                      <p:cBhvr>
                                        <p:cTn id="8" dur="1000" fill="hold"/>
                                        <p:tgtEl>
                                          <p:spTgt spid="13"/>
                                        </p:tgtEl>
                                        <p:attrNameLst>
                                          <p:attrName>ppt_x</p:attrName>
                                          <p:attrName>ppt_y</p:attrName>
                                        </p:attrNameLst>
                                      </p:cBhvr>
                                      <p:rCtr x="7674" y="5504"/>
                                    </p:animMotion>
                                  </p:childTnLst>
                                </p:cTn>
                              </p:par>
                            </p:childTnLst>
                          </p:cTn>
                        </p:par>
                        <p:par>
                          <p:cTn id="9" fill="hold">
                            <p:stCondLst>
                              <p:cond delay="2000"/>
                            </p:stCondLst>
                            <p:childTnLst>
                              <p:par>
                                <p:cTn id="10" presetID="42" presetClass="path" presetSubtype="0" fill="hold" grpId="1" nodeType="afterEffect">
                                  <p:stCondLst>
                                    <p:cond delay="0"/>
                                  </p:stCondLst>
                                  <p:childTnLst>
                                    <p:animMotion origin="layout" path="M 0.15364 0.11041 L 0.31892 -0.01737 " pathEditMode="relative" rAng="0" ptsTypes="AA">
                                      <p:cBhvr>
                                        <p:cTn id="11" dur="1000" fill="hold"/>
                                        <p:tgtEl>
                                          <p:spTgt spid="13"/>
                                        </p:tgtEl>
                                        <p:attrNameLst>
                                          <p:attrName>ppt_x</p:attrName>
                                          <p:attrName>ppt_y</p:attrName>
                                        </p:attrNameLst>
                                      </p:cBhvr>
                                      <p:rCtr x="8264" y="-6389"/>
                                    </p:animMotion>
                                  </p:childTnLst>
                                </p:cTn>
                              </p:par>
                              <p:par>
                                <p:cTn id="12" presetID="0" presetClass="path" presetSubtype="0" fill="hold" grpId="1" nodeType="withEffect">
                                  <p:stCondLst>
                                    <p:cond delay="0"/>
                                  </p:stCondLst>
                                  <p:childTnLst>
                                    <p:animMotion origin="layout" path="M 0.12569 0.14838 L 0.16944 0.11783 L 0.20798 0.07894 L 0.22465 0.02616 " pathEditMode="relative" rAng="0" ptsTypes="AAAA">
                                      <p:cBhvr>
                                        <p:cTn id="13" dur="2000" fill="hold"/>
                                        <p:tgtEl>
                                          <p:spTgt spid="7"/>
                                        </p:tgtEl>
                                        <p:attrNameLst>
                                          <p:attrName>ppt_x</p:attrName>
                                          <p:attrName>ppt_y</p:attrName>
                                        </p:attrNameLst>
                                      </p:cBhvr>
                                      <p:rCtr x="4948" y="-6111"/>
                                    </p:animMotion>
                                  </p:childTnLst>
                                </p:cTn>
                              </p:par>
                              <p:par>
                                <p:cTn id="14" presetID="42" presetClass="path" presetSubtype="0" fill="hold" grpId="2" nodeType="withEffect">
                                  <p:stCondLst>
                                    <p:cond delay="1000"/>
                                  </p:stCondLst>
                                  <p:childTnLst>
                                    <p:animMotion origin="layout" path="M 0.31892 -0.01575 L 0.24809 0.00532 " pathEditMode="relative" rAng="0" ptsTypes="AA">
                                      <p:cBhvr>
                                        <p:cTn id="15" dur="1000" fill="hold"/>
                                        <p:tgtEl>
                                          <p:spTgt spid="13"/>
                                        </p:tgtEl>
                                        <p:attrNameLst>
                                          <p:attrName>ppt_x</p:attrName>
                                          <p:attrName>ppt_y</p:attrName>
                                        </p:attrNameLst>
                                      </p:cBhvr>
                                      <p:rCtr x="-3542" y="1042"/>
                                    </p:animMotion>
                                  </p:childTnLst>
                                </p:cTn>
                              </p:par>
                            </p:childTnLst>
                          </p:cTn>
                        </p:par>
                        <p:par>
                          <p:cTn id="16" fill="hold">
                            <p:stCondLst>
                              <p:cond delay="4000"/>
                            </p:stCondLst>
                            <p:childTnLst>
                              <p:par>
                                <p:cTn id="17" presetID="42" presetClass="path" presetSubtype="0" fill="hold" grpId="2" nodeType="afterEffect">
                                  <p:stCondLst>
                                    <p:cond delay="0"/>
                                  </p:stCondLst>
                                  <p:childTnLst>
                                    <p:animMotion origin="layout" path="M 0.22465 0.02615 L 0.23263 -0.03889 " pathEditMode="relative" rAng="0" ptsTypes="AA">
                                      <p:cBhvr>
                                        <p:cTn id="18" dur="1000" fill="hold"/>
                                        <p:tgtEl>
                                          <p:spTgt spid="7"/>
                                        </p:tgtEl>
                                        <p:attrNameLst>
                                          <p:attrName>ppt_x</p:attrName>
                                          <p:attrName>ppt_y</p:attrName>
                                        </p:attrNameLst>
                                      </p:cBhvr>
                                      <p:rCtr x="399" y="-3264"/>
                                    </p:animMotion>
                                  </p:childTnLst>
                                </p:cTn>
                              </p:par>
                              <p:par>
                                <p:cTn id="19" presetID="42" presetClass="path" presetSubtype="0" fill="hold" grpId="3" nodeType="withEffect">
                                  <p:stCondLst>
                                    <p:cond delay="0"/>
                                  </p:stCondLst>
                                  <p:childTnLst>
                                    <p:animMotion origin="layout" path="M 0.24809 0.00532 L 0.25607 -0.07014 " pathEditMode="relative" rAng="0" ptsTypes="AA">
                                      <p:cBhvr>
                                        <p:cTn id="20" dur="1000" fill="hold"/>
                                        <p:tgtEl>
                                          <p:spTgt spid="13"/>
                                        </p:tgtEl>
                                        <p:attrNameLst>
                                          <p:attrName>ppt_x</p:attrName>
                                          <p:attrName>ppt_y</p:attrName>
                                        </p:attrNameLst>
                                      </p:cBhvr>
                                      <p:rCtr x="399" y="-3773"/>
                                    </p:animMotion>
                                  </p:childTnLst>
                                </p:cTn>
                              </p:par>
                            </p:childTnLst>
                          </p:cTn>
                        </p:par>
                        <p:par>
                          <p:cTn id="21" fill="hold">
                            <p:stCondLst>
                              <p:cond delay="5000"/>
                            </p:stCondLst>
                            <p:childTnLst>
                              <p:par>
                                <p:cTn id="22" presetID="42" presetClass="path" presetSubtype="0" fill="hold" grpId="4" nodeType="afterEffect">
                                  <p:stCondLst>
                                    <p:cond delay="0"/>
                                  </p:stCondLst>
                                  <p:childTnLst>
                                    <p:animMotion origin="layout" path="M 0.25607 -0.06829 L 0.14583 -0.25718 " pathEditMode="relative" rAng="0" ptsTypes="AA">
                                      <p:cBhvr>
                                        <p:cTn id="23" dur="500" fill="hold"/>
                                        <p:tgtEl>
                                          <p:spTgt spid="13"/>
                                        </p:tgtEl>
                                        <p:attrNameLst>
                                          <p:attrName>ppt_x</p:attrName>
                                          <p:attrName>ppt_y</p:attrName>
                                        </p:attrNameLst>
                                      </p:cBhvr>
                                      <p:rCtr x="-5521" y="-9444"/>
                                    </p:animMotion>
                                  </p:childTnLst>
                                </p:cTn>
                              </p:par>
                              <p:par>
                                <p:cTn id="24" presetID="0" presetClass="path" presetSubtype="0" fill="hold" grpId="3" nodeType="withEffect">
                                  <p:stCondLst>
                                    <p:cond delay="0"/>
                                  </p:stCondLst>
                                  <p:childTnLst>
                                    <p:animMotion origin="layout" path="M 0.23263 -0.03935 L 0.2618 -0.05324 L 0.30694 -0.05787 L 0.35694 -0.04676 L 0.36875 -0.02361 " pathEditMode="relative" rAng="0" ptsTypes="AAAAA">
                                      <p:cBhvr>
                                        <p:cTn id="25" dur="2000" fill="hold"/>
                                        <p:tgtEl>
                                          <p:spTgt spid="7"/>
                                        </p:tgtEl>
                                        <p:attrNameLst>
                                          <p:attrName>ppt_x</p:attrName>
                                          <p:attrName>ppt_y</p:attrName>
                                        </p:attrNameLst>
                                      </p:cBhvr>
                                      <p:rCtr x="6806" y="-139"/>
                                    </p:animMotion>
                                  </p:childTnLst>
                                </p:cTn>
                              </p:par>
                            </p:childTnLst>
                          </p:cTn>
                        </p:par>
                        <p:par>
                          <p:cTn id="26" fill="hold">
                            <p:stCondLst>
                              <p:cond delay="7000"/>
                            </p:stCondLst>
                            <p:childTnLst>
                              <p:par>
                                <p:cTn id="27" presetID="0" presetClass="path" presetSubtype="0" fill="hold" grpId="0" nodeType="afterEffect">
                                  <p:stCondLst>
                                    <p:cond delay="0"/>
                                  </p:stCondLst>
                                  <p:childTnLst>
                                    <p:animMotion origin="layout" path="M -0.00121 -0.0007 L 0.00573 0.05486 L 0.00365 0.11042 L -0.00885 0.13727 L -0.03107 0.15671 L -0.06024 0.16319 L -0.08246 0.15949 " pathEditMode="relative" rAng="0" ptsTypes="AAAAAAA">
                                      <p:cBhvr>
                                        <p:cTn id="28" dur="2000" fill="hold"/>
                                        <p:tgtEl>
                                          <p:spTgt spid="10"/>
                                        </p:tgtEl>
                                        <p:attrNameLst>
                                          <p:attrName>ppt_x</p:attrName>
                                          <p:attrName>ppt_y</p:attrName>
                                        </p:attrNameLst>
                                      </p:cBhvr>
                                      <p:rCtr x="-3715" y="8194"/>
                                    </p:animMotion>
                                  </p:childTnLst>
                                </p:cTn>
                              </p:par>
                              <p:par>
                                <p:cTn id="29" presetID="42" presetClass="path" presetSubtype="0" fill="hold" grpId="0" nodeType="withEffect">
                                  <p:stCondLst>
                                    <p:cond delay="1000"/>
                                  </p:stCondLst>
                                  <p:childTnLst>
                                    <p:animMotion origin="layout" path="M 1.66667E-6 4.81481E-6 L -0.10625 0.13125 " pathEditMode="relative" rAng="0" ptsTypes="AA">
                                      <p:cBhvr>
                                        <p:cTn id="30" dur="1000" fill="hold"/>
                                        <p:tgtEl>
                                          <p:spTgt spid="14"/>
                                        </p:tgtEl>
                                        <p:attrNameLst>
                                          <p:attrName>ppt_x</p:attrName>
                                          <p:attrName>ppt_y</p:attrName>
                                        </p:attrNameLst>
                                      </p:cBhvr>
                                      <p:rCtr x="-5313" y="6551"/>
                                    </p:animMotion>
                                  </p:childTnLst>
                                </p:cTn>
                              </p:par>
                            </p:childTnLst>
                          </p:cTn>
                        </p:par>
                        <p:par>
                          <p:cTn id="31" fill="hold">
                            <p:stCondLst>
                              <p:cond delay="9000"/>
                            </p:stCondLst>
                            <p:childTnLst>
                              <p:par>
                                <p:cTn id="32" presetID="42" presetClass="path" presetSubtype="0" fill="hold" grpId="1" nodeType="afterEffect">
                                  <p:stCondLst>
                                    <p:cond delay="0"/>
                                  </p:stCondLst>
                                  <p:childTnLst>
                                    <p:animMotion origin="layout" path="M -0.10625 0.13125 L -0.34254 -0.02616 " pathEditMode="relative" rAng="0" ptsTypes="AA">
                                      <p:cBhvr>
                                        <p:cTn id="33" dur="1000" fill="hold"/>
                                        <p:tgtEl>
                                          <p:spTgt spid="14"/>
                                        </p:tgtEl>
                                        <p:attrNameLst>
                                          <p:attrName>ppt_x</p:attrName>
                                          <p:attrName>ppt_y</p:attrName>
                                        </p:attrNameLst>
                                      </p:cBhvr>
                                      <p:rCtr x="-11823" y="-7870"/>
                                    </p:animMotion>
                                  </p:childTnLst>
                                </p:cTn>
                              </p:par>
                              <p:par>
                                <p:cTn id="34" presetID="0" presetClass="path" presetSubtype="0" fill="hold" grpId="1" nodeType="withEffect">
                                  <p:stCondLst>
                                    <p:cond delay="0"/>
                                  </p:stCondLst>
                                  <p:childTnLst>
                                    <p:animMotion origin="layout" path="M -0.08385 0.16111 L -0.13732 0.14537 L -0.20399 0.10278 L -0.24774 0.03704 " pathEditMode="relative" rAng="0" ptsTypes="AAAA">
                                      <p:cBhvr>
                                        <p:cTn id="35" dur="2000" fill="hold"/>
                                        <p:tgtEl>
                                          <p:spTgt spid="10"/>
                                        </p:tgtEl>
                                        <p:attrNameLst>
                                          <p:attrName>ppt_x</p:attrName>
                                          <p:attrName>ppt_y</p:attrName>
                                        </p:attrNameLst>
                                      </p:cBhvr>
                                      <p:rCtr x="-8194" y="-6204"/>
                                    </p:animMotion>
                                  </p:childTnLst>
                                </p:cTn>
                              </p:par>
                              <p:par>
                                <p:cTn id="36" presetID="42" presetClass="path" presetSubtype="0" fill="hold" grpId="2" nodeType="withEffect">
                                  <p:stCondLst>
                                    <p:cond delay="1000"/>
                                  </p:stCondLst>
                                  <p:childTnLst>
                                    <p:animMotion origin="layout" path="M -0.34254 -0.02616 L -0.27153 0.00532 " pathEditMode="relative" rAng="0" ptsTypes="AA">
                                      <p:cBhvr>
                                        <p:cTn id="37" dur="1000" fill="hold"/>
                                        <p:tgtEl>
                                          <p:spTgt spid="14"/>
                                        </p:tgtEl>
                                        <p:attrNameLst>
                                          <p:attrName>ppt_x</p:attrName>
                                          <p:attrName>ppt_y</p:attrName>
                                        </p:attrNameLst>
                                      </p:cBhvr>
                                      <p:rCtr x="3542" y="1574"/>
                                    </p:animMotion>
                                  </p:childTnLst>
                                </p:cTn>
                              </p:par>
                            </p:childTnLst>
                          </p:cTn>
                        </p:par>
                        <p:par>
                          <p:cTn id="38" fill="hold">
                            <p:stCondLst>
                              <p:cond delay="11000"/>
                            </p:stCondLst>
                            <p:childTnLst>
                              <p:par>
                                <p:cTn id="39" presetID="42" presetClass="path" presetSubtype="0" fill="hold" grpId="3" nodeType="afterEffect">
                                  <p:stCondLst>
                                    <p:cond delay="0"/>
                                  </p:stCondLst>
                                  <p:childTnLst>
                                    <p:animMotion origin="layout" path="M -0.27153 0.00532 L -0.2559 -0.05973 " pathEditMode="relative" rAng="0" ptsTypes="AA">
                                      <p:cBhvr>
                                        <p:cTn id="40" dur="1000" fill="hold"/>
                                        <p:tgtEl>
                                          <p:spTgt spid="14"/>
                                        </p:tgtEl>
                                        <p:attrNameLst>
                                          <p:attrName>ppt_x</p:attrName>
                                          <p:attrName>ppt_y</p:attrName>
                                        </p:attrNameLst>
                                      </p:cBhvr>
                                      <p:rCtr x="781" y="-3264"/>
                                    </p:animMotion>
                                  </p:childTnLst>
                                </p:cTn>
                              </p:par>
                              <p:par>
                                <p:cTn id="41" presetID="42" presetClass="path" presetSubtype="0" fill="hold" grpId="2" nodeType="withEffect">
                                  <p:stCondLst>
                                    <p:cond delay="0"/>
                                  </p:stCondLst>
                                  <p:childTnLst>
                                    <p:animMotion origin="layout" path="M -0.24774 0.03704 L -0.23993 -0.02593 " pathEditMode="relative" rAng="0" ptsTypes="AA">
                                      <p:cBhvr>
                                        <p:cTn id="42" dur="1000" fill="hold"/>
                                        <p:tgtEl>
                                          <p:spTgt spid="10"/>
                                        </p:tgtEl>
                                        <p:attrNameLst>
                                          <p:attrName>ppt_x</p:attrName>
                                          <p:attrName>ppt_y</p:attrName>
                                        </p:attrNameLst>
                                      </p:cBhvr>
                                      <p:rCtr x="382" y="-3148"/>
                                    </p:animMotion>
                                  </p:childTnLst>
                                </p:cTn>
                              </p:par>
                            </p:childTnLst>
                          </p:cTn>
                        </p:par>
                        <p:par>
                          <p:cTn id="43" fill="hold">
                            <p:stCondLst>
                              <p:cond delay="12000"/>
                            </p:stCondLst>
                            <p:childTnLst>
                              <p:par>
                                <p:cTn id="44" presetID="42" presetClass="path" presetSubtype="0" fill="hold" grpId="4" nodeType="afterEffect">
                                  <p:stCondLst>
                                    <p:cond delay="0"/>
                                  </p:stCondLst>
                                  <p:childTnLst>
                                    <p:animMotion origin="layout" path="M -0.2559 -0.05972 L -0.13768 -0.26968 " pathEditMode="relative" rAng="0" ptsTypes="AA">
                                      <p:cBhvr>
                                        <p:cTn id="45" dur="500" fill="hold"/>
                                        <p:tgtEl>
                                          <p:spTgt spid="14"/>
                                        </p:tgtEl>
                                        <p:attrNameLst>
                                          <p:attrName>ppt_x</p:attrName>
                                          <p:attrName>ppt_y</p:attrName>
                                        </p:attrNameLst>
                                      </p:cBhvr>
                                      <p:rCtr x="5903" y="-10509"/>
                                    </p:animMotion>
                                  </p:childTnLst>
                                </p:cTn>
                              </p:par>
                              <p:par>
                                <p:cTn id="46" presetID="0" presetClass="path" presetSubtype="0" fill="hold" grpId="3" nodeType="withEffect">
                                  <p:stCondLst>
                                    <p:cond delay="0"/>
                                  </p:stCondLst>
                                  <p:childTnLst>
                                    <p:animMotion origin="layout" path="M -0.23993 -0.02801 L -0.25034 -0.08264 L -0.28368 -0.0956 L -0.31493 -0.09931 L -0.3434 -0.0919 L -0.35659 -0.08264 L -0.36076 -0.06783 L -0.36423 -0.04745 L -0.36423 -0.03542 " pathEditMode="relative" rAng="0" ptsTypes="AAAAAAAAA">
                                      <p:cBhvr>
                                        <p:cTn id="47" dur="2000" fill="hold"/>
                                        <p:tgtEl>
                                          <p:spTgt spid="10"/>
                                        </p:tgtEl>
                                        <p:attrNameLst>
                                          <p:attrName>ppt_x</p:attrName>
                                          <p:attrName>ppt_y</p:attrName>
                                        </p:attrNameLst>
                                      </p:cBhvr>
                                      <p:rCtr x="-6215" y="-35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7" grpId="3" animBg="1"/>
      <p:bldP spid="10" grpId="0" animBg="1"/>
      <p:bldP spid="10" grpId="1" animBg="1"/>
      <p:bldP spid="10" grpId="2" animBg="1"/>
      <p:bldP spid="10" grpId="3" animBg="1"/>
      <p:bldP spid="13" grpId="0" animBg="1"/>
      <p:bldP spid="13" grpId="1" animBg="1"/>
      <p:bldP spid="13" grpId="2" animBg="1"/>
      <p:bldP spid="13" grpId="3" animBg="1"/>
      <p:bldP spid="13" grpId="4" animBg="1"/>
      <p:bldP spid="14" grpId="0" animBg="1"/>
      <p:bldP spid="14" grpId="1" animBg="1"/>
      <p:bldP spid="14" grpId="2" animBg="1"/>
      <p:bldP spid="14" grpId="3" animBg="1"/>
      <p:bldP spid="14" grpId="4"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943</TotalTime>
  <Words>1049</Words>
  <Application>Microsoft Office PowerPoint</Application>
  <PresentationFormat>Bildspel på skärmen (4:3)</PresentationFormat>
  <Paragraphs>187</Paragraphs>
  <Slides>57</Slides>
  <Notes>2</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57</vt:i4>
      </vt:variant>
    </vt:vector>
  </HeadingPairs>
  <TitlesOfParts>
    <vt:vector size="61" baseType="lpstr">
      <vt:lpstr>Arial</vt:lpstr>
      <vt:lpstr>Calibri</vt:lpstr>
      <vt:lpstr>Wingdings</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Passningsövningar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Träna spelmoment</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Avslutsövningar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Fredrik</dc:creator>
  <cp:lastModifiedBy>Richard Mörlid</cp:lastModifiedBy>
  <cp:revision>32</cp:revision>
  <dcterms:created xsi:type="dcterms:W3CDTF">2011-06-07T11:34:51Z</dcterms:created>
  <dcterms:modified xsi:type="dcterms:W3CDTF">2018-08-12T07:33:15Z</dcterms:modified>
</cp:coreProperties>
</file>