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3" r:id="rId8"/>
    <p:sldId id="262" r:id="rId9"/>
    <p:sldId id="264" r:id="rId10"/>
    <p:sldId id="265" r:id="rId11"/>
    <p:sldId id="266" r:id="rId12"/>
    <p:sldId id="267" r:id="rId13"/>
    <p:sldId id="268" r:id="rId14"/>
    <p:sldId id="269" r:id="rId15"/>
    <p:sldId id="270" r:id="rId16"/>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sv-SE" smtClean="0"/>
              <a:t>Klicka här för att ändra format</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en-US" dirty="0"/>
          </a:p>
        </p:txBody>
      </p:sp>
      <p:sp>
        <p:nvSpPr>
          <p:cNvPr id="7" name="Date Placeholder 6"/>
          <p:cNvSpPr>
            <a:spLocks noGrp="1"/>
          </p:cNvSpPr>
          <p:nvPr>
            <p:ph type="dt" sz="half" idx="10"/>
          </p:nvPr>
        </p:nvSpPr>
        <p:spPr/>
        <p:txBody>
          <a:bodyPr/>
          <a:lstStyle/>
          <a:p>
            <a:fld id="{3DC1901E-D60E-49B8-97ED-1CD088E461BE}" type="datetimeFigureOut">
              <a:rPr lang="sv-SE" smtClean="0"/>
              <a:t>2017-01-23</a:t>
            </a:fld>
            <a:endParaRPr lang="sv-SE"/>
          </a:p>
        </p:txBody>
      </p:sp>
      <p:sp>
        <p:nvSpPr>
          <p:cNvPr id="8" name="Slide Number Placeholder 7"/>
          <p:cNvSpPr>
            <a:spLocks noGrp="1"/>
          </p:cNvSpPr>
          <p:nvPr>
            <p:ph type="sldNum" sz="quarter" idx="11"/>
          </p:nvPr>
        </p:nvSpPr>
        <p:spPr/>
        <p:txBody>
          <a:bodyPr/>
          <a:lstStyle/>
          <a:p>
            <a:fld id="{1F8049C8-B552-42F0-8A9D-720460ED9B3D}" type="slidenum">
              <a:rPr lang="sv-SE" smtClean="0"/>
              <a:t>‹#›</a:t>
            </a:fld>
            <a:endParaRPr lang="sv-SE"/>
          </a:p>
        </p:txBody>
      </p:sp>
      <p:sp>
        <p:nvSpPr>
          <p:cNvPr id="9" name="Footer Placeholder 8"/>
          <p:cNvSpPr>
            <a:spLocks noGrp="1"/>
          </p:cNvSpPr>
          <p:nvPr>
            <p:ph type="ftr" sz="quarter" idx="12"/>
          </p:nvPr>
        </p:nvSpPr>
        <p:spPr/>
        <p:txBody>
          <a:bodyPr/>
          <a:lstStyle/>
          <a:p>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smtClean="0"/>
          </a:p>
        </p:txBody>
      </p:sp>
      <p:sp>
        <p:nvSpPr>
          <p:cNvPr id="4" name="Date Placeholder 3"/>
          <p:cNvSpPr>
            <a:spLocks noGrp="1"/>
          </p:cNvSpPr>
          <p:nvPr>
            <p:ph type="dt" sz="half" idx="10"/>
          </p:nvPr>
        </p:nvSpPr>
        <p:spPr/>
        <p:txBody>
          <a:bodyPr/>
          <a:lstStyle/>
          <a:p>
            <a:fld id="{3DC1901E-D60E-49B8-97ED-1CD088E461BE}" type="datetimeFigureOut">
              <a:rPr lang="sv-SE" smtClean="0"/>
              <a:t>2017-01-23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sv-SE" smtClean="0"/>
              <a:t>Klicka här för att ändra format</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3DC1901E-D60E-49B8-97ED-1CD088E461BE}" type="datetimeFigureOut">
              <a:rPr lang="sv-SE" smtClean="0"/>
              <a:t>2017-01-23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8049C8-B552-42F0-8A9D-720460ED9B3D}" type="slidenum">
              <a:rPr lang="sv-SE" smtClean="0"/>
              <a:t>‹#›</a:t>
            </a:fld>
            <a:endParaRPr lang="sv-SE"/>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smtClean="0"/>
          </a:p>
        </p:txBody>
      </p:sp>
      <p:sp>
        <p:nvSpPr>
          <p:cNvPr id="5" name="Date Placeholder 4"/>
          <p:cNvSpPr>
            <a:spLocks noGrp="1"/>
          </p:cNvSpPr>
          <p:nvPr>
            <p:ph type="dt" sz="half" idx="10"/>
          </p:nvPr>
        </p:nvSpPr>
        <p:spPr/>
        <p:txBody>
          <a:bodyPr/>
          <a:lstStyle/>
          <a:p>
            <a:fld id="{3DC1901E-D60E-49B8-97ED-1CD088E461BE}" type="datetimeFigureOut">
              <a:rPr lang="sv-SE" smtClean="0"/>
              <a:t>2017-01-23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8049C8-B552-42F0-8A9D-720460ED9B3D}" type="slidenum">
              <a:rPr lang="sv-SE" smtClean="0"/>
              <a:t>‹#›</a:t>
            </a:fld>
            <a:endParaRPr lang="sv-SE"/>
          </a:p>
        </p:txBody>
      </p:sp>
      <p:sp>
        <p:nvSpPr>
          <p:cNvPr id="9" name="Content Placeholder 8"/>
          <p:cNvSpPr>
            <a:spLocks noGrp="1"/>
          </p:cNvSpPr>
          <p:nvPr>
            <p:ph sz="quarter" idx="13"/>
          </p:nvPr>
        </p:nvSpPr>
        <p:spPr>
          <a:xfrm>
            <a:off x="365760" y="1600200"/>
            <a:ext cx="4041648" cy="4526280"/>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smtClean="0"/>
              <a:t>Klicka här för att ändra format</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7" name="Date Placeholder 6"/>
          <p:cNvSpPr>
            <a:spLocks noGrp="1"/>
          </p:cNvSpPr>
          <p:nvPr>
            <p:ph type="dt" sz="half" idx="10"/>
          </p:nvPr>
        </p:nvSpPr>
        <p:spPr/>
        <p:txBody>
          <a:bodyPr/>
          <a:lstStyle/>
          <a:p>
            <a:fld id="{3DC1901E-D60E-49B8-97ED-1CD088E461BE}" type="datetimeFigureOut">
              <a:rPr lang="sv-SE" smtClean="0"/>
              <a:t>2017-01-23</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1F8049C8-B552-42F0-8A9D-720460ED9B3D}" type="slidenum">
              <a:rPr lang="sv-SE" smtClean="0"/>
              <a:t>‹#›</a:t>
            </a:fld>
            <a:endParaRPr lang="sv-SE"/>
          </a:p>
        </p:txBody>
      </p:sp>
      <p:sp>
        <p:nvSpPr>
          <p:cNvPr id="11" name="Content Placeholder 10"/>
          <p:cNvSpPr>
            <a:spLocks noGrp="1"/>
          </p:cNvSpPr>
          <p:nvPr>
            <p:ph sz="quarter" idx="13"/>
          </p:nvPr>
        </p:nvSpPr>
        <p:spPr>
          <a:xfrm>
            <a:off x="457200" y="2212848"/>
            <a:ext cx="4041648" cy="3913632"/>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3DC1901E-D60E-49B8-97ED-1CD088E461BE}" type="datetimeFigureOut">
              <a:rPr lang="sv-SE" smtClean="0"/>
              <a:t>2017-01-23</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C1901E-D60E-49B8-97ED-1CD088E461BE}" type="datetimeFigureOut">
              <a:rPr lang="sv-SE" smtClean="0"/>
              <a:t>2017-01-23</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sv-SE" smtClean="0"/>
              <a:t>Klicka här för att ändra format</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3DC1901E-D60E-49B8-97ED-1CD088E461BE}" type="datetimeFigureOut">
              <a:rPr lang="sv-SE" smtClean="0"/>
              <a:t>2017-01-23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sv-SE" smtClean="0"/>
              <a:t>Klicka här för att ändra format</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3DC1901E-D60E-49B8-97ED-1CD088E461BE}" type="datetimeFigureOut">
              <a:rPr lang="sv-SE" smtClean="0"/>
              <a:t>2017-01-23</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Date Placeholder 3"/>
          <p:cNvSpPr>
            <a:spLocks noGrp="1"/>
          </p:cNvSpPr>
          <p:nvPr>
            <p:ph type="dt" sz="half" idx="10"/>
          </p:nvPr>
        </p:nvSpPr>
        <p:spPr/>
        <p:txBody>
          <a:bodyPr/>
          <a:lstStyle/>
          <a:p>
            <a:fld id="{3DC1901E-D60E-49B8-97ED-1CD088E461BE}" type="datetimeFigureOut">
              <a:rPr lang="sv-SE" smtClean="0"/>
              <a:t>2017-01-23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a:p>
        </p:txBody>
      </p:sp>
      <p:sp>
        <p:nvSpPr>
          <p:cNvPr id="4" name="Date Placeholder 3"/>
          <p:cNvSpPr>
            <a:spLocks noGrp="1"/>
          </p:cNvSpPr>
          <p:nvPr>
            <p:ph type="dt" sz="half" idx="10"/>
          </p:nvPr>
        </p:nvSpPr>
        <p:spPr/>
        <p:txBody>
          <a:bodyPr/>
          <a:lstStyle/>
          <a:p>
            <a:fld id="{3DC1901E-D60E-49B8-97ED-1CD088E461BE}" type="datetimeFigureOut">
              <a:rPr lang="sv-SE" smtClean="0"/>
              <a:t>2017-01-23</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1F8049C8-B552-42F0-8A9D-720460ED9B3D}"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sv-SE" smtClean="0"/>
              <a:t>Klicka här för att ändra format</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3DC1901E-D60E-49B8-97ED-1CD088E461BE}" type="datetimeFigureOut">
              <a:rPr lang="sv-SE" smtClean="0"/>
              <a:t>2017-01-23</a:t>
            </a:fld>
            <a:endParaRPr lang="sv-SE"/>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sv-SE"/>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1F8049C8-B552-42F0-8A9D-720460ED9B3D}" type="slidenum">
              <a:rPr lang="sv-SE" smtClean="0"/>
              <a:t>‹#›</a:t>
            </a:fld>
            <a:endParaRPr lang="sv-SE"/>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youtube.com/watch?v=vqM3n-UxwA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99592" y="620688"/>
            <a:ext cx="6982544" cy="578495"/>
          </a:xfrm>
        </p:spPr>
        <p:txBody>
          <a:bodyPr>
            <a:normAutofit fontScale="90000"/>
          </a:bodyPr>
          <a:lstStyle/>
          <a:p>
            <a:r>
              <a:rPr lang="sv-SE" dirty="0" smtClean="0"/>
              <a:t>Målvaktsspel</a:t>
            </a:r>
            <a:endParaRPr lang="sv-SE" dirty="0"/>
          </a:p>
        </p:txBody>
      </p:sp>
      <p:pic>
        <p:nvPicPr>
          <p:cNvPr id="1026" name="Picture 2" descr="Bildresultat för handbollsmålvak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1628800"/>
            <a:ext cx="6096000" cy="4067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3370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Spelidé</a:t>
            </a:r>
            <a:endParaRPr lang="sv-SE" dirty="0"/>
          </a:p>
        </p:txBody>
      </p:sp>
      <p:sp>
        <p:nvSpPr>
          <p:cNvPr id="3" name="Platshållare för innehåll 2"/>
          <p:cNvSpPr>
            <a:spLocks noGrp="1"/>
          </p:cNvSpPr>
          <p:nvPr>
            <p:ph idx="1"/>
          </p:nvPr>
        </p:nvSpPr>
        <p:spPr/>
        <p:txBody>
          <a:bodyPr>
            <a:normAutofit fontScale="85000" lnSpcReduction="20000"/>
          </a:bodyPr>
          <a:lstStyle/>
          <a:p>
            <a:pPr>
              <a:lnSpc>
                <a:spcPct val="90000"/>
              </a:lnSpc>
            </a:pPr>
            <a:r>
              <a:rPr lang="sv-SE" altLang="sv-SE" sz="2800" dirty="0">
                <a:solidFill>
                  <a:schemeClr val="tx1"/>
                </a:solidFill>
              </a:rPr>
              <a:t>En spelidé handlar om medvetenhet och kunskap i valet av teknik och taktik.</a:t>
            </a:r>
          </a:p>
          <a:p>
            <a:pPr lvl="1">
              <a:lnSpc>
                <a:spcPct val="90000"/>
              </a:lnSpc>
            </a:pPr>
            <a:r>
              <a:rPr lang="sv-SE" altLang="sv-SE" sz="2000" dirty="0">
                <a:solidFill>
                  <a:schemeClr val="tx1"/>
                </a:solidFill>
              </a:rPr>
              <a:t>Spelidén anpassas till varje MV:s unika förutsättningar  (fysik &amp; mentalitet), med andra ord ska den vara olika från spelare till spelare</a:t>
            </a:r>
          </a:p>
          <a:p>
            <a:pPr lvl="1">
              <a:lnSpc>
                <a:spcPct val="90000"/>
              </a:lnSpc>
            </a:pPr>
            <a:r>
              <a:rPr lang="sv-SE" altLang="sv-SE" sz="2000" dirty="0">
                <a:solidFill>
                  <a:schemeClr val="tx1"/>
                </a:solidFill>
              </a:rPr>
              <a:t>Spelidéer förändras och utvecklas, en process som ska stöttas och inte motarbetas.</a:t>
            </a:r>
          </a:p>
          <a:p>
            <a:pPr>
              <a:lnSpc>
                <a:spcPct val="90000"/>
              </a:lnSpc>
            </a:pPr>
            <a:r>
              <a:rPr lang="sv-SE" altLang="sv-SE" sz="2800" dirty="0">
                <a:solidFill>
                  <a:schemeClr val="tx1"/>
                </a:solidFill>
              </a:rPr>
              <a:t>Spelidén består av ett antal olika komponenter som;</a:t>
            </a:r>
            <a:endParaRPr lang="sv-SE" altLang="sv-SE" sz="2800" b="1" u="sng" dirty="0">
              <a:solidFill>
                <a:schemeClr val="tx1"/>
              </a:solidFill>
            </a:endParaRPr>
          </a:p>
          <a:p>
            <a:pPr lvl="1">
              <a:lnSpc>
                <a:spcPct val="90000"/>
              </a:lnSpc>
            </a:pPr>
            <a:r>
              <a:rPr lang="sv-SE" altLang="sv-SE" sz="2400" b="1" u="sng" dirty="0">
                <a:solidFill>
                  <a:schemeClr val="tx1"/>
                </a:solidFill>
              </a:rPr>
              <a:t>Grundteknik</a:t>
            </a:r>
          </a:p>
          <a:p>
            <a:pPr lvl="2">
              <a:lnSpc>
                <a:spcPct val="90000"/>
              </a:lnSpc>
            </a:pPr>
            <a:r>
              <a:rPr lang="sv-SE" altLang="sv-SE" sz="2000" dirty="0">
                <a:solidFill>
                  <a:schemeClr val="tx1"/>
                </a:solidFill>
              </a:rPr>
              <a:t>Grundställning</a:t>
            </a:r>
          </a:p>
          <a:p>
            <a:pPr lvl="2">
              <a:lnSpc>
                <a:spcPct val="90000"/>
              </a:lnSpc>
            </a:pPr>
            <a:r>
              <a:rPr lang="sv-SE" altLang="sv-SE" sz="2000" dirty="0">
                <a:solidFill>
                  <a:schemeClr val="tx1"/>
                </a:solidFill>
              </a:rPr>
              <a:t>Position eller arbetsbåge</a:t>
            </a:r>
          </a:p>
          <a:p>
            <a:pPr lvl="2">
              <a:lnSpc>
                <a:spcPct val="90000"/>
              </a:lnSpc>
            </a:pPr>
            <a:r>
              <a:rPr lang="sv-SE" altLang="sv-SE" sz="2000" dirty="0">
                <a:solidFill>
                  <a:schemeClr val="tx1"/>
                </a:solidFill>
              </a:rPr>
              <a:t>Genomtänkt paradteknik (förutbestämd parad för varje typ av skott)</a:t>
            </a:r>
          </a:p>
          <a:p>
            <a:pPr lvl="2">
              <a:lnSpc>
                <a:spcPct val="90000"/>
              </a:lnSpc>
            </a:pPr>
            <a:r>
              <a:rPr lang="sv-SE" altLang="sv-SE" sz="2000" dirty="0">
                <a:solidFill>
                  <a:schemeClr val="tx1"/>
                </a:solidFill>
              </a:rPr>
              <a:t>Automatisering</a:t>
            </a:r>
          </a:p>
          <a:p>
            <a:pPr lvl="1">
              <a:lnSpc>
                <a:spcPct val="90000"/>
              </a:lnSpc>
            </a:pPr>
            <a:r>
              <a:rPr lang="sv-SE" altLang="sv-SE" sz="2400" b="1" u="sng" dirty="0">
                <a:solidFill>
                  <a:schemeClr val="tx1"/>
                </a:solidFill>
              </a:rPr>
              <a:t>Taktik</a:t>
            </a:r>
            <a:r>
              <a:rPr lang="sv-SE" altLang="sv-SE" sz="2400" dirty="0">
                <a:solidFill>
                  <a:schemeClr val="tx1"/>
                </a:solidFill>
              </a:rPr>
              <a:t> </a:t>
            </a:r>
          </a:p>
          <a:p>
            <a:pPr lvl="2">
              <a:lnSpc>
                <a:spcPct val="90000"/>
              </a:lnSpc>
              <a:buFont typeface="Courier New" pitchFamily="49" charset="0"/>
              <a:buChar char="o"/>
            </a:pPr>
            <a:r>
              <a:rPr lang="sv-SE" altLang="sv-SE" sz="2000" dirty="0">
                <a:solidFill>
                  <a:schemeClr val="tx1"/>
                </a:solidFill>
              </a:rPr>
              <a:t>Närspel (kantavslut och M6-avslut)</a:t>
            </a:r>
          </a:p>
          <a:p>
            <a:pPr lvl="2">
              <a:lnSpc>
                <a:spcPct val="90000"/>
              </a:lnSpc>
              <a:buFont typeface="Courier New" pitchFamily="49" charset="0"/>
              <a:buChar char="o"/>
            </a:pPr>
            <a:r>
              <a:rPr lang="sv-SE" altLang="sv-SE" sz="2000" dirty="0">
                <a:solidFill>
                  <a:schemeClr val="tx1"/>
                </a:solidFill>
              </a:rPr>
              <a:t>Samarbete med försvaret </a:t>
            </a:r>
          </a:p>
          <a:p>
            <a:pPr lvl="2">
              <a:lnSpc>
                <a:spcPct val="90000"/>
              </a:lnSpc>
              <a:buFont typeface="Courier New" pitchFamily="49" charset="0"/>
              <a:buChar char="o"/>
            </a:pPr>
            <a:r>
              <a:rPr lang="sv-SE" altLang="sv-SE" sz="2000" dirty="0">
                <a:solidFill>
                  <a:schemeClr val="tx1"/>
                </a:solidFill>
              </a:rPr>
              <a:t>Kontringsspelet</a:t>
            </a:r>
          </a:p>
          <a:p>
            <a:endParaRPr lang="sv-SE" dirty="0"/>
          </a:p>
        </p:txBody>
      </p:sp>
    </p:spTree>
    <p:extLst>
      <p:ext uri="{BB962C8B-B14F-4D97-AF65-F5344CB8AC3E}">
        <p14:creationId xmlns:p14="http://schemas.microsoft.com/office/powerpoint/2010/main" val="6366159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Varför spelidé?</a:t>
            </a:r>
            <a:endParaRPr lang="sv-SE" dirty="0"/>
          </a:p>
        </p:txBody>
      </p:sp>
      <p:sp>
        <p:nvSpPr>
          <p:cNvPr id="3" name="Platshållare för innehåll 2"/>
          <p:cNvSpPr>
            <a:spLocks noGrp="1"/>
          </p:cNvSpPr>
          <p:nvPr>
            <p:ph idx="1"/>
          </p:nvPr>
        </p:nvSpPr>
        <p:spPr/>
        <p:txBody>
          <a:bodyPr>
            <a:normAutofit fontScale="92500" lnSpcReduction="10000"/>
          </a:bodyPr>
          <a:lstStyle/>
          <a:p>
            <a:pPr>
              <a:lnSpc>
                <a:spcPct val="80000"/>
              </a:lnSpc>
              <a:buNone/>
            </a:pPr>
            <a:endParaRPr lang="sv-SE" altLang="sv-SE" sz="1800" dirty="0">
              <a:solidFill>
                <a:schemeClr val="tx1"/>
              </a:solidFill>
            </a:endParaRPr>
          </a:p>
          <a:p>
            <a:pPr>
              <a:lnSpc>
                <a:spcPct val="80000"/>
              </a:lnSpc>
            </a:pPr>
            <a:r>
              <a:rPr lang="sv-SE" altLang="sv-SE" sz="1800" dirty="0">
                <a:solidFill>
                  <a:schemeClr val="tx1"/>
                </a:solidFill>
              </a:rPr>
              <a:t>Engagerar MV, försvar och tränare</a:t>
            </a:r>
          </a:p>
          <a:p>
            <a:pPr lvl="1">
              <a:lnSpc>
                <a:spcPct val="80000"/>
              </a:lnSpc>
            </a:pPr>
            <a:r>
              <a:rPr lang="sv-SE" altLang="sv-SE" dirty="0">
                <a:solidFill>
                  <a:schemeClr val="tx1"/>
                </a:solidFill>
              </a:rPr>
              <a:t>MV:s spelidé bör tas fram i samarbete mellan tränare och MV. Kanske kan två målvakter hjälpa varandra. Spelidén ska involvera försvaret.  Att ta fram en spelidé kräver mycket tankearbete, planering och diskussion. En kontinuerlig process!</a:t>
            </a:r>
          </a:p>
          <a:p>
            <a:pPr>
              <a:lnSpc>
                <a:spcPct val="80000"/>
              </a:lnSpc>
            </a:pPr>
            <a:endParaRPr lang="sv-SE" altLang="sv-SE" sz="1800" dirty="0">
              <a:solidFill>
                <a:schemeClr val="tx1"/>
              </a:solidFill>
            </a:endParaRPr>
          </a:p>
          <a:p>
            <a:pPr>
              <a:lnSpc>
                <a:spcPct val="80000"/>
              </a:lnSpc>
            </a:pPr>
            <a:r>
              <a:rPr lang="sv-SE" altLang="sv-SE" sz="1800" dirty="0">
                <a:solidFill>
                  <a:schemeClr val="tx1"/>
                </a:solidFill>
              </a:rPr>
              <a:t>Kortare inlärningsperiod</a:t>
            </a:r>
          </a:p>
          <a:p>
            <a:pPr lvl="1">
              <a:lnSpc>
                <a:spcPct val="80000"/>
              </a:lnSpc>
            </a:pPr>
            <a:r>
              <a:rPr lang="sv-SE" altLang="sv-SE" dirty="0">
                <a:solidFill>
                  <a:schemeClr val="tx1"/>
                </a:solidFill>
              </a:rPr>
              <a:t>Med en spelidé får MV ett klart fokus för vad som ska läras </a:t>
            </a:r>
            <a:r>
              <a:rPr lang="sv-SE" altLang="sv-SE" dirty="0" smtClean="0">
                <a:solidFill>
                  <a:schemeClr val="tx1"/>
                </a:solidFill>
              </a:rPr>
              <a:t>in </a:t>
            </a:r>
            <a:r>
              <a:rPr lang="sv-SE" altLang="sv-SE" dirty="0">
                <a:solidFill>
                  <a:schemeClr val="tx1"/>
                </a:solidFill>
              </a:rPr>
              <a:t>och på vilket sätt, vilket i sin tur ger effektivare träning och snabbare inlärning.</a:t>
            </a:r>
          </a:p>
          <a:p>
            <a:pPr>
              <a:lnSpc>
                <a:spcPct val="80000"/>
              </a:lnSpc>
            </a:pPr>
            <a:endParaRPr lang="sv-SE" altLang="sv-SE" sz="1800" dirty="0">
              <a:solidFill>
                <a:schemeClr val="tx1"/>
              </a:solidFill>
            </a:endParaRPr>
          </a:p>
          <a:p>
            <a:pPr>
              <a:lnSpc>
                <a:spcPct val="80000"/>
              </a:lnSpc>
            </a:pPr>
            <a:r>
              <a:rPr lang="sv-SE" altLang="sv-SE" sz="1800" dirty="0">
                <a:solidFill>
                  <a:schemeClr val="tx1"/>
                </a:solidFill>
              </a:rPr>
              <a:t>Öppnar för ett grundspel</a:t>
            </a:r>
          </a:p>
          <a:p>
            <a:pPr lvl="1">
              <a:lnSpc>
                <a:spcPct val="80000"/>
              </a:lnSpc>
            </a:pPr>
            <a:r>
              <a:rPr lang="sv-SE" altLang="sv-SE" dirty="0">
                <a:solidFill>
                  <a:schemeClr val="tx1"/>
                </a:solidFill>
              </a:rPr>
              <a:t>MV vet  hur han/hon ska agera i varje given situation, vilket skapar säkerhet och trygga MV.</a:t>
            </a:r>
          </a:p>
          <a:p>
            <a:pPr>
              <a:lnSpc>
                <a:spcPct val="80000"/>
              </a:lnSpc>
            </a:pPr>
            <a:endParaRPr lang="sv-SE" altLang="sv-SE" sz="1800" dirty="0">
              <a:solidFill>
                <a:schemeClr val="tx1"/>
              </a:solidFill>
            </a:endParaRPr>
          </a:p>
          <a:p>
            <a:pPr>
              <a:lnSpc>
                <a:spcPct val="80000"/>
              </a:lnSpc>
            </a:pPr>
            <a:r>
              <a:rPr lang="sv-SE" altLang="sv-SE" sz="1800" dirty="0">
                <a:solidFill>
                  <a:schemeClr val="tx1"/>
                </a:solidFill>
              </a:rPr>
              <a:t>Ger möjlighet till att analysera MV:s spel</a:t>
            </a:r>
          </a:p>
          <a:p>
            <a:pPr lvl="1">
              <a:lnSpc>
                <a:spcPct val="80000"/>
              </a:lnSpc>
            </a:pPr>
            <a:r>
              <a:rPr lang="sv-SE" altLang="sv-SE" dirty="0">
                <a:solidFill>
                  <a:schemeClr val="tx1"/>
                </a:solidFill>
              </a:rPr>
              <a:t>MV själv och tillsammans med tränare. ”Jag tog bollen, men gjorde jag rätt?!” eller ”Jag släppte in bollen, men gjorde jag fel?! Ett medvetet val av grundteknik och taktik innebär att man tydligt ser att</a:t>
            </a:r>
          </a:p>
          <a:p>
            <a:pPr lvl="1">
              <a:lnSpc>
                <a:spcPct val="80000"/>
              </a:lnSpc>
              <a:buNone/>
            </a:pPr>
            <a:r>
              <a:rPr lang="sv-SE" altLang="sv-SE" dirty="0">
                <a:solidFill>
                  <a:schemeClr val="tx1"/>
                </a:solidFill>
              </a:rPr>
              <a:t>      spelmoment upprepas </a:t>
            </a:r>
            <a:r>
              <a:rPr lang="sv-SE" altLang="sv-SE" dirty="0">
                <a:solidFill>
                  <a:schemeClr val="tx1"/>
                </a:solidFill>
                <a:sym typeface="Wingdings" pitchFamily="2" charset="2"/>
              </a:rPr>
              <a:t> möjlighet till analys och vidare utveckling av spelet.</a:t>
            </a:r>
          </a:p>
          <a:p>
            <a:pPr lvl="1">
              <a:lnSpc>
                <a:spcPct val="80000"/>
              </a:lnSpc>
              <a:buNone/>
            </a:pPr>
            <a:endParaRPr lang="sv-SE" altLang="sv-SE" sz="1800" dirty="0">
              <a:solidFill>
                <a:schemeClr val="tx1"/>
              </a:solidFill>
            </a:endParaRPr>
          </a:p>
          <a:p>
            <a:pPr>
              <a:lnSpc>
                <a:spcPct val="80000"/>
              </a:lnSpc>
            </a:pPr>
            <a:r>
              <a:rPr lang="sv-SE" altLang="sv-SE" sz="1800" dirty="0">
                <a:solidFill>
                  <a:schemeClr val="tx1"/>
                </a:solidFill>
              </a:rPr>
              <a:t>Ger MV med en högre lägsta nivå </a:t>
            </a:r>
            <a:endParaRPr lang="sv-SE" altLang="sv-SE" sz="1600" dirty="0">
              <a:solidFill>
                <a:schemeClr val="tx1"/>
              </a:solidFill>
            </a:endParaRPr>
          </a:p>
          <a:p>
            <a:endParaRPr lang="sv-SE" dirty="0"/>
          </a:p>
        </p:txBody>
      </p:sp>
    </p:spTree>
    <p:extLst>
      <p:ext uri="{BB962C8B-B14F-4D97-AF65-F5344CB8AC3E}">
        <p14:creationId xmlns:p14="http://schemas.microsoft.com/office/powerpoint/2010/main" val="781719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Grundteknik</a:t>
            </a:r>
            <a:endParaRPr lang="sv-SE" dirty="0"/>
          </a:p>
        </p:txBody>
      </p:sp>
      <p:sp>
        <p:nvSpPr>
          <p:cNvPr id="3" name="Platshållare för innehåll 2"/>
          <p:cNvSpPr>
            <a:spLocks noGrp="1"/>
          </p:cNvSpPr>
          <p:nvPr>
            <p:ph idx="1"/>
          </p:nvPr>
        </p:nvSpPr>
        <p:spPr/>
        <p:txBody>
          <a:bodyPr/>
          <a:lstStyle/>
          <a:p>
            <a:pPr>
              <a:lnSpc>
                <a:spcPct val="90000"/>
              </a:lnSpc>
              <a:buNone/>
            </a:pPr>
            <a:r>
              <a:rPr lang="sv-SE" altLang="sv-SE" u="sng" dirty="0">
                <a:solidFill>
                  <a:schemeClr val="tx1"/>
                </a:solidFill>
              </a:rPr>
              <a:t>I grundtekniken ingår:</a:t>
            </a:r>
          </a:p>
          <a:p>
            <a:pPr>
              <a:lnSpc>
                <a:spcPct val="90000"/>
              </a:lnSpc>
            </a:pPr>
            <a:r>
              <a:rPr lang="sv-SE" altLang="sv-SE" dirty="0">
                <a:solidFill>
                  <a:schemeClr val="tx1"/>
                </a:solidFill>
              </a:rPr>
              <a:t>Grundställning - </a:t>
            </a:r>
            <a:r>
              <a:rPr lang="sv-SE" altLang="sv-SE" sz="1800" dirty="0">
                <a:solidFill>
                  <a:schemeClr val="tx1"/>
                </a:solidFill>
              </a:rPr>
              <a:t>viktig, då det är utgångsställningen för parader på distansskott</a:t>
            </a:r>
            <a:endParaRPr lang="sv-SE" altLang="sv-SE" dirty="0">
              <a:solidFill>
                <a:schemeClr val="tx1"/>
              </a:solidFill>
            </a:endParaRPr>
          </a:p>
          <a:p>
            <a:pPr>
              <a:lnSpc>
                <a:spcPct val="90000"/>
              </a:lnSpc>
            </a:pPr>
            <a:r>
              <a:rPr lang="sv-SE" altLang="sv-SE" dirty="0">
                <a:solidFill>
                  <a:schemeClr val="tx1"/>
                </a:solidFill>
              </a:rPr>
              <a:t>Position eller arbetsbåge - </a:t>
            </a:r>
            <a:r>
              <a:rPr lang="sv-SE" altLang="sv-SE" sz="1800" dirty="0">
                <a:solidFill>
                  <a:schemeClr val="tx1"/>
                </a:solidFill>
              </a:rPr>
              <a:t>kan vara en båge (hög eller låg), rät linje</a:t>
            </a:r>
            <a:endParaRPr lang="sv-SE" altLang="sv-SE" dirty="0">
              <a:solidFill>
                <a:schemeClr val="tx1"/>
              </a:solidFill>
            </a:endParaRPr>
          </a:p>
          <a:p>
            <a:pPr>
              <a:lnSpc>
                <a:spcPct val="90000"/>
              </a:lnSpc>
            </a:pPr>
            <a:r>
              <a:rPr lang="sv-SE" altLang="sv-SE" dirty="0">
                <a:solidFill>
                  <a:schemeClr val="tx1"/>
                </a:solidFill>
              </a:rPr>
              <a:t>Paradteknik - </a:t>
            </a:r>
            <a:r>
              <a:rPr lang="sv-SE" altLang="sv-SE" sz="1800" dirty="0">
                <a:solidFill>
                  <a:schemeClr val="tx1"/>
                </a:solidFill>
              </a:rPr>
              <a:t>är det rörelsemönster MV använder för att rädda skottet. Skillnad på paradteknik vid distansskott och närskott</a:t>
            </a:r>
          </a:p>
          <a:p>
            <a:pPr>
              <a:lnSpc>
                <a:spcPct val="90000"/>
              </a:lnSpc>
            </a:pPr>
            <a:endParaRPr lang="sv-SE" altLang="sv-SE" sz="1800" dirty="0">
              <a:solidFill>
                <a:schemeClr val="tx1"/>
              </a:solidFill>
            </a:endParaRPr>
          </a:p>
          <a:p>
            <a:pPr>
              <a:lnSpc>
                <a:spcPct val="90000"/>
              </a:lnSpc>
            </a:pPr>
            <a:r>
              <a:rPr lang="sv-SE" altLang="sv-SE" dirty="0">
                <a:solidFill>
                  <a:schemeClr val="tx1"/>
                </a:solidFill>
              </a:rPr>
              <a:t>När vi tränar grundteknik strävar vi efter:</a:t>
            </a:r>
          </a:p>
          <a:p>
            <a:pPr lvl="1">
              <a:lnSpc>
                <a:spcPct val="90000"/>
              </a:lnSpc>
              <a:buFont typeface="Wingdings" pitchFamily="2" charset="2"/>
              <a:buChar char="Ø"/>
            </a:pPr>
            <a:r>
              <a:rPr lang="sv-SE" altLang="sv-SE" dirty="0">
                <a:solidFill>
                  <a:schemeClr val="tx1"/>
                </a:solidFill>
              </a:rPr>
              <a:t>Automatisering - </a:t>
            </a:r>
            <a:r>
              <a:rPr lang="sv-SE" altLang="sv-SE" sz="2000" dirty="0">
                <a:solidFill>
                  <a:schemeClr val="tx1"/>
                </a:solidFill>
              </a:rPr>
              <a:t>många gånger upprepar samma rörelse</a:t>
            </a:r>
          </a:p>
          <a:p>
            <a:pPr lvl="1">
              <a:lnSpc>
                <a:spcPct val="90000"/>
              </a:lnSpc>
              <a:buFont typeface="Wingdings" pitchFamily="2" charset="2"/>
              <a:buChar char="Ø"/>
            </a:pPr>
            <a:r>
              <a:rPr lang="sv-SE" altLang="sv-SE" dirty="0">
                <a:solidFill>
                  <a:schemeClr val="tx1"/>
                </a:solidFill>
              </a:rPr>
              <a:t>Genomtänkthet - </a:t>
            </a:r>
            <a:r>
              <a:rPr lang="sv-SE" altLang="sv-SE" sz="2000" dirty="0">
                <a:solidFill>
                  <a:schemeClr val="tx1"/>
                </a:solidFill>
              </a:rPr>
              <a:t>tillsammans med tränaren arbetar fram en specifik parad för varje typ av skott från alla positioner och ställen i målet.</a:t>
            </a:r>
          </a:p>
          <a:p>
            <a:endParaRPr lang="sv-SE" dirty="0"/>
          </a:p>
        </p:txBody>
      </p:sp>
    </p:spTree>
    <p:extLst>
      <p:ext uri="{BB962C8B-B14F-4D97-AF65-F5344CB8AC3E}">
        <p14:creationId xmlns:p14="http://schemas.microsoft.com/office/powerpoint/2010/main" val="1834799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Grundställning</a:t>
            </a:r>
            <a:endParaRPr lang="sv-SE" dirty="0"/>
          </a:p>
        </p:txBody>
      </p:sp>
      <p:sp>
        <p:nvSpPr>
          <p:cNvPr id="3" name="Platshållare för innehåll 2"/>
          <p:cNvSpPr>
            <a:spLocks noGrp="1"/>
          </p:cNvSpPr>
          <p:nvPr>
            <p:ph idx="1"/>
          </p:nvPr>
        </p:nvSpPr>
        <p:spPr/>
        <p:txBody>
          <a:bodyPr>
            <a:normAutofit fontScale="85000" lnSpcReduction="20000"/>
          </a:bodyPr>
          <a:lstStyle/>
          <a:p>
            <a:pPr>
              <a:lnSpc>
                <a:spcPct val="90000"/>
              </a:lnSpc>
              <a:spcAft>
                <a:spcPts val="600"/>
              </a:spcAft>
              <a:buNone/>
              <a:defRPr/>
            </a:pPr>
            <a:r>
              <a:rPr lang="sv-SE" sz="2800" dirty="0">
                <a:solidFill>
                  <a:schemeClr val="tx1"/>
                </a:solidFill>
              </a:rPr>
              <a:t>Grundställningen är utgångspunkten i målvaktsarbetet, och bör anpassas efter målvaktens fysik och utveckling.</a:t>
            </a:r>
            <a:endParaRPr lang="sv-SE" sz="2600" dirty="0">
              <a:solidFill>
                <a:schemeClr val="tx1"/>
              </a:solidFill>
            </a:endParaRPr>
          </a:p>
          <a:p>
            <a:pPr>
              <a:lnSpc>
                <a:spcPct val="90000"/>
              </a:lnSpc>
              <a:buNone/>
              <a:defRPr/>
            </a:pPr>
            <a:endParaRPr lang="sv-SE" dirty="0">
              <a:solidFill>
                <a:schemeClr val="tx1"/>
              </a:solidFill>
            </a:endParaRPr>
          </a:p>
          <a:p>
            <a:pPr>
              <a:lnSpc>
                <a:spcPct val="90000"/>
              </a:lnSpc>
              <a:defRPr/>
            </a:pPr>
            <a:r>
              <a:rPr lang="sv-SE" dirty="0">
                <a:solidFill>
                  <a:schemeClr val="tx1"/>
                </a:solidFill>
              </a:rPr>
              <a:t>Grundställningen omfattar;</a:t>
            </a:r>
          </a:p>
          <a:p>
            <a:pPr lvl="1">
              <a:lnSpc>
                <a:spcPct val="90000"/>
              </a:lnSpc>
              <a:buFont typeface="Arial" pitchFamily="34" charset="0"/>
              <a:buChar char="–"/>
              <a:defRPr/>
            </a:pPr>
            <a:r>
              <a:rPr lang="sv-SE" sz="2000" b="1" dirty="0">
                <a:solidFill>
                  <a:schemeClr val="tx1"/>
                </a:solidFill>
              </a:rPr>
              <a:t>Fötterna</a:t>
            </a:r>
          </a:p>
          <a:p>
            <a:pPr lvl="2">
              <a:lnSpc>
                <a:spcPct val="90000"/>
              </a:lnSpc>
              <a:defRPr/>
            </a:pPr>
            <a:r>
              <a:rPr lang="sv-SE" sz="1800" dirty="0">
                <a:solidFill>
                  <a:schemeClr val="tx1"/>
                </a:solidFill>
              </a:rPr>
              <a:t>Markkontakt, parallella fötter &amp; lyft upp hälen </a:t>
            </a:r>
          </a:p>
          <a:p>
            <a:pPr lvl="2">
              <a:lnSpc>
                <a:spcPct val="90000"/>
              </a:lnSpc>
              <a:buNone/>
              <a:defRPr/>
            </a:pPr>
            <a:r>
              <a:rPr lang="sv-SE" sz="1800" dirty="0">
                <a:solidFill>
                  <a:schemeClr val="tx1"/>
                </a:solidFill>
              </a:rPr>
              <a:t>     utan att stå på tå</a:t>
            </a:r>
            <a:r>
              <a:rPr lang="sv-SE" sz="1800" dirty="0" smtClean="0">
                <a:solidFill>
                  <a:schemeClr val="tx1"/>
                </a:solidFill>
              </a:rPr>
              <a:t>.</a:t>
            </a:r>
          </a:p>
          <a:p>
            <a:pPr lvl="2">
              <a:lnSpc>
                <a:spcPct val="90000"/>
              </a:lnSpc>
              <a:defRPr/>
            </a:pPr>
            <a:r>
              <a:rPr lang="sv-SE" sz="1800" dirty="0" smtClean="0">
                <a:solidFill>
                  <a:schemeClr val="tx1"/>
                </a:solidFill>
              </a:rPr>
              <a:t>Inte Hoppa!!</a:t>
            </a:r>
            <a:endParaRPr lang="sv-SE" sz="1800" dirty="0">
              <a:solidFill>
                <a:schemeClr val="tx1"/>
              </a:solidFill>
            </a:endParaRPr>
          </a:p>
          <a:p>
            <a:pPr lvl="2">
              <a:lnSpc>
                <a:spcPct val="90000"/>
              </a:lnSpc>
              <a:buNone/>
              <a:defRPr/>
            </a:pPr>
            <a:endParaRPr lang="sv-SE" sz="1800" dirty="0">
              <a:solidFill>
                <a:schemeClr val="tx1"/>
              </a:solidFill>
            </a:endParaRPr>
          </a:p>
          <a:p>
            <a:pPr lvl="1">
              <a:lnSpc>
                <a:spcPct val="90000"/>
              </a:lnSpc>
              <a:buFont typeface="Arial" pitchFamily="34" charset="0"/>
              <a:buChar char="–"/>
              <a:defRPr/>
            </a:pPr>
            <a:r>
              <a:rPr lang="sv-SE" sz="2000" b="1" dirty="0">
                <a:solidFill>
                  <a:schemeClr val="tx1"/>
                </a:solidFill>
              </a:rPr>
              <a:t>Balans &amp; förflyttning</a:t>
            </a:r>
          </a:p>
          <a:p>
            <a:pPr lvl="2">
              <a:lnSpc>
                <a:spcPct val="90000"/>
              </a:lnSpc>
              <a:defRPr/>
            </a:pPr>
            <a:r>
              <a:rPr lang="sv-SE" sz="1800" dirty="0">
                <a:solidFill>
                  <a:schemeClr val="tx1"/>
                </a:solidFill>
              </a:rPr>
              <a:t>Axelbrett mellan fötterna, jämn tyngdpunkt &amp; </a:t>
            </a:r>
          </a:p>
          <a:p>
            <a:pPr lvl="2">
              <a:lnSpc>
                <a:spcPct val="90000"/>
              </a:lnSpc>
              <a:buNone/>
              <a:defRPr/>
            </a:pPr>
            <a:r>
              <a:rPr lang="sv-SE" sz="1800" dirty="0">
                <a:solidFill>
                  <a:schemeClr val="tx1"/>
                </a:solidFill>
              </a:rPr>
              <a:t>     korta steg i sidled utan att korsa fötterna</a:t>
            </a:r>
          </a:p>
          <a:p>
            <a:pPr lvl="2">
              <a:lnSpc>
                <a:spcPct val="90000"/>
              </a:lnSpc>
              <a:buNone/>
              <a:defRPr/>
            </a:pPr>
            <a:endParaRPr lang="sv-SE" sz="1800" dirty="0">
              <a:solidFill>
                <a:schemeClr val="tx1"/>
              </a:solidFill>
            </a:endParaRPr>
          </a:p>
          <a:p>
            <a:pPr lvl="1">
              <a:lnSpc>
                <a:spcPct val="90000"/>
              </a:lnSpc>
              <a:buFont typeface="Arial" pitchFamily="34" charset="0"/>
              <a:buChar char="–"/>
              <a:defRPr/>
            </a:pPr>
            <a:r>
              <a:rPr lang="sv-SE" sz="2000" b="1" dirty="0">
                <a:solidFill>
                  <a:schemeClr val="tx1"/>
                </a:solidFill>
              </a:rPr>
              <a:t>Knän</a:t>
            </a:r>
          </a:p>
          <a:p>
            <a:pPr lvl="2">
              <a:lnSpc>
                <a:spcPct val="90000"/>
              </a:lnSpc>
              <a:defRPr/>
            </a:pPr>
            <a:r>
              <a:rPr lang="sv-SE" sz="1800" dirty="0">
                <a:solidFill>
                  <a:schemeClr val="tx1"/>
                </a:solidFill>
              </a:rPr>
              <a:t>Lätt böjda</a:t>
            </a:r>
          </a:p>
          <a:p>
            <a:pPr lvl="2">
              <a:lnSpc>
                <a:spcPct val="90000"/>
              </a:lnSpc>
              <a:buNone/>
              <a:defRPr/>
            </a:pPr>
            <a:endParaRPr lang="sv-SE" sz="1800" dirty="0">
              <a:solidFill>
                <a:schemeClr val="tx1"/>
              </a:solidFill>
            </a:endParaRPr>
          </a:p>
          <a:p>
            <a:pPr lvl="1">
              <a:lnSpc>
                <a:spcPct val="90000"/>
              </a:lnSpc>
              <a:buFont typeface="Arial" pitchFamily="34" charset="0"/>
              <a:buChar char="–"/>
              <a:defRPr/>
            </a:pPr>
            <a:r>
              <a:rPr lang="sv-SE" sz="2000" b="1" dirty="0">
                <a:solidFill>
                  <a:schemeClr val="tx1"/>
                </a:solidFill>
              </a:rPr>
              <a:t>Armar </a:t>
            </a:r>
          </a:p>
          <a:p>
            <a:pPr lvl="2">
              <a:lnSpc>
                <a:spcPct val="90000"/>
              </a:lnSpc>
              <a:defRPr/>
            </a:pPr>
            <a:r>
              <a:rPr lang="sv-SE" sz="1800" dirty="0">
                <a:solidFill>
                  <a:schemeClr val="tx1"/>
                </a:solidFill>
              </a:rPr>
              <a:t>Lagom hög placering</a:t>
            </a:r>
          </a:p>
          <a:p>
            <a:pPr marL="0" indent="0">
              <a:buNone/>
            </a:pPr>
            <a:endParaRPr lang="sv-SE" dirty="0"/>
          </a:p>
        </p:txBody>
      </p:sp>
      <p:pic>
        <p:nvPicPr>
          <p:cNvPr id="4" name="Bildobjekt 12" descr="MV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43625" y="2214563"/>
            <a:ext cx="2093913"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ildobjekt 13" descr="Lyft upp hälen.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4008" y="3457873"/>
            <a:ext cx="918102" cy="86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61447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Position &amp; Arbetsbåge</a:t>
            </a:r>
            <a:endParaRPr lang="sv-SE" dirty="0"/>
          </a:p>
        </p:txBody>
      </p:sp>
      <p:sp>
        <p:nvSpPr>
          <p:cNvPr id="3" name="Platshållare för innehåll 2"/>
          <p:cNvSpPr>
            <a:spLocks noGrp="1"/>
          </p:cNvSpPr>
          <p:nvPr>
            <p:ph idx="1"/>
          </p:nvPr>
        </p:nvSpPr>
        <p:spPr/>
        <p:txBody>
          <a:bodyPr/>
          <a:lstStyle/>
          <a:p>
            <a:r>
              <a:rPr lang="sv-SE" altLang="sv-SE" dirty="0">
                <a:solidFill>
                  <a:schemeClr val="tx1"/>
                </a:solidFill>
              </a:rPr>
              <a:t>Med arbetsbåge menas målvaktens position i målet (består oftast av en båge).</a:t>
            </a:r>
          </a:p>
          <a:p>
            <a:pPr lvl="1"/>
            <a:r>
              <a:rPr lang="sv-SE" altLang="sv-SE" sz="2400" dirty="0">
                <a:solidFill>
                  <a:schemeClr val="tx1"/>
                </a:solidFill>
              </a:rPr>
              <a:t>Hjälper MV att orientera sig i målet , att hitta rätt position i djup- &amp; sidled.</a:t>
            </a:r>
          </a:p>
          <a:p>
            <a:pPr lvl="1"/>
            <a:r>
              <a:rPr lang="sv-SE" altLang="sv-SE" sz="2400" dirty="0">
                <a:solidFill>
                  <a:schemeClr val="tx1"/>
                </a:solidFill>
              </a:rPr>
              <a:t>Välj djupet på bågen så att alla räddningar kan göras med ett utfall.</a:t>
            </a:r>
          </a:p>
          <a:p>
            <a:pPr lvl="1"/>
            <a:r>
              <a:rPr lang="sv-SE" altLang="sv-SE" sz="2400" dirty="0">
                <a:solidFill>
                  <a:schemeClr val="tx1"/>
                </a:solidFill>
              </a:rPr>
              <a:t>Samma utgångspunkt varje gång vid ett specifikt skott från distans</a:t>
            </a:r>
            <a:r>
              <a:rPr lang="sv-SE" altLang="sv-SE" sz="2400" dirty="0" smtClean="0">
                <a:solidFill>
                  <a:schemeClr val="tx1"/>
                </a:solidFill>
              </a:rPr>
              <a:t>.</a:t>
            </a:r>
          </a:p>
          <a:p>
            <a:pPr lvl="1"/>
            <a:r>
              <a:rPr lang="sv-SE" altLang="sv-SE" sz="2400" dirty="0" smtClean="0">
                <a:solidFill>
                  <a:schemeClr val="tx1"/>
                </a:solidFill>
              </a:rPr>
              <a:t>Kenneth Andersson</a:t>
            </a:r>
          </a:p>
          <a:p>
            <a:pPr lvl="1"/>
            <a:r>
              <a:rPr lang="sv-SE" altLang="sv-SE" sz="2400" dirty="0" smtClean="0">
                <a:solidFill>
                  <a:schemeClr val="tx1"/>
                </a:solidFill>
              </a:rPr>
              <a:t>Hockeymålvakter</a:t>
            </a:r>
            <a:endParaRPr lang="sv-SE" altLang="sv-SE" sz="2400" dirty="0">
              <a:solidFill>
                <a:schemeClr val="tx1"/>
              </a:solidFill>
            </a:endParaRPr>
          </a:p>
        </p:txBody>
      </p:sp>
      <p:pic>
        <p:nvPicPr>
          <p:cNvPr id="2052" name="Picture 4" descr="Bildresultat för Kenneth Anders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4400882"/>
            <a:ext cx="1896616" cy="237374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ildresultat för Hockeymålvak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5976" y="5227092"/>
            <a:ext cx="2231262" cy="1559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2903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400" dirty="0" smtClean="0"/>
              <a:t>Bli träffad eller rädda bollen, vad är skillnaden?</a:t>
            </a:r>
            <a:endParaRPr lang="sv-SE" sz="4400" dirty="0"/>
          </a:p>
        </p:txBody>
      </p:sp>
      <p:sp>
        <p:nvSpPr>
          <p:cNvPr id="3" name="Platshållare för innehåll 2"/>
          <p:cNvSpPr>
            <a:spLocks noGrp="1"/>
          </p:cNvSpPr>
          <p:nvPr>
            <p:ph idx="1"/>
          </p:nvPr>
        </p:nvSpPr>
        <p:spPr/>
        <p:txBody>
          <a:bodyPr/>
          <a:lstStyle/>
          <a:p>
            <a:r>
              <a:rPr lang="sv-SE" dirty="0" smtClean="0">
                <a:solidFill>
                  <a:schemeClr val="tx1"/>
                </a:solidFill>
              </a:rPr>
              <a:t>Titta på bollen!</a:t>
            </a:r>
          </a:p>
          <a:p>
            <a:r>
              <a:rPr lang="sv-SE" dirty="0" smtClean="0">
                <a:solidFill>
                  <a:schemeClr val="tx1"/>
                </a:solidFill>
              </a:rPr>
              <a:t>Viktigt att automatisera vid tidig ålder</a:t>
            </a:r>
          </a:p>
          <a:p>
            <a:endParaRPr lang="sv-SE" dirty="0" smtClean="0"/>
          </a:p>
          <a:p>
            <a:pPr marL="0" indent="0">
              <a:buNone/>
            </a:pPr>
            <a:endParaRPr lang="sv-SE" dirty="0"/>
          </a:p>
        </p:txBody>
      </p:sp>
    </p:spTree>
    <p:extLst>
      <p:ext uri="{BB962C8B-B14F-4D97-AF65-F5344CB8AC3E}">
        <p14:creationId xmlns:p14="http://schemas.microsoft.com/office/powerpoint/2010/main" val="28507053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Distansskott</a:t>
            </a:r>
            <a:endParaRPr lang="sv-SE" dirty="0"/>
          </a:p>
        </p:txBody>
      </p:sp>
      <p:sp>
        <p:nvSpPr>
          <p:cNvPr id="3" name="Platshållare för innehåll 2"/>
          <p:cNvSpPr>
            <a:spLocks noGrp="1"/>
          </p:cNvSpPr>
          <p:nvPr>
            <p:ph idx="1"/>
          </p:nvPr>
        </p:nvSpPr>
        <p:spPr/>
        <p:txBody>
          <a:bodyPr/>
          <a:lstStyle/>
          <a:p>
            <a:r>
              <a:rPr lang="sv-SE" dirty="0" smtClean="0">
                <a:solidFill>
                  <a:schemeClr val="tx1"/>
                </a:solidFill>
              </a:rPr>
              <a:t>Distansskott</a:t>
            </a:r>
          </a:p>
          <a:p>
            <a:pPr>
              <a:buFontTx/>
              <a:buChar char="-"/>
            </a:pPr>
            <a:r>
              <a:rPr lang="sv-SE" dirty="0" smtClean="0">
                <a:solidFill>
                  <a:schemeClr val="tx1"/>
                </a:solidFill>
              </a:rPr>
              <a:t>Automatisera med 1 arm</a:t>
            </a:r>
          </a:p>
          <a:p>
            <a:pPr>
              <a:buFontTx/>
              <a:buChar char="-"/>
            </a:pPr>
            <a:r>
              <a:rPr lang="sv-SE" dirty="0" smtClean="0">
                <a:solidFill>
                  <a:schemeClr val="tx1"/>
                </a:solidFill>
              </a:rPr>
              <a:t>Vänta inte på bollen </a:t>
            </a:r>
            <a:r>
              <a:rPr lang="sv-SE" dirty="0" smtClean="0">
                <a:solidFill>
                  <a:schemeClr val="tx1"/>
                </a:solidFill>
                <a:sym typeface="Wingdings" panose="05000000000000000000" pitchFamily="2" charset="2"/>
              </a:rPr>
              <a:t> Attackera bollen</a:t>
            </a:r>
          </a:p>
          <a:p>
            <a:pPr>
              <a:buFontTx/>
              <a:buChar char="-"/>
            </a:pPr>
            <a:r>
              <a:rPr lang="sv-SE" dirty="0" smtClean="0">
                <a:solidFill>
                  <a:schemeClr val="tx1"/>
                </a:solidFill>
                <a:sym typeface="Wingdings" panose="05000000000000000000" pitchFamily="2" charset="2"/>
              </a:rPr>
              <a:t>Position för ben och fötter viktigt!</a:t>
            </a:r>
          </a:p>
          <a:p>
            <a:pPr>
              <a:buFontTx/>
              <a:buChar char="-"/>
            </a:pPr>
            <a:endParaRPr lang="sv-SE" dirty="0"/>
          </a:p>
        </p:txBody>
      </p:sp>
    </p:spTree>
    <p:extLst>
      <p:ext uri="{BB962C8B-B14F-4D97-AF65-F5344CB8AC3E}">
        <p14:creationId xmlns:p14="http://schemas.microsoft.com/office/powerpoint/2010/main" val="21308990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Kantskott</a:t>
            </a:r>
            <a:endParaRPr lang="sv-SE" dirty="0"/>
          </a:p>
        </p:txBody>
      </p:sp>
      <p:sp>
        <p:nvSpPr>
          <p:cNvPr id="3" name="Platshållare för innehåll 2"/>
          <p:cNvSpPr>
            <a:spLocks noGrp="1"/>
          </p:cNvSpPr>
          <p:nvPr>
            <p:ph idx="1"/>
          </p:nvPr>
        </p:nvSpPr>
        <p:spPr/>
        <p:txBody>
          <a:bodyPr>
            <a:normAutofit/>
          </a:bodyPr>
          <a:lstStyle/>
          <a:p>
            <a:pPr>
              <a:defRPr/>
            </a:pPr>
            <a:r>
              <a:rPr lang="sv-SE" dirty="0">
                <a:solidFill>
                  <a:schemeClr val="tx1"/>
                </a:solidFill>
              </a:rPr>
              <a:t>Vid liten vinkel finns ingen lucka</a:t>
            </a:r>
          </a:p>
          <a:p>
            <a:pPr>
              <a:defRPr/>
            </a:pPr>
            <a:endParaRPr lang="sv-SE" dirty="0"/>
          </a:p>
          <a:p>
            <a:pPr>
              <a:defRPr/>
            </a:pPr>
            <a:endParaRPr lang="sv-SE" dirty="0"/>
          </a:p>
          <a:p>
            <a:pPr>
              <a:defRPr/>
            </a:pPr>
            <a:endParaRPr lang="sv-SE" dirty="0"/>
          </a:p>
          <a:p>
            <a:pPr>
              <a:defRPr/>
            </a:pPr>
            <a:endParaRPr lang="sv-SE" dirty="0"/>
          </a:p>
          <a:p>
            <a:pPr>
              <a:defRPr/>
            </a:pPr>
            <a:r>
              <a:rPr lang="sv-SE" dirty="0" smtClean="0">
                <a:solidFill>
                  <a:schemeClr val="tx1"/>
                </a:solidFill>
              </a:rPr>
              <a:t>Om </a:t>
            </a:r>
            <a:r>
              <a:rPr lang="sv-SE" dirty="0">
                <a:solidFill>
                  <a:schemeClr val="tx1"/>
                </a:solidFill>
              </a:rPr>
              <a:t>målvakten inte flyttar sig, kan skytten inte göra mål</a:t>
            </a:r>
            <a:r>
              <a:rPr lang="sv-SE" dirty="0" smtClean="0">
                <a:solidFill>
                  <a:schemeClr val="tx1"/>
                </a:solidFill>
              </a:rPr>
              <a:t>.</a:t>
            </a:r>
          </a:p>
          <a:p>
            <a:pPr>
              <a:defRPr/>
            </a:pPr>
            <a:r>
              <a:rPr lang="sv-SE" dirty="0" smtClean="0">
                <a:solidFill>
                  <a:schemeClr val="tx1"/>
                </a:solidFill>
              </a:rPr>
              <a:t>Förflyttning</a:t>
            </a:r>
          </a:p>
          <a:p>
            <a:pPr>
              <a:defRPr/>
            </a:pPr>
            <a:r>
              <a:rPr lang="sv-SE" dirty="0" smtClean="0">
                <a:solidFill>
                  <a:schemeClr val="tx1"/>
                </a:solidFill>
              </a:rPr>
              <a:t>Markkontakt med båda fötter</a:t>
            </a:r>
          </a:p>
          <a:p>
            <a:pPr>
              <a:defRPr/>
            </a:pPr>
            <a:r>
              <a:rPr lang="sv-SE" dirty="0" smtClean="0">
                <a:solidFill>
                  <a:schemeClr val="tx1"/>
                </a:solidFill>
              </a:rPr>
              <a:t>Små rörelser</a:t>
            </a:r>
            <a:endParaRPr lang="sv-SE" dirty="0">
              <a:solidFill>
                <a:schemeClr val="tx1"/>
              </a:solidFill>
            </a:endParaRPr>
          </a:p>
          <a:p>
            <a:pPr>
              <a:defRPr/>
            </a:pPr>
            <a:endParaRPr lang="sv-SE" dirty="0"/>
          </a:p>
          <a:p>
            <a:endParaRPr lang="sv-SE" dirty="0"/>
          </a:p>
        </p:txBody>
      </p:sp>
      <p:pic>
        <p:nvPicPr>
          <p:cNvPr id="4" name="Bildobjekt 7" descr="IMG_0006_NEW.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551" y="2060575"/>
            <a:ext cx="4824586" cy="1800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45077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Närskott</a:t>
            </a:r>
            <a:endParaRPr lang="sv-SE" dirty="0"/>
          </a:p>
        </p:txBody>
      </p:sp>
      <p:sp>
        <p:nvSpPr>
          <p:cNvPr id="3" name="Platshållare för innehåll 2"/>
          <p:cNvSpPr>
            <a:spLocks noGrp="1"/>
          </p:cNvSpPr>
          <p:nvPr>
            <p:ph idx="1"/>
          </p:nvPr>
        </p:nvSpPr>
        <p:spPr/>
        <p:txBody>
          <a:bodyPr/>
          <a:lstStyle/>
          <a:p>
            <a:r>
              <a:rPr lang="sv-SE" dirty="0" smtClean="0">
                <a:solidFill>
                  <a:schemeClr val="tx1"/>
                </a:solidFill>
              </a:rPr>
              <a:t>Förflyttning</a:t>
            </a:r>
          </a:p>
          <a:p>
            <a:r>
              <a:rPr lang="sv-SE" dirty="0" smtClean="0">
                <a:solidFill>
                  <a:schemeClr val="tx1"/>
                </a:solidFill>
              </a:rPr>
              <a:t>Markkontakt</a:t>
            </a:r>
          </a:p>
          <a:p>
            <a:r>
              <a:rPr lang="sv-SE" dirty="0" smtClean="0">
                <a:solidFill>
                  <a:schemeClr val="tx1"/>
                </a:solidFill>
              </a:rPr>
              <a:t>Svåraste läget </a:t>
            </a:r>
            <a:r>
              <a:rPr lang="sv-SE" dirty="0" smtClean="0">
                <a:solidFill>
                  <a:schemeClr val="tx1"/>
                </a:solidFill>
                <a:sym typeface="Wingdings" panose="05000000000000000000" pitchFamily="2" charset="2"/>
              </a:rPr>
              <a:t> Göra det svårt för utespelarna</a:t>
            </a:r>
            <a:endParaRPr lang="sv-SE" dirty="0">
              <a:solidFill>
                <a:schemeClr val="tx1"/>
              </a:solidFill>
            </a:endParaRPr>
          </a:p>
        </p:txBody>
      </p:sp>
    </p:spTree>
    <p:extLst>
      <p:ext uri="{BB962C8B-B14F-4D97-AF65-F5344CB8AC3E}">
        <p14:creationId xmlns:p14="http://schemas.microsoft.com/office/powerpoint/2010/main" val="3088812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Att utveckla en teknik</a:t>
            </a:r>
            <a:endParaRPr lang="sv-SE" dirty="0"/>
          </a:p>
        </p:txBody>
      </p:sp>
      <p:sp>
        <p:nvSpPr>
          <p:cNvPr id="3" name="Platshållare för innehåll 2"/>
          <p:cNvSpPr>
            <a:spLocks noGrp="1"/>
          </p:cNvSpPr>
          <p:nvPr>
            <p:ph idx="1"/>
          </p:nvPr>
        </p:nvSpPr>
        <p:spPr/>
        <p:txBody>
          <a:bodyPr>
            <a:normAutofit/>
          </a:bodyPr>
          <a:lstStyle/>
          <a:p>
            <a:pPr marL="609600" indent="-609600">
              <a:lnSpc>
                <a:spcPct val="80000"/>
              </a:lnSpc>
            </a:pPr>
            <a:r>
              <a:rPr lang="sv-SE" altLang="sv-SE" sz="2200" dirty="0">
                <a:solidFill>
                  <a:schemeClr val="tx1"/>
                </a:solidFill>
              </a:rPr>
              <a:t>Viktigt att tänka på i samband med teknikinlärning</a:t>
            </a:r>
          </a:p>
          <a:p>
            <a:pPr marL="990600" lvl="1" indent="-533400">
              <a:lnSpc>
                <a:spcPct val="80000"/>
              </a:lnSpc>
            </a:pPr>
            <a:r>
              <a:rPr lang="sv-SE" altLang="sv-SE" sz="1700" dirty="0">
                <a:solidFill>
                  <a:schemeClr val="tx1"/>
                </a:solidFill>
              </a:rPr>
              <a:t>Ha tålamod – det tar lång tid att utveckla rätt teknik!</a:t>
            </a:r>
          </a:p>
          <a:p>
            <a:pPr marL="990600" lvl="1" indent="-533400">
              <a:lnSpc>
                <a:spcPct val="80000"/>
              </a:lnSpc>
            </a:pPr>
            <a:r>
              <a:rPr lang="sv-SE" altLang="sv-SE" sz="1700" dirty="0" smtClean="0">
                <a:solidFill>
                  <a:schemeClr val="tx1"/>
                </a:solidFill>
              </a:rPr>
              <a:t>Anpassa </a:t>
            </a:r>
            <a:r>
              <a:rPr lang="sv-SE" altLang="sv-SE" sz="1700" dirty="0">
                <a:solidFill>
                  <a:schemeClr val="tx1"/>
                </a:solidFill>
              </a:rPr>
              <a:t>övningarna efter MV:s ålder och mognad!</a:t>
            </a:r>
          </a:p>
          <a:p>
            <a:pPr marL="990600" lvl="1" indent="-533400">
              <a:lnSpc>
                <a:spcPct val="80000"/>
              </a:lnSpc>
            </a:pPr>
            <a:r>
              <a:rPr lang="sv-SE" altLang="sv-SE" sz="1700" dirty="0">
                <a:solidFill>
                  <a:schemeClr val="tx1"/>
                </a:solidFill>
              </a:rPr>
              <a:t>När ni nått rätt tekniskt genomförande nöt in tekniken (automatisera) genom många repetitioner</a:t>
            </a:r>
            <a:r>
              <a:rPr lang="sv-SE" altLang="sv-SE" sz="1700" dirty="0" smtClean="0">
                <a:solidFill>
                  <a:schemeClr val="tx1"/>
                </a:solidFill>
              </a:rPr>
              <a:t>.</a:t>
            </a:r>
          </a:p>
          <a:p>
            <a:pPr marL="990600" lvl="1" indent="-533400">
              <a:lnSpc>
                <a:spcPct val="80000"/>
              </a:lnSpc>
            </a:pPr>
            <a:r>
              <a:rPr lang="sv-SE" altLang="sv-SE" sz="1700" dirty="0" smtClean="0">
                <a:solidFill>
                  <a:schemeClr val="tx1"/>
                </a:solidFill>
              </a:rPr>
              <a:t>Hoppa inte över steg!</a:t>
            </a:r>
            <a:endParaRPr lang="sv-SE" altLang="sv-SE" sz="1700" dirty="0">
              <a:solidFill>
                <a:schemeClr val="tx1"/>
              </a:solidFill>
            </a:endParaRPr>
          </a:p>
          <a:p>
            <a:pPr marL="609600" indent="-609600">
              <a:lnSpc>
                <a:spcPct val="80000"/>
              </a:lnSpc>
            </a:pPr>
            <a:endParaRPr lang="sv-SE" altLang="sv-SE" sz="1700" dirty="0">
              <a:solidFill>
                <a:schemeClr val="tx1"/>
              </a:solidFill>
            </a:endParaRPr>
          </a:p>
          <a:p>
            <a:pPr marL="609600" indent="-609600">
              <a:lnSpc>
                <a:spcPct val="80000"/>
              </a:lnSpc>
            </a:pPr>
            <a:r>
              <a:rPr lang="sv-SE" altLang="sv-SE" sz="2200" dirty="0">
                <a:solidFill>
                  <a:schemeClr val="tx1"/>
                </a:solidFill>
              </a:rPr>
              <a:t>Stegra svårighetsgraden i teknikinlärningen;</a:t>
            </a:r>
          </a:p>
          <a:p>
            <a:pPr marL="990600" lvl="1" indent="-533400">
              <a:lnSpc>
                <a:spcPct val="80000"/>
              </a:lnSpc>
              <a:buFontTx/>
              <a:buAutoNum type="arabicPeriod"/>
            </a:pPr>
            <a:r>
              <a:rPr lang="sv-SE" altLang="sv-SE" sz="1700" dirty="0">
                <a:solidFill>
                  <a:schemeClr val="tx1"/>
                </a:solidFill>
              </a:rPr>
              <a:t>Paradrörelse utan boll</a:t>
            </a:r>
          </a:p>
          <a:p>
            <a:pPr marL="990600" lvl="1" indent="-533400">
              <a:lnSpc>
                <a:spcPct val="80000"/>
              </a:lnSpc>
              <a:buFontTx/>
              <a:buAutoNum type="arabicPeriod"/>
            </a:pPr>
            <a:r>
              <a:rPr lang="sv-SE" altLang="sv-SE" sz="1700" dirty="0">
                <a:solidFill>
                  <a:schemeClr val="tx1"/>
                </a:solidFill>
              </a:rPr>
              <a:t>Styrda skott</a:t>
            </a:r>
          </a:p>
          <a:p>
            <a:pPr marL="990600" lvl="1" indent="-533400">
              <a:lnSpc>
                <a:spcPct val="80000"/>
              </a:lnSpc>
              <a:buFontTx/>
              <a:buAutoNum type="arabicPeriod"/>
            </a:pPr>
            <a:r>
              <a:rPr lang="sv-SE" altLang="sv-SE" sz="1700" dirty="0">
                <a:solidFill>
                  <a:schemeClr val="tx1"/>
                </a:solidFill>
              </a:rPr>
              <a:t>Fria skott</a:t>
            </a:r>
          </a:p>
          <a:p>
            <a:pPr marL="990600" lvl="1" indent="-533400">
              <a:lnSpc>
                <a:spcPct val="80000"/>
              </a:lnSpc>
              <a:buFontTx/>
              <a:buAutoNum type="arabicPeriod"/>
            </a:pPr>
            <a:r>
              <a:rPr lang="sv-SE" altLang="sv-SE" sz="1700" dirty="0">
                <a:solidFill>
                  <a:schemeClr val="tx1"/>
                </a:solidFill>
              </a:rPr>
              <a:t>Med förflyttning styrda skott</a:t>
            </a:r>
          </a:p>
          <a:p>
            <a:pPr marL="990600" lvl="1" indent="-533400">
              <a:lnSpc>
                <a:spcPct val="80000"/>
              </a:lnSpc>
              <a:buFontTx/>
              <a:buAutoNum type="arabicPeriod"/>
            </a:pPr>
            <a:r>
              <a:rPr lang="sv-SE" altLang="sv-SE" sz="1700" dirty="0">
                <a:solidFill>
                  <a:schemeClr val="tx1"/>
                </a:solidFill>
              </a:rPr>
              <a:t>Med förflyttning fria skott</a:t>
            </a:r>
          </a:p>
          <a:p>
            <a:pPr marL="990600" lvl="1" indent="-533400">
              <a:lnSpc>
                <a:spcPct val="80000"/>
              </a:lnSpc>
              <a:buFontTx/>
              <a:buAutoNum type="arabicPeriod"/>
            </a:pPr>
            <a:r>
              <a:rPr lang="sv-SE" altLang="sv-SE" sz="1700" dirty="0">
                <a:solidFill>
                  <a:schemeClr val="tx1"/>
                </a:solidFill>
              </a:rPr>
              <a:t>Med passiv försvarare</a:t>
            </a:r>
          </a:p>
          <a:p>
            <a:pPr marL="990600" lvl="1" indent="-533400">
              <a:lnSpc>
                <a:spcPct val="80000"/>
              </a:lnSpc>
              <a:buFontTx/>
              <a:buAutoNum type="arabicPeriod"/>
            </a:pPr>
            <a:r>
              <a:rPr lang="sv-SE" altLang="sv-SE" sz="1700" dirty="0">
                <a:solidFill>
                  <a:schemeClr val="tx1"/>
                </a:solidFill>
              </a:rPr>
              <a:t>Med aktiv försvarare</a:t>
            </a:r>
          </a:p>
          <a:p>
            <a:pPr marL="990600" lvl="1" indent="-533400">
              <a:lnSpc>
                <a:spcPct val="80000"/>
              </a:lnSpc>
              <a:buFontTx/>
              <a:buAutoNum type="arabicPeriod"/>
            </a:pPr>
            <a:r>
              <a:rPr lang="sv-SE" altLang="sv-SE" sz="1700" dirty="0">
                <a:solidFill>
                  <a:schemeClr val="tx1"/>
                </a:solidFill>
              </a:rPr>
              <a:t>Matchmoment</a:t>
            </a:r>
          </a:p>
          <a:p>
            <a:endParaRPr lang="sv-SE" dirty="0"/>
          </a:p>
        </p:txBody>
      </p:sp>
    </p:spTree>
    <p:extLst>
      <p:ext uri="{BB962C8B-B14F-4D97-AF65-F5344CB8AC3E}">
        <p14:creationId xmlns:p14="http://schemas.microsoft.com/office/powerpoint/2010/main" val="29846655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b="1" dirty="0"/>
              <a:t>Några tips att tänka på!</a:t>
            </a:r>
            <a:endParaRPr lang="sv-SE" dirty="0"/>
          </a:p>
        </p:txBody>
      </p:sp>
      <p:sp>
        <p:nvSpPr>
          <p:cNvPr id="3" name="Platshållare för innehåll 2"/>
          <p:cNvSpPr>
            <a:spLocks noGrp="1"/>
          </p:cNvSpPr>
          <p:nvPr>
            <p:ph idx="1"/>
          </p:nvPr>
        </p:nvSpPr>
        <p:spPr/>
        <p:txBody>
          <a:bodyPr/>
          <a:lstStyle/>
          <a:p>
            <a:r>
              <a:rPr lang="sv-SE" dirty="0" smtClean="0">
                <a:solidFill>
                  <a:schemeClr val="tx1"/>
                </a:solidFill>
              </a:rPr>
              <a:t>Tjata om tekniken!</a:t>
            </a:r>
          </a:p>
          <a:p>
            <a:pPr marL="0" indent="0">
              <a:buNone/>
            </a:pPr>
            <a:endParaRPr lang="sv-SE" dirty="0" smtClean="0">
              <a:solidFill>
                <a:schemeClr val="tx1"/>
              </a:solidFill>
            </a:endParaRPr>
          </a:p>
          <a:p>
            <a:pPr>
              <a:lnSpc>
                <a:spcPct val="80000"/>
              </a:lnSpc>
            </a:pPr>
            <a:r>
              <a:rPr lang="sv-SE" altLang="sv-SE" sz="2000" dirty="0">
                <a:solidFill>
                  <a:schemeClr val="tx1"/>
                </a:solidFill>
              </a:rPr>
              <a:t>Träna paradteknik i målet i så stor utsträckning som möjligt!</a:t>
            </a:r>
          </a:p>
          <a:p>
            <a:pPr lvl="1">
              <a:lnSpc>
                <a:spcPct val="80000"/>
              </a:lnSpc>
              <a:buFontTx/>
              <a:buChar char="-"/>
            </a:pPr>
            <a:r>
              <a:rPr lang="sv-SE" altLang="sv-SE" sz="1400" dirty="0" smtClean="0">
                <a:solidFill>
                  <a:schemeClr val="tx1"/>
                </a:solidFill>
              </a:rPr>
              <a:t>”</a:t>
            </a:r>
            <a:r>
              <a:rPr lang="sv-SE" altLang="sv-SE" sz="1400" dirty="0">
                <a:solidFill>
                  <a:schemeClr val="tx1"/>
                </a:solidFill>
              </a:rPr>
              <a:t>Rätt miljö” är viktigt för att MV ska hitta rätt position och få en bra rumsuppfattning</a:t>
            </a:r>
            <a:r>
              <a:rPr lang="sv-SE" altLang="sv-SE" sz="1400" dirty="0" smtClean="0">
                <a:solidFill>
                  <a:schemeClr val="tx1"/>
                </a:solidFill>
              </a:rPr>
              <a:t>.</a:t>
            </a:r>
          </a:p>
          <a:p>
            <a:pPr lvl="1">
              <a:lnSpc>
                <a:spcPct val="80000"/>
              </a:lnSpc>
              <a:buFontTx/>
              <a:buChar char="-"/>
            </a:pPr>
            <a:endParaRPr lang="sv-SE" altLang="sv-SE" sz="1400" dirty="0">
              <a:solidFill>
                <a:schemeClr val="tx1"/>
              </a:solidFill>
            </a:endParaRPr>
          </a:p>
          <a:p>
            <a:pPr marL="609600" indent="-609600">
              <a:lnSpc>
                <a:spcPct val="80000"/>
              </a:lnSpc>
            </a:pPr>
            <a:r>
              <a:rPr lang="sv-SE" altLang="sv-SE" sz="2000" dirty="0">
                <a:solidFill>
                  <a:schemeClr val="tx1"/>
                </a:solidFill>
              </a:rPr>
              <a:t>Tänk på att skyttarna;</a:t>
            </a:r>
          </a:p>
          <a:p>
            <a:pPr lvl="1">
              <a:lnSpc>
                <a:spcPct val="80000"/>
              </a:lnSpc>
              <a:buFontTx/>
              <a:buChar char="-"/>
            </a:pPr>
            <a:r>
              <a:rPr lang="sv-SE" altLang="sv-SE" sz="1800" dirty="0" smtClean="0">
                <a:solidFill>
                  <a:schemeClr val="tx1"/>
                </a:solidFill>
              </a:rPr>
              <a:t>Skjuter </a:t>
            </a:r>
            <a:r>
              <a:rPr lang="sv-SE" altLang="sv-SE" sz="1800" dirty="0">
                <a:solidFill>
                  <a:schemeClr val="tx1"/>
                </a:solidFill>
              </a:rPr>
              <a:t>lugnt och disciplinerat innanför ramen och där det ska vid styrda skott</a:t>
            </a:r>
            <a:r>
              <a:rPr lang="sv-SE" altLang="sv-SE" sz="1800" dirty="0" smtClean="0">
                <a:solidFill>
                  <a:schemeClr val="tx1"/>
                </a:solidFill>
              </a:rPr>
              <a:t>.</a:t>
            </a:r>
            <a:endParaRPr lang="sv-SE" altLang="sv-SE" sz="1800" dirty="0">
              <a:solidFill>
                <a:schemeClr val="tx1"/>
              </a:solidFill>
            </a:endParaRPr>
          </a:p>
          <a:p>
            <a:pPr lvl="1">
              <a:lnSpc>
                <a:spcPct val="80000"/>
              </a:lnSpc>
              <a:buFontTx/>
              <a:buChar char="-"/>
            </a:pPr>
            <a:r>
              <a:rPr lang="sv-SE" altLang="sv-SE" sz="1800" dirty="0" smtClean="0">
                <a:solidFill>
                  <a:schemeClr val="tx1"/>
                </a:solidFill>
              </a:rPr>
              <a:t>Tar </a:t>
            </a:r>
            <a:r>
              <a:rPr lang="sv-SE" altLang="sv-SE" sz="1800" dirty="0">
                <a:solidFill>
                  <a:schemeClr val="tx1"/>
                </a:solidFill>
              </a:rPr>
              <a:t>mellanrum mellan varje skott, så att MV hinner tillbaka i utgångsställning</a:t>
            </a:r>
            <a:r>
              <a:rPr lang="sv-SE" altLang="sv-SE" sz="1800" dirty="0" smtClean="0">
                <a:solidFill>
                  <a:schemeClr val="tx1"/>
                </a:solidFill>
              </a:rPr>
              <a:t>!</a:t>
            </a:r>
          </a:p>
          <a:p>
            <a:pPr marL="457200" lvl="1" indent="0">
              <a:lnSpc>
                <a:spcPct val="80000"/>
              </a:lnSpc>
              <a:buNone/>
            </a:pPr>
            <a:endParaRPr lang="sv-SE" altLang="sv-SE" sz="1800" dirty="0" smtClean="0">
              <a:solidFill>
                <a:schemeClr val="tx1"/>
              </a:solidFill>
            </a:endParaRPr>
          </a:p>
          <a:p>
            <a:pPr marL="609600" indent="-609600">
              <a:lnSpc>
                <a:spcPct val="80000"/>
              </a:lnSpc>
            </a:pPr>
            <a:r>
              <a:rPr lang="sv-SE" altLang="sv-SE" sz="2000" dirty="0">
                <a:solidFill>
                  <a:schemeClr val="tx1"/>
                </a:solidFill>
              </a:rPr>
              <a:t>Låt gärna MV föra skottstatistik under match och låt gärna MV få se video av sig själv från träning.</a:t>
            </a:r>
          </a:p>
          <a:p>
            <a:pPr lvl="1">
              <a:lnSpc>
                <a:spcPct val="80000"/>
              </a:lnSpc>
              <a:buFontTx/>
              <a:buChar char="-"/>
            </a:pPr>
            <a:r>
              <a:rPr lang="sv-SE" altLang="sv-SE" sz="1800" dirty="0" smtClean="0">
                <a:solidFill>
                  <a:schemeClr val="tx1"/>
                </a:solidFill>
              </a:rPr>
              <a:t>Hjälper </a:t>
            </a:r>
            <a:r>
              <a:rPr lang="sv-SE" altLang="sv-SE" sz="1800" dirty="0">
                <a:solidFill>
                  <a:schemeClr val="tx1"/>
                </a:solidFill>
              </a:rPr>
              <a:t>MV att se sig själv och att förstå tränarens råd</a:t>
            </a:r>
            <a:r>
              <a:rPr lang="sv-SE" altLang="sv-SE" sz="1800" dirty="0" smtClean="0">
                <a:solidFill>
                  <a:schemeClr val="tx1"/>
                </a:solidFill>
              </a:rPr>
              <a:t>.</a:t>
            </a:r>
          </a:p>
          <a:p>
            <a:pPr marL="457200" lvl="1" indent="0">
              <a:lnSpc>
                <a:spcPct val="80000"/>
              </a:lnSpc>
              <a:buNone/>
            </a:pPr>
            <a:endParaRPr lang="sv-SE" altLang="sv-SE" sz="1800" dirty="0"/>
          </a:p>
          <a:p>
            <a:pPr lvl="1">
              <a:lnSpc>
                <a:spcPct val="80000"/>
              </a:lnSpc>
              <a:buFontTx/>
              <a:buChar char="-"/>
            </a:pPr>
            <a:endParaRPr lang="sv-SE" altLang="sv-SE" sz="1800" dirty="0" smtClean="0">
              <a:solidFill>
                <a:schemeClr val="tx1"/>
              </a:solidFill>
            </a:endParaRPr>
          </a:p>
          <a:p>
            <a:pPr lvl="1">
              <a:lnSpc>
                <a:spcPct val="80000"/>
              </a:lnSpc>
              <a:buFontTx/>
              <a:buChar char="-"/>
            </a:pPr>
            <a:endParaRPr lang="sv-SE" altLang="sv-SE" sz="1800" dirty="0">
              <a:solidFill>
                <a:schemeClr val="tx1"/>
              </a:solidFill>
            </a:endParaRPr>
          </a:p>
          <a:p>
            <a:pPr marL="457200" lvl="1" indent="0">
              <a:lnSpc>
                <a:spcPct val="80000"/>
              </a:lnSpc>
              <a:buNone/>
            </a:pPr>
            <a:endParaRPr lang="sv-SE" altLang="sv-SE" sz="1400" dirty="0" smtClean="0">
              <a:solidFill>
                <a:schemeClr val="tx1"/>
              </a:solidFill>
            </a:endParaRPr>
          </a:p>
        </p:txBody>
      </p:sp>
    </p:spTree>
    <p:extLst>
      <p:ext uri="{BB962C8B-B14F-4D97-AF65-F5344CB8AC3E}">
        <p14:creationId xmlns:p14="http://schemas.microsoft.com/office/powerpoint/2010/main" val="455186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Taktik</a:t>
            </a:r>
            <a:endParaRPr lang="sv-SE" dirty="0"/>
          </a:p>
        </p:txBody>
      </p:sp>
      <p:sp>
        <p:nvSpPr>
          <p:cNvPr id="3" name="Platshållare för innehåll 2"/>
          <p:cNvSpPr>
            <a:spLocks noGrp="1"/>
          </p:cNvSpPr>
          <p:nvPr>
            <p:ph idx="1"/>
          </p:nvPr>
        </p:nvSpPr>
        <p:spPr/>
        <p:txBody>
          <a:bodyPr>
            <a:normAutofit/>
          </a:bodyPr>
          <a:lstStyle/>
          <a:p>
            <a:pPr marL="0" indent="0">
              <a:lnSpc>
                <a:spcPct val="90000"/>
              </a:lnSpc>
              <a:buFontTx/>
              <a:buNone/>
              <a:defRPr/>
            </a:pPr>
            <a:r>
              <a:rPr lang="sv-SE" dirty="0">
                <a:solidFill>
                  <a:schemeClr val="tx1"/>
                </a:solidFill>
              </a:rPr>
              <a:t>Ett taktiskt tänkande och agerande kräver spelförståelse och viss mognad. Inled utvecklingen successivt från B-ungdom och uppåt;</a:t>
            </a:r>
          </a:p>
          <a:p>
            <a:pPr>
              <a:lnSpc>
                <a:spcPct val="90000"/>
              </a:lnSpc>
              <a:defRPr/>
            </a:pPr>
            <a:r>
              <a:rPr lang="sv-SE" dirty="0">
                <a:solidFill>
                  <a:schemeClr val="tx1"/>
                </a:solidFill>
              </a:rPr>
              <a:t>Distansskott</a:t>
            </a:r>
          </a:p>
          <a:p>
            <a:pPr lvl="1">
              <a:lnSpc>
                <a:spcPct val="90000"/>
              </a:lnSpc>
              <a:defRPr/>
            </a:pPr>
            <a:r>
              <a:rPr lang="sv-SE" sz="1800" dirty="0">
                <a:solidFill>
                  <a:schemeClr val="tx1"/>
                </a:solidFill>
              </a:rPr>
              <a:t>Rörelseanalys – var hamnar bollen?</a:t>
            </a:r>
          </a:p>
          <a:p>
            <a:pPr>
              <a:lnSpc>
                <a:spcPct val="90000"/>
              </a:lnSpc>
              <a:defRPr/>
            </a:pPr>
            <a:r>
              <a:rPr lang="sv-SE" dirty="0">
                <a:solidFill>
                  <a:schemeClr val="tx1"/>
                </a:solidFill>
              </a:rPr>
              <a:t>Samarbete MV &amp; utespelare</a:t>
            </a:r>
          </a:p>
          <a:p>
            <a:pPr lvl="1">
              <a:lnSpc>
                <a:spcPct val="90000"/>
              </a:lnSpc>
              <a:defRPr/>
            </a:pPr>
            <a:r>
              <a:rPr lang="sv-SE" sz="1800" dirty="0">
                <a:solidFill>
                  <a:schemeClr val="tx1"/>
                </a:solidFill>
              </a:rPr>
              <a:t>Samarbete med försvarsspelare.</a:t>
            </a:r>
          </a:p>
          <a:p>
            <a:pPr lvl="1">
              <a:lnSpc>
                <a:spcPct val="90000"/>
              </a:lnSpc>
              <a:defRPr/>
            </a:pPr>
            <a:r>
              <a:rPr lang="sv-SE" sz="1800" dirty="0">
                <a:solidFill>
                  <a:schemeClr val="tx1"/>
                </a:solidFill>
              </a:rPr>
              <a:t>Kontring och uppspel.</a:t>
            </a:r>
          </a:p>
          <a:p>
            <a:pPr lvl="1">
              <a:lnSpc>
                <a:spcPct val="90000"/>
              </a:lnSpc>
              <a:defRPr/>
            </a:pPr>
            <a:r>
              <a:rPr lang="sv-SE" sz="1800" dirty="0">
                <a:solidFill>
                  <a:schemeClr val="tx1"/>
                </a:solidFill>
              </a:rPr>
              <a:t>Hemspring och liberospel.</a:t>
            </a:r>
          </a:p>
          <a:p>
            <a:pPr>
              <a:lnSpc>
                <a:spcPct val="90000"/>
              </a:lnSpc>
              <a:defRPr/>
            </a:pPr>
            <a:r>
              <a:rPr lang="sv-SE" dirty="0">
                <a:solidFill>
                  <a:schemeClr val="tx1"/>
                </a:solidFill>
              </a:rPr>
              <a:t>Närskott</a:t>
            </a:r>
          </a:p>
          <a:p>
            <a:pPr lvl="1">
              <a:lnSpc>
                <a:spcPct val="90000"/>
              </a:lnSpc>
              <a:defRPr/>
            </a:pPr>
            <a:r>
              <a:rPr lang="sv-SE" sz="1800" dirty="0">
                <a:solidFill>
                  <a:schemeClr val="tx1"/>
                </a:solidFill>
              </a:rPr>
              <a:t>Hur styra skytten? Gå från reagera till agera!</a:t>
            </a:r>
          </a:p>
          <a:p>
            <a:pPr>
              <a:lnSpc>
                <a:spcPct val="90000"/>
              </a:lnSpc>
              <a:defRPr/>
            </a:pPr>
            <a:r>
              <a:rPr lang="sv-SE" dirty="0">
                <a:solidFill>
                  <a:schemeClr val="tx1"/>
                </a:solidFill>
              </a:rPr>
              <a:t>Straffar</a:t>
            </a:r>
          </a:p>
          <a:p>
            <a:pPr lvl="1">
              <a:lnSpc>
                <a:spcPct val="90000"/>
              </a:lnSpc>
              <a:defRPr/>
            </a:pPr>
            <a:r>
              <a:rPr lang="sv-SE" sz="1800" dirty="0">
                <a:solidFill>
                  <a:schemeClr val="tx1"/>
                </a:solidFill>
              </a:rPr>
              <a:t>Ta kommandot! Styr skytten, dominera skeendet!</a:t>
            </a:r>
          </a:p>
          <a:p>
            <a:endParaRPr lang="sv-SE" dirty="0"/>
          </a:p>
        </p:txBody>
      </p:sp>
    </p:spTree>
    <p:extLst>
      <p:ext uri="{BB962C8B-B14F-4D97-AF65-F5344CB8AC3E}">
        <p14:creationId xmlns:p14="http://schemas.microsoft.com/office/powerpoint/2010/main" val="29761672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sz="4400" b="1" dirty="0"/>
              <a:t>Tankar kring samarbete MV &amp; Försvar </a:t>
            </a:r>
            <a:endParaRPr lang="sv-SE" sz="4400" dirty="0"/>
          </a:p>
        </p:txBody>
      </p:sp>
      <p:sp>
        <p:nvSpPr>
          <p:cNvPr id="3" name="Platshållare för innehåll 2"/>
          <p:cNvSpPr>
            <a:spLocks noGrp="1"/>
          </p:cNvSpPr>
          <p:nvPr>
            <p:ph idx="1"/>
          </p:nvPr>
        </p:nvSpPr>
        <p:spPr/>
        <p:txBody>
          <a:bodyPr/>
          <a:lstStyle/>
          <a:p>
            <a:pPr>
              <a:lnSpc>
                <a:spcPct val="80000"/>
              </a:lnSpc>
            </a:pPr>
            <a:r>
              <a:rPr lang="sv-SE" altLang="sv-SE" dirty="0">
                <a:solidFill>
                  <a:schemeClr val="tx1"/>
                </a:solidFill>
              </a:rPr>
              <a:t>Börja redan från B-ungdomsnivån med att utveckla MV:s spelförståelse, genom att diskutera och göra MV uppmärksam på de möjligheter som skyttar kan ha i olika lägen. Som t.ex. följande:</a:t>
            </a:r>
          </a:p>
          <a:p>
            <a:pPr lvl="1">
              <a:lnSpc>
                <a:spcPct val="80000"/>
              </a:lnSpc>
            </a:pPr>
            <a:r>
              <a:rPr lang="sv-SE" altLang="sv-SE" dirty="0">
                <a:solidFill>
                  <a:schemeClr val="tx1"/>
                </a:solidFill>
              </a:rPr>
              <a:t>Är skytten höger- eller vänsterhänt?</a:t>
            </a:r>
          </a:p>
          <a:p>
            <a:pPr lvl="1">
              <a:lnSpc>
                <a:spcPct val="80000"/>
              </a:lnSpc>
            </a:pPr>
            <a:r>
              <a:rPr lang="sv-SE" altLang="sv-SE" dirty="0">
                <a:solidFill>
                  <a:schemeClr val="tx1"/>
                </a:solidFill>
              </a:rPr>
              <a:t>På vilken sida om försvararen håller skytten skottarmen?</a:t>
            </a:r>
          </a:p>
          <a:p>
            <a:pPr lvl="1">
              <a:lnSpc>
                <a:spcPct val="80000"/>
              </a:lnSpc>
            </a:pPr>
            <a:r>
              <a:rPr lang="sv-SE" altLang="sv-SE" dirty="0">
                <a:solidFill>
                  <a:schemeClr val="tx1"/>
                </a:solidFill>
              </a:rPr>
              <a:t>Hur långt från försvararen befinner sig skytten, kan skottet vändas?</a:t>
            </a:r>
          </a:p>
          <a:p>
            <a:pPr lvl="1">
              <a:lnSpc>
                <a:spcPct val="80000"/>
              </a:lnSpc>
            </a:pPr>
            <a:r>
              <a:rPr lang="sv-SE" altLang="sv-SE" dirty="0">
                <a:solidFill>
                  <a:schemeClr val="tx1"/>
                </a:solidFill>
              </a:rPr>
              <a:t>Kan skytten skjuta över försvararen?</a:t>
            </a:r>
          </a:p>
          <a:p>
            <a:pPr lvl="1">
              <a:lnSpc>
                <a:spcPct val="80000"/>
              </a:lnSpc>
            </a:pPr>
            <a:r>
              <a:rPr lang="sv-SE" altLang="sv-SE" dirty="0">
                <a:solidFill>
                  <a:schemeClr val="tx1"/>
                </a:solidFill>
              </a:rPr>
              <a:t>Vilken riktning har skytten i sin satsning?</a:t>
            </a:r>
          </a:p>
          <a:p>
            <a:pPr lvl="1">
              <a:lnSpc>
                <a:spcPct val="80000"/>
              </a:lnSpc>
            </a:pPr>
            <a:r>
              <a:rPr lang="sv-SE" altLang="sv-SE" dirty="0">
                <a:solidFill>
                  <a:schemeClr val="tx1"/>
                </a:solidFill>
              </a:rPr>
              <a:t>Hur håller skytten armen? Om armen hålls lågt klarar skytten att vända upp skottet?</a:t>
            </a:r>
          </a:p>
          <a:p>
            <a:pPr lvl="1">
              <a:lnSpc>
                <a:spcPct val="80000"/>
              </a:lnSpc>
            </a:pPr>
            <a:r>
              <a:rPr lang="sv-SE" altLang="sv-SE" dirty="0">
                <a:solidFill>
                  <a:schemeClr val="tx1"/>
                </a:solidFill>
              </a:rPr>
              <a:t>Hur brukar skytten skjuta? Favorithörn?</a:t>
            </a:r>
          </a:p>
          <a:p>
            <a:pPr>
              <a:lnSpc>
                <a:spcPct val="80000"/>
              </a:lnSpc>
              <a:buFontTx/>
              <a:buNone/>
            </a:pPr>
            <a:endParaRPr lang="sv-SE" altLang="sv-SE" sz="1800" dirty="0">
              <a:solidFill>
                <a:schemeClr val="tx1"/>
              </a:solidFill>
            </a:endParaRPr>
          </a:p>
          <a:p>
            <a:pPr>
              <a:lnSpc>
                <a:spcPct val="80000"/>
              </a:lnSpc>
            </a:pPr>
            <a:r>
              <a:rPr lang="sv-SE" altLang="sv-SE" dirty="0">
                <a:solidFill>
                  <a:schemeClr val="tx1"/>
                </a:solidFill>
              </a:rPr>
              <a:t>Låt MV agera utespelare på träning för att snabbare få bättre spelförståelse!</a:t>
            </a:r>
          </a:p>
          <a:p>
            <a:endParaRPr lang="sv-SE" dirty="0"/>
          </a:p>
        </p:txBody>
      </p:sp>
    </p:spTree>
    <p:extLst>
      <p:ext uri="{BB962C8B-B14F-4D97-AF65-F5344CB8AC3E}">
        <p14:creationId xmlns:p14="http://schemas.microsoft.com/office/powerpoint/2010/main" val="33809275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Niklas Landin</a:t>
            </a:r>
            <a:endParaRPr lang="sv-SE" dirty="0"/>
          </a:p>
        </p:txBody>
      </p:sp>
      <p:sp>
        <p:nvSpPr>
          <p:cNvPr id="3" name="Platshållare för innehåll 2"/>
          <p:cNvSpPr>
            <a:spLocks noGrp="1"/>
          </p:cNvSpPr>
          <p:nvPr>
            <p:ph idx="1"/>
          </p:nvPr>
        </p:nvSpPr>
        <p:spPr/>
        <p:txBody>
          <a:bodyPr/>
          <a:lstStyle/>
          <a:p>
            <a:r>
              <a:rPr lang="sv-SE" dirty="0" smtClean="0">
                <a:solidFill>
                  <a:schemeClr val="tx1"/>
                </a:solidFill>
              </a:rPr>
              <a:t>Alltid rättplacerad </a:t>
            </a:r>
            <a:r>
              <a:rPr lang="sv-SE" dirty="0" smtClean="0">
                <a:solidFill>
                  <a:schemeClr val="tx1"/>
                </a:solidFill>
                <a:sym typeface="Wingdings" panose="05000000000000000000" pitchFamily="2" charset="2"/>
              </a:rPr>
              <a:t> Små rörelser</a:t>
            </a:r>
            <a:endParaRPr lang="sv-SE" dirty="0" smtClean="0">
              <a:solidFill>
                <a:schemeClr val="tx1"/>
              </a:solidFill>
            </a:endParaRPr>
          </a:p>
          <a:p>
            <a:endParaRPr lang="sv-SE" dirty="0"/>
          </a:p>
          <a:p>
            <a:r>
              <a:rPr lang="sv-SE" dirty="0" smtClean="0">
                <a:hlinkClick r:id="rId2"/>
              </a:rPr>
              <a:t>https</a:t>
            </a:r>
            <a:r>
              <a:rPr lang="sv-SE" dirty="0">
                <a:hlinkClick r:id="rId2"/>
              </a:rPr>
              <a:t>://</a:t>
            </a:r>
            <a:r>
              <a:rPr lang="sv-SE" dirty="0" smtClean="0">
                <a:hlinkClick r:id="rId2"/>
              </a:rPr>
              <a:t>www.youtube.com/watch?v=vqM3n-UxwAw</a:t>
            </a:r>
            <a:endParaRPr lang="sv-SE" dirty="0" smtClean="0"/>
          </a:p>
          <a:p>
            <a:endParaRPr lang="sv-SE" dirty="0"/>
          </a:p>
        </p:txBody>
      </p:sp>
    </p:spTree>
    <p:extLst>
      <p:ext uri="{BB962C8B-B14F-4D97-AF65-F5344CB8AC3E}">
        <p14:creationId xmlns:p14="http://schemas.microsoft.com/office/powerpoint/2010/main" val="42848340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113</TotalTime>
  <Words>930</Words>
  <Application>Microsoft Office PowerPoint</Application>
  <PresentationFormat>Bildspel på skärmen (4:3)</PresentationFormat>
  <Paragraphs>144</Paragraphs>
  <Slides>15</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15</vt:i4>
      </vt:variant>
    </vt:vector>
  </HeadingPairs>
  <TitlesOfParts>
    <vt:vector size="21" baseType="lpstr">
      <vt:lpstr>Arial</vt:lpstr>
      <vt:lpstr>Century Gothic</vt:lpstr>
      <vt:lpstr>Courier New</vt:lpstr>
      <vt:lpstr>Palatino Linotype</vt:lpstr>
      <vt:lpstr>Wingdings</vt:lpstr>
      <vt:lpstr>Executive</vt:lpstr>
      <vt:lpstr>Målvaktsspel</vt:lpstr>
      <vt:lpstr>Spelidé</vt:lpstr>
      <vt:lpstr>Varför spelidé?</vt:lpstr>
      <vt:lpstr>Grundteknik</vt:lpstr>
      <vt:lpstr>Grundställning</vt:lpstr>
      <vt:lpstr>Position &amp; Arbetsbåge</vt:lpstr>
      <vt:lpstr>Bli träffad eller rädda bollen, vad är skillnaden?</vt:lpstr>
      <vt:lpstr>Distansskott</vt:lpstr>
      <vt:lpstr>Kantskott</vt:lpstr>
      <vt:lpstr>Närskott</vt:lpstr>
      <vt:lpstr>Att utveckla en teknik</vt:lpstr>
      <vt:lpstr>Några tips att tänka på!</vt:lpstr>
      <vt:lpstr>Taktik</vt:lpstr>
      <vt:lpstr>Tankar kring samarbete MV &amp; Försvar </vt:lpstr>
      <vt:lpstr>Niklas Landin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Målvaktsspel</dc:title>
  <dc:creator>Karl Gustavsson (Västergötlands Handbollsförbund)</dc:creator>
  <cp:lastModifiedBy>Janne Nilsson</cp:lastModifiedBy>
  <cp:revision>14</cp:revision>
  <dcterms:created xsi:type="dcterms:W3CDTF">2016-12-22T09:24:51Z</dcterms:created>
  <dcterms:modified xsi:type="dcterms:W3CDTF">2017-01-23T10:17:20Z</dcterms:modified>
</cp:coreProperties>
</file>