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6" r:id="rId3"/>
    <p:sldId id="258" r:id="rId4"/>
    <p:sldId id="261" r:id="rId5"/>
    <p:sldId id="262" r:id="rId6"/>
    <p:sldId id="263" r:id="rId7"/>
    <p:sldId id="266" r:id="rId8"/>
    <p:sldId id="279" r:id="rId9"/>
    <p:sldId id="267" r:id="rId10"/>
    <p:sldId id="264" r:id="rId11"/>
    <p:sldId id="265" r:id="rId12"/>
    <p:sldId id="257" r:id="rId13"/>
    <p:sldId id="271" r:id="rId14"/>
    <p:sldId id="259" r:id="rId15"/>
    <p:sldId id="272" r:id="rId16"/>
    <p:sldId id="277" r:id="rId17"/>
    <p:sldId id="260" r:id="rId18"/>
    <p:sldId id="274" r:id="rId19"/>
    <p:sldId id="269" r:id="rId20"/>
    <p:sldId id="275" r:id="rId21"/>
    <p:sldId id="280" r:id="rId22"/>
    <p:sldId id="276" r:id="rId23"/>
    <p:sldId id="278"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95" d="100"/>
          <a:sy n="95" d="100"/>
        </p:scale>
        <p:origin x="11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79B4FC-E837-C67B-EAFB-962F35CBC8A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054CE37-22DD-357C-BED0-06EB9B1343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DCEBF70-4567-F0A2-DC27-75168826F135}"/>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536081AC-852A-C7C6-E1C0-3F740868F201}"/>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A5C3E114-F441-6F2B-C46A-56065AF345B8}"/>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116315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7E7AD2-CA64-73B9-BC14-E614E88671E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2E09912-1056-5036-036B-AE517D9905A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BB4720A-2273-557C-DE7C-114DF36FCE55}"/>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FD9628FE-84F7-FC04-6067-17834ED242BD}"/>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B177C7DE-A066-8658-9CBD-0609025276DE}"/>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59967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B2D056-65AC-9E64-D5F0-618FE24790A3}"/>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018E0C6-6C83-77DC-85FC-57984C4647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73B1842-F37F-B5ED-426E-09F9A3C6E020}"/>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4873FF8F-555C-0A12-1342-326C4DCC7590}"/>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4DB799ED-81EB-FCF9-A035-4A861EB4A235}"/>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1858962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D1F38F-D11F-EA7A-0C5D-2DE68E8878C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A1FCADC-7EA7-F245-6595-AB85C6D0273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2BED73F-C5E8-4B72-B8B4-A93D410D94FF}"/>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2D87A0F-8284-16F6-2828-E28B8000A53E}"/>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6" name="Platshållare för sidfot 5">
            <a:extLst>
              <a:ext uri="{FF2B5EF4-FFF2-40B4-BE49-F238E27FC236}">
                <a16:creationId xmlns:a16="http://schemas.microsoft.com/office/drawing/2014/main" id="{6CF84494-2AF2-BE8A-6E5B-6CEFD55465D3}"/>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292667E8-E842-A703-5D98-C2DCD147BAFC}"/>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271988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D1724B-7546-6150-5948-A6280267DF3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EFB70C8-46DB-6B33-9025-58184AE0B5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98DA6989-A35C-C323-5AB7-EF713230DB3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8C07E9E-E107-19C6-625C-1CF4CA9332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0D2D9C3-EE9E-5E51-19D7-54656A82437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7173470-65A3-2F58-5DF2-A9EF42A0DE56}"/>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8" name="Platshållare för sidfot 7">
            <a:extLst>
              <a:ext uri="{FF2B5EF4-FFF2-40B4-BE49-F238E27FC236}">
                <a16:creationId xmlns:a16="http://schemas.microsoft.com/office/drawing/2014/main" id="{C24A4F66-54FE-7403-0DE4-6FB491962015}"/>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5361392F-DE27-7B02-A7DE-12726FE70739}"/>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2781746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FA50FD-C3D6-7F22-8484-CD33825DF8A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FACC752-7B0F-78CE-FC3B-ECBE3C801C47}"/>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4" name="Platshållare för sidfot 3">
            <a:extLst>
              <a:ext uri="{FF2B5EF4-FFF2-40B4-BE49-F238E27FC236}">
                <a16:creationId xmlns:a16="http://schemas.microsoft.com/office/drawing/2014/main" id="{9624344E-B5D7-DA4E-7D8E-20B823ED40CA}"/>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1E121216-3061-152E-9F21-BC84AF1D39C3}"/>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3234679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210B74E-5858-7159-C97A-1E6141A86022}"/>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3" name="Platshållare för sidfot 2">
            <a:extLst>
              <a:ext uri="{FF2B5EF4-FFF2-40B4-BE49-F238E27FC236}">
                <a16:creationId xmlns:a16="http://schemas.microsoft.com/office/drawing/2014/main" id="{C7D93839-B365-EEAA-A332-814758E7C9BF}"/>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A36AB20B-810A-4D7A-F5F3-6A8D0C9D8FFD}"/>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3994037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FC527E-969B-139C-F5EF-7D4A2BE2F1D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4A436F2-9955-7A20-29FA-2F957AC32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7660CEF-3C7D-05A4-3B95-9C2821560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15C3EF8-992E-022B-698B-433F4156C514}"/>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6" name="Platshållare för sidfot 5">
            <a:extLst>
              <a:ext uri="{FF2B5EF4-FFF2-40B4-BE49-F238E27FC236}">
                <a16:creationId xmlns:a16="http://schemas.microsoft.com/office/drawing/2014/main" id="{58BDA201-BF13-A129-E6F3-E75AB962CFD1}"/>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BBEBD465-B721-172E-6829-48D43AE965E1}"/>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1793310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C1CAC2-E7B0-CFAC-8B00-E3F5274175B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0D68D0B-119F-3FC7-4435-228CB4A07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dirty="0"/>
          </a:p>
        </p:txBody>
      </p:sp>
      <p:sp>
        <p:nvSpPr>
          <p:cNvPr id="4" name="Platshållare för text 3">
            <a:extLst>
              <a:ext uri="{FF2B5EF4-FFF2-40B4-BE49-F238E27FC236}">
                <a16:creationId xmlns:a16="http://schemas.microsoft.com/office/drawing/2014/main" id="{9FA1521C-E2CE-6A2A-EB9A-A94E1C982E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A775B99-1E28-78B3-771A-8FF55C1B5AD2}"/>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6" name="Platshållare för sidfot 5">
            <a:extLst>
              <a:ext uri="{FF2B5EF4-FFF2-40B4-BE49-F238E27FC236}">
                <a16:creationId xmlns:a16="http://schemas.microsoft.com/office/drawing/2014/main" id="{381A2F3D-348A-C7DF-3FA5-890B2C001811}"/>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FC95FFBF-A92C-26E1-A58E-88C1EF245804}"/>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2414344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790F5D-45C8-7455-6405-01DA944C669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B661689-354D-A926-8D79-A3568A5263A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CCFF5A8-9364-3844-AF1B-87AD4B29757D}"/>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66D97AAA-905A-58DA-EAD3-CBDE57C8746D}"/>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32FE63D7-827C-6C3A-1BE0-888DF72D7867}"/>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290739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CD13459-9FDC-36A0-BFD9-6930225ACC16}"/>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B41A3D3-7644-8E4B-4F90-F8794074FEF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A4654F7-BA22-89C6-EEA2-5F8DCB810759}"/>
              </a:ext>
            </a:extLst>
          </p:cNvPr>
          <p:cNvSpPr>
            <a:spLocks noGrp="1"/>
          </p:cNvSpPr>
          <p:nvPr>
            <p:ph type="dt" sz="half" idx="10"/>
          </p:nvPr>
        </p:nvSpPr>
        <p:spPr/>
        <p:txBody>
          <a:body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0126788E-49E9-3167-0105-9C551D555D1E}"/>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B06C6258-2584-5DA3-9FB2-B04D178F7414}"/>
              </a:ext>
            </a:extLst>
          </p:cNvPr>
          <p:cNvSpPr>
            <a:spLocks noGrp="1"/>
          </p:cNvSpPr>
          <p:nvPr>
            <p:ph type="sldNum" sz="quarter" idx="12"/>
          </p:nvPr>
        </p:nvSpPr>
        <p:spPr/>
        <p:txBody>
          <a:bodyPr/>
          <a:lstStyle/>
          <a:p>
            <a:fld id="{DC0A099F-80CF-4392-8D4C-C917E715B11D}" type="slidenum">
              <a:rPr lang="sv-SE" smtClean="0"/>
              <a:t>‹#›</a:t>
            </a:fld>
            <a:endParaRPr lang="sv-SE" dirty="0"/>
          </a:p>
        </p:txBody>
      </p:sp>
    </p:spTree>
    <p:extLst>
      <p:ext uri="{BB962C8B-B14F-4D97-AF65-F5344CB8AC3E}">
        <p14:creationId xmlns:p14="http://schemas.microsoft.com/office/powerpoint/2010/main" val="172135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87A826F-2776-715F-1E95-DF7340E870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B89336E-1F41-D6BA-8597-A304EAB52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6F80F36-308A-E5C2-DCF5-1780A30FF1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2F0FA-1CB6-40E9-BBBD-A9DAFA676074}" type="datetimeFigureOut">
              <a:rPr lang="sv-SE" smtClean="0"/>
              <a:t>2026-09-28</a:t>
            </a:fld>
            <a:endParaRPr lang="sv-SE" dirty="0"/>
          </a:p>
        </p:txBody>
      </p:sp>
      <p:sp>
        <p:nvSpPr>
          <p:cNvPr id="5" name="Platshållare för sidfot 4">
            <a:extLst>
              <a:ext uri="{FF2B5EF4-FFF2-40B4-BE49-F238E27FC236}">
                <a16:creationId xmlns:a16="http://schemas.microsoft.com/office/drawing/2014/main" id="{D27B245E-910A-FF8A-0B9A-1D241F6497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dirty="0"/>
          </a:p>
        </p:txBody>
      </p:sp>
      <p:sp>
        <p:nvSpPr>
          <p:cNvPr id="6" name="Platshållare för bildnummer 5">
            <a:extLst>
              <a:ext uri="{FF2B5EF4-FFF2-40B4-BE49-F238E27FC236}">
                <a16:creationId xmlns:a16="http://schemas.microsoft.com/office/drawing/2014/main" id="{2BC1BB22-7A93-DF83-1645-8FEAA2F9CE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0A099F-80CF-4392-8D4C-C917E715B11D}" type="slidenum">
              <a:rPr lang="sv-SE" smtClean="0"/>
              <a:t>‹#›</a:t>
            </a:fld>
            <a:endParaRPr lang="sv-SE" dirty="0"/>
          </a:p>
        </p:txBody>
      </p:sp>
    </p:spTree>
    <p:extLst>
      <p:ext uri="{BB962C8B-B14F-4D97-AF65-F5344CB8AC3E}">
        <p14:creationId xmlns:p14="http://schemas.microsoft.com/office/powerpoint/2010/main" val="1391083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File:Instagram_logo_2016.sv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5772175-955A-4811-B3D9-A03023BEF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0619" y="381383"/>
            <a:ext cx="6858000" cy="6095233"/>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24724" y="126724"/>
            <a:ext cx="6346209" cy="611304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792937" y="2554938"/>
            <a:ext cx="2501979" cy="610413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245782" y="1257085"/>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85457" y="385455"/>
            <a:ext cx="6858001" cy="6087091"/>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00C86EF7-5EC4-4682-A7BD-444DA4916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760" y="10141"/>
            <a:ext cx="5608469" cy="6858864"/>
          </a:xfrm>
          <a:prstGeom prst="rect">
            <a:avLst/>
          </a:prstGeom>
          <a:gradFill>
            <a:gsLst>
              <a:gs pos="21000">
                <a:schemeClr val="accent1">
                  <a:lumMod val="75000"/>
                  <a:alpha val="6000"/>
                </a:schemeClr>
              </a:gs>
              <a:gs pos="99000">
                <a:schemeClr val="accent1">
                  <a:lumMod val="50000"/>
                  <a:alpha val="33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2BE6A5E2-5B55-963C-1942-2D39259C8C5D}"/>
              </a:ext>
            </a:extLst>
          </p:cNvPr>
          <p:cNvSpPr>
            <a:spLocks noGrp="1"/>
          </p:cNvSpPr>
          <p:nvPr>
            <p:ph type="title"/>
          </p:nvPr>
        </p:nvSpPr>
        <p:spPr>
          <a:xfrm>
            <a:off x="952500" y="457199"/>
            <a:ext cx="4494652" cy="3465177"/>
          </a:xfrm>
        </p:spPr>
        <p:txBody>
          <a:bodyPr vert="horz" lIns="91440" tIns="45720" rIns="91440" bIns="45720" rtlCol="0" anchor="b">
            <a:normAutofit/>
          </a:bodyPr>
          <a:lstStyle/>
          <a:p>
            <a:r>
              <a:rPr lang="en-US" b="1" dirty="0">
                <a:solidFill>
                  <a:srgbClr val="FFFFFF"/>
                </a:solidFill>
              </a:rPr>
              <a:t>Föräldramöte</a:t>
            </a:r>
            <a:br>
              <a:rPr lang="en-US" b="1" dirty="0">
                <a:solidFill>
                  <a:srgbClr val="FFFFFF"/>
                </a:solidFill>
              </a:rPr>
            </a:br>
            <a:r>
              <a:rPr lang="en-US" b="1" dirty="0">
                <a:solidFill>
                  <a:srgbClr val="FFFFFF"/>
                </a:solidFill>
              </a:rPr>
              <a:t>IFK Österåkers KK</a:t>
            </a:r>
            <a:br>
              <a:rPr lang="en-US" dirty="0">
                <a:solidFill>
                  <a:srgbClr val="FFFFFF"/>
                </a:solidFill>
              </a:rPr>
            </a:br>
            <a:r>
              <a:rPr lang="en-US" b="1" dirty="0">
                <a:solidFill>
                  <a:srgbClr val="FFFFFF"/>
                </a:solidFill>
              </a:rPr>
              <a:t>2026-09-16</a:t>
            </a:r>
          </a:p>
        </p:txBody>
      </p:sp>
      <p:pic>
        <p:nvPicPr>
          <p:cNvPr id="6" name="officeArt object" descr="Picture 10">
            <a:extLst>
              <a:ext uri="{FF2B5EF4-FFF2-40B4-BE49-F238E27FC236}">
                <a16:creationId xmlns:a16="http://schemas.microsoft.com/office/drawing/2014/main" id="{B106AE91-384E-DC6A-ADCF-6444B62A8763}"/>
              </a:ext>
            </a:extLst>
          </p:cNvPr>
          <p:cNvPicPr>
            <a:picLocks noChangeAspect="1"/>
          </p:cNvPicPr>
          <p:nvPr/>
        </p:nvPicPr>
        <p:blipFill>
          <a:blip r:embed="rId2"/>
          <a:stretch>
            <a:fillRect/>
          </a:stretch>
        </p:blipFill>
        <p:spPr>
          <a:xfrm>
            <a:off x="7362973" y="870485"/>
            <a:ext cx="3819967" cy="5117029"/>
          </a:xfrm>
          <a:prstGeom prst="rect">
            <a:avLst/>
          </a:prstGeom>
          <a:ln w="12700" cap="flat">
            <a:noFill/>
            <a:miter lim="400000"/>
          </a:ln>
          <a:effectLst/>
        </p:spPr>
      </p:pic>
    </p:spTree>
    <p:extLst>
      <p:ext uri="{BB962C8B-B14F-4D97-AF65-F5344CB8AC3E}">
        <p14:creationId xmlns:p14="http://schemas.microsoft.com/office/powerpoint/2010/main" val="420284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FF9BFDD1-8DF4-D3B9-252C-7B53B695145B}"/>
              </a:ext>
            </a:extLst>
          </p:cNvPr>
          <p:cNvSpPr>
            <a:spLocks noGrp="1"/>
          </p:cNvSpPr>
          <p:nvPr>
            <p:ph type="title"/>
          </p:nvPr>
        </p:nvSpPr>
        <p:spPr/>
        <p:txBody>
          <a:bodyPr/>
          <a:lstStyle/>
          <a:p>
            <a:r>
              <a:rPr lang="sv-SE" dirty="0"/>
              <a:t>Information om klubben</a:t>
            </a:r>
          </a:p>
        </p:txBody>
      </p:sp>
      <p:sp>
        <p:nvSpPr>
          <p:cNvPr id="7" name="Platshållare för innehåll 6">
            <a:extLst>
              <a:ext uri="{FF2B5EF4-FFF2-40B4-BE49-F238E27FC236}">
                <a16:creationId xmlns:a16="http://schemas.microsoft.com/office/drawing/2014/main" id="{F54B35BE-87D3-9114-18F6-0188A89D3CFE}"/>
              </a:ext>
            </a:extLst>
          </p:cNvPr>
          <p:cNvSpPr>
            <a:spLocks noGrp="1"/>
          </p:cNvSpPr>
          <p:nvPr>
            <p:ph idx="1"/>
          </p:nvPr>
        </p:nvSpPr>
        <p:spPr/>
        <p:txBody>
          <a:bodyPr/>
          <a:lstStyle/>
          <a:p>
            <a:r>
              <a:rPr lang="sv-SE" sz="2400" dirty="0"/>
              <a:t>Klubben bildades 1972</a:t>
            </a:r>
          </a:p>
          <a:p>
            <a:r>
              <a:rPr lang="sv-SE" sz="2400" dirty="0"/>
              <a:t>Ca 200 aktiva, 90 konståkare och 110 barn, ungdomar och vuxna i skridskoskolan.</a:t>
            </a:r>
          </a:p>
          <a:p>
            <a:r>
              <a:rPr lang="sv-SE" sz="2400" dirty="0"/>
              <a:t>Styrelsen består av ordförande och 5 ledamöter. För närvarande saknar vi 1 ledamot och 1 suppleant samt valberedning.</a:t>
            </a:r>
          </a:p>
          <a:p>
            <a:r>
              <a:rPr lang="sv-SE" sz="2400" dirty="0"/>
              <a:t>Klubben är ”vaccinerad” mot doping enligt RF:s riktlinjer.</a:t>
            </a:r>
          </a:p>
          <a:p>
            <a:r>
              <a:rPr lang="sv-SE" sz="2400" dirty="0"/>
              <a:t>Genomför varje år Svenska konståkningsförbundets förenings- och tävlingslicens.</a:t>
            </a:r>
          </a:p>
          <a:p>
            <a:pPr marL="0" indent="0">
              <a:buNone/>
            </a:pPr>
            <a:endParaRPr lang="sv-SE" sz="2400" dirty="0"/>
          </a:p>
          <a:p>
            <a:pPr marL="0" indent="0">
              <a:buNone/>
            </a:pPr>
            <a:endParaRPr lang="sv-SE" sz="2400" dirty="0"/>
          </a:p>
          <a:p>
            <a:pPr marL="0" indent="0">
              <a:buNone/>
            </a:pPr>
            <a:endParaRPr lang="sv-SE" dirty="0"/>
          </a:p>
          <a:p>
            <a:endParaRPr lang="sv-SE" dirty="0"/>
          </a:p>
          <a:p>
            <a:endParaRPr lang="sv-SE" dirty="0"/>
          </a:p>
        </p:txBody>
      </p:sp>
    </p:spTree>
    <p:extLst>
      <p:ext uri="{BB962C8B-B14F-4D97-AF65-F5344CB8AC3E}">
        <p14:creationId xmlns:p14="http://schemas.microsoft.com/office/powerpoint/2010/main" val="377930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425B17-2D63-ECE0-DE55-2A71F46D45B0}"/>
              </a:ext>
            </a:extLst>
          </p:cNvPr>
          <p:cNvSpPr>
            <a:spLocks noGrp="1"/>
          </p:cNvSpPr>
          <p:nvPr>
            <p:ph type="title"/>
          </p:nvPr>
        </p:nvSpPr>
        <p:spPr/>
        <p:txBody>
          <a:bodyPr/>
          <a:lstStyle/>
          <a:p>
            <a:r>
              <a:rPr lang="sv-SE" dirty="0"/>
              <a:t>Uppförande</a:t>
            </a:r>
          </a:p>
        </p:txBody>
      </p:sp>
      <p:sp>
        <p:nvSpPr>
          <p:cNvPr id="3" name="Platshållare för innehåll 2">
            <a:extLst>
              <a:ext uri="{FF2B5EF4-FFF2-40B4-BE49-F238E27FC236}">
                <a16:creationId xmlns:a16="http://schemas.microsoft.com/office/drawing/2014/main" id="{D8615331-D7EF-1834-EBBA-D60B602D7F74}"/>
              </a:ext>
            </a:extLst>
          </p:cNvPr>
          <p:cNvSpPr>
            <a:spLocks noGrp="1"/>
          </p:cNvSpPr>
          <p:nvPr>
            <p:ph idx="1"/>
          </p:nvPr>
        </p:nvSpPr>
        <p:spPr>
          <a:xfrm>
            <a:off x="838200" y="1543050"/>
            <a:ext cx="10515600" cy="5057775"/>
          </a:xfrm>
        </p:spPr>
        <p:txBody>
          <a:bodyPr>
            <a:normAutofit lnSpcReduction="10000"/>
          </a:bodyPr>
          <a:lstStyle/>
          <a:p>
            <a:pPr marL="0" indent="0">
              <a:buNone/>
            </a:pPr>
            <a:r>
              <a:rPr lang="sv-SE" sz="2400" b="0" i="0" u="none" strike="noStrike" dirty="0">
                <a:solidFill>
                  <a:srgbClr val="000000"/>
                </a:solidFill>
                <a:effectLst/>
                <a:latin typeface="Calibri" panose="020F0502020204030204" pitchFamily="34" charset="0"/>
              </a:rPr>
              <a:t>Vi hälsar på varandra oavsett ålder och träningsgrupp och har ett vårdat språk när vi pratar.</a:t>
            </a:r>
          </a:p>
          <a:p>
            <a:pPr marL="0" indent="0">
              <a:buNone/>
            </a:pPr>
            <a:r>
              <a:rPr lang="sv-SE" sz="2400" b="1" i="0" u="none" strike="noStrike" dirty="0">
                <a:solidFill>
                  <a:srgbClr val="000000"/>
                </a:solidFill>
                <a:effectLst/>
                <a:latin typeface="Calibri" panose="020F0502020204030204" pitchFamily="34" charset="0"/>
              </a:rPr>
              <a:t>Regler som gäller i omklädningsrummet</a:t>
            </a:r>
            <a:r>
              <a:rPr lang="sv-SE" sz="2400" b="1" dirty="0">
                <a:solidFill>
                  <a:srgbClr val="000000"/>
                </a:solidFill>
                <a:latin typeface="Calibri" panose="020F0502020204030204" pitchFamily="34" charset="0"/>
              </a:rPr>
              <a:t>:</a:t>
            </a:r>
            <a:endParaRPr lang="sv-SE" sz="2400" b="1" i="0" u="none" strike="noStrike" dirty="0">
              <a:solidFill>
                <a:srgbClr val="000000"/>
              </a:solidFill>
              <a:effectLst/>
              <a:latin typeface="Calibri" panose="020F0502020204030204" pitchFamily="34" charset="0"/>
            </a:endParaRPr>
          </a:p>
          <a:p>
            <a:r>
              <a:rPr lang="sv-SE" sz="2400" dirty="0">
                <a:solidFill>
                  <a:srgbClr val="000000"/>
                </a:solidFill>
                <a:latin typeface="Calibri" panose="020F0502020204030204" pitchFamily="34" charset="0"/>
              </a:rPr>
              <a:t>S</a:t>
            </a:r>
            <a:r>
              <a:rPr lang="sv-SE" sz="2400" b="0" i="0" u="none" strike="noStrike" dirty="0">
                <a:solidFill>
                  <a:srgbClr val="000000"/>
                </a:solidFill>
                <a:effectLst/>
                <a:latin typeface="Calibri" panose="020F0502020204030204" pitchFamily="34" charset="0"/>
              </a:rPr>
              <a:t>läng skräp i papperskorgen, sänk volymen när ni pratar, det är trångt så sprid inte ut er. </a:t>
            </a:r>
          </a:p>
          <a:p>
            <a:r>
              <a:rPr lang="sv-SE" sz="2400" dirty="0">
                <a:solidFill>
                  <a:srgbClr val="000000"/>
                </a:solidFill>
                <a:latin typeface="Calibri" panose="020F0502020204030204" pitchFamily="34" charset="0"/>
              </a:rPr>
              <a:t>Ibland</a:t>
            </a:r>
            <a:r>
              <a:rPr lang="sv-SE" sz="2400" b="0" i="0" u="none" strike="noStrike" dirty="0">
                <a:solidFill>
                  <a:srgbClr val="000000"/>
                </a:solidFill>
                <a:effectLst/>
                <a:latin typeface="Calibri" panose="020F0502020204030204" pitchFamily="34" charset="0"/>
              </a:rPr>
              <a:t> har vi problem med att mellis/mat försvunnit från omklädningsrummet i samband med träning. Prata med era barn om ”mitt och ditt” och låt andras saker vara, oavsett vad det är för något.</a:t>
            </a:r>
          </a:p>
          <a:p>
            <a:r>
              <a:rPr lang="sv-SE" sz="2400" b="0" i="0" u="none" strike="noStrike" dirty="0">
                <a:solidFill>
                  <a:srgbClr val="000000"/>
                </a:solidFill>
                <a:effectLst/>
                <a:latin typeface="Calibri" panose="020F0502020204030204" pitchFamily="34" charset="0"/>
              </a:rPr>
              <a:t>Skridskor förvaras i en back i förrådet på ledig plats eller på hyllan i omklädningsrummet om man når upp när man står på golvet. </a:t>
            </a:r>
          </a:p>
          <a:p>
            <a:r>
              <a:rPr lang="sv-SE" sz="2400" b="0" i="0" u="none" strike="noStrike" dirty="0">
                <a:solidFill>
                  <a:srgbClr val="000000"/>
                </a:solidFill>
                <a:effectLst/>
                <a:latin typeface="Calibri" panose="020F0502020204030204" pitchFamily="34" charset="0"/>
              </a:rPr>
              <a:t>Kom ihåg att låsa dörren efter dig, både till förråd och omklädningsrum. </a:t>
            </a:r>
          </a:p>
          <a:p>
            <a:r>
              <a:rPr lang="sv-SE" sz="2400" b="0" i="0" u="none" strike="noStrike" dirty="0">
                <a:solidFill>
                  <a:srgbClr val="000000"/>
                </a:solidFill>
                <a:effectLst/>
                <a:latin typeface="Calibri" panose="020F0502020204030204" pitchFamily="34" charset="0"/>
              </a:rPr>
              <a:t>Inga föräldrar i omklädningsrum 10.</a:t>
            </a:r>
            <a:br>
              <a:rPr lang="sv-SE" sz="1800" b="0" i="0" u="none" strike="noStrike" dirty="0">
                <a:solidFill>
                  <a:srgbClr val="000000"/>
                </a:solidFill>
                <a:effectLst/>
                <a:latin typeface="Calibri" panose="020F0502020204030204" pitchFamily="34" charset="0"/>
              </a:rPr>
            </a:br>
            <a:endParaRPr lang="sv-SE" dirty="0"/>
          </a:p>
        </p:txBody>
      </p:sp>
    </p:spTree>
    <p:extLst>
      <p:ext uri="{BB962C8B-B14F-4D97-AF65-F5344CB8AC3E}">
        <p14:creationId xmlns:p14="http://schemas.microsoft.com/office/powerpoint/2010/main" val="1786405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8AAEEB-FCBD-68D6-67C2-2F381BE7C4D5}"/>
              </a:ext>
            </a:extLst>
          </p:cNvPr>
          <p:cNvSpPr>
            <a:spLocks noGrp="1"/>
          </p:cNvSpPr>
          <p:nvPr>
            <p:ph type="title"/>
          </p:nvPr>
        </p:nvSpPr>
        <p:spPr/>
        <p:txBody>
          <a:bodyPr/>
          <a:lstStyle/>
          <a:p>
            <a:r>
              <a:rPr lang="sv-SE" dirty="0"/>
              <a:t>Informationskanaler</a:t>
            </a:r>
          </a:p>
        </p:txBody>
      </p:sp>
      <p:sp>
        <p:nvSpPr>
          <p:cNvPr id="3" name="Platshållare för innehåll 2">
            <a:extLst>
              <a:ext uri="{FF2B5EF4-FFF2-40B4-BE49-F238E27FC236}">
                <a16:creationId xmlns:a16="http://schemas.microsoft.com/office/drawing/2014/main" id="{CEC04F98-D467-8E0C-2B3C-BB79B0BB43BF}"/>
              </a:ext>
            </a:extLst>
          </p:cNvPr>
          <p:cNvSpPr>
            <a:spLocks noGrp="1"/>
          </p:cNvSpPr>
          <p:nvPr>
            <p:ph idx="1"/>
          </p:nvPr>
        </p:nvSpPr>
        <p:spPr>
          <a:xfrm>
            <a:off x="838200" y="1465243"/>
            <a:ext cx="10515600" cy="5027632"/>
          </a:xfrm>
        </p:spPr>
        <p:txBody>
          <a:bodyPr>
            <a:normAutofit lnSpcReduction="10000"/>
          </a:bodyPr>
          <a:lstStyle/>
          <a:p>
            <a:pPr marL="0" indent="0">
              <a:buNone/>
            </a:pPr>
            <a:r>
              <a:rPr lang="sv-SE" sz="2400" dirty="0">
                <a:solidFill>
                  <a:srgbClr val="000000"/>
                </a:solidFill>
                <a:latin typeface="Calibri" panose="020F0502020204030204" pitchFamily="34" charset="0"/>
              </a:rPr>
              <a:t>All information skickas ut via SportAdmin</a:t>
            </a:r>
            <a:r>
              <a:rPr lang="sv-SE" sz="2400" i="0" u="none" strike="noStrike" dirty="0">
                <a:solidFill>
                  <a:srgbClr val="000000"/>
                </a:solidFill>
                <a:effectLst/>
                <a:latin typeface="Calibri" panose="020F0502020204030204" pitchFamily="34" charset="0"/>
              </a:rPr>
              <a:t>. </a:t>
            </a:r>
          </a:p>
          <a:p>
            <a:pPr marL="0" indent="0">
              <a:buNone/>
            </a:pPr>
            <a:r>
              <a:rPr lang="sv-SE" sz="2400" b="1" i="0" u="none" strike="noStrike" dirty="0">
                <a:solidFill>
                  <a:srgbClr val="000000"/>
                </a:solidFill>
                <a:effectLst/>
                <a:latin typeface="Calibri" panose="020F0502020204030204" pitchFamily="34" charset="0"/>
              </a:rPr>
              <a:t>SportAdmin:</a:t>
            </a:r>
            <a:r>
              <a:rPr lang="sv-SE" sz="2400" b="0" i="0" u="none" strike="noStrike" dirty="0">
                <a:solidFill>
                  <a:srgbClr val="000000"/>
                </a:solidFill>
                <a:effectLst/>
                <a:latin typeface="Calibri" panose="020F0502020204030204" pitchFamily="34" charset="0"/>
              </a:rPr>
              <a:t> Ladda ner appen om ni inte redan gjort det och slå på notiser.</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Fakturor skickas ut och ska betalas via SportAdmin</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Kallelser till tävlingar och aktiviteter</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Närvaro och LOK</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Mailutskick</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Medlemsregister</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a:t>
            </a:r>
            <a:r>
              <a:rPr lang="sv-SE" sz="2400" b="1" i="0" u="none" strike="noStrike" dirty="0">
                <a:effectLst/>
                <a:latin typeface="Calibri" panose="020F0502020204030204" pitchFamily="34" charset="0"/>
              </a:rPr>
              <a:t>Gäller ej för schema!</a:t>
            </a:r>
          </a:p>
          <a:p>
            <a:pPr marL="0" indent="0">
              <a:buNone/>
            </a:pPr>
            <a:r>
              <a:rPr lang="sv-SE" sz="2400" b="1" i="0" u="none" strike="noStrike" dirty="0">
                <a:solidFill>
                  <a:srgbClr val="000000"/>
                </a:solidFill>
                <a:effectLst/>
                <a:latin typeface="Calibri" panose="020F0502020204030204" pitchFamily="34" charset="0"/>
              </a:rPr>
              <a:t>Hemsidan: </a:t>
            </a:r>
            <a:r>
              <a:rPr lang="sv-SE" sz="2400" b="0" i="0" u="none" strike="noStrike" dirty="0">
                <a:solidFill>
                  <a:srgbClr val="000000"/>
                </a:solidFill>
                <a:effectLst/>
                <a:latin typeface="Calibri" panose="020F0502020204030204" pitchFamily="34" charset="0"/>
              </a:rPr>
              <a:t>Information från klubben ligger där. Även info från Stockholms Konståkningsförbund och Svenska Konståkningsförbundet.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Finns länkar till RF och deras dokument om bl</a:t>
            </a:r>
            <a:r>
              <a:rPr lang="sv-SE" sz="2400" dirty="0">
                <a:solidFill>
                  <a:srgbClr val="000000"/>
                </a:solidFill>
                <a:latin typeface="Calibri" panose="020F0502020204030204" pitchFamily="34" charset="0"/>
              </a:rPr>
              <a:t>and annat </a:t>
            </a:r>
            <a:r>
              <a:rPr lang="sv-SE" sz="2400" b="0" i="0" u="none" strike="noStrike" dirty="0">
                <a:solidFill>
                  <a:srgbClr val="000000"/>
                </a:solidFill>
                <a:effectLst/>
                <a:latin typeface="Calibri" panose="020F0502020204030204" pitchFamily="34" charset="0"/>
              </a:rPr>
              <a:t>trygg idrott.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Är det något ni saknar eller något ni gärna vill ha där så maila oss på </a:t>
            </a:r>
            <a:r>
              <a:rPr lang="sv-SE" sz="2400" b="0" i="0" u="none" strike="noStrike" dirty="0">
                <a:solidFill>
                  <a:schemeClr val="accent1">
                    <a:lumMod val="75000"/>
                  </a:schemeClr>
                </a:solidFill>
                <a:effectLst/>
                <a:latin typeface="Calibri" panose="020F0502020204030204" pitchFamily="34" charset="0"/>
              </a:rPr>
              <a:t>info@ifkokk.se</a:t>
            </a:r>
          </a:p>
          <a:p>
            <a:pPr marL="0" indent="0">
              <a:buNone/>
            </a:pPr>
            <a:r>
              <a:rPr lang="sv-SE" sz="2400" b="1" i="0" u="none" strike="noStrike" dirty="0">
                <a:solidFill>
                  <a:srgbClr val="000000"/>
                </a:solidFill>
                <a:effectLst/>
                <a:latin typeface="Calibri" panose="020F0502020204030204" pitchFamily="34" charset="0"/>
              </a:rPr>
              <a:t>Instagram: </a:t>
            </a:r>
            <a:r>
              <a:rPr lang="sv-SE" sz="2400" i="0" u="none" strike="noStrike" dirty="0">
                <a:solidFill>
                  <a:srgbClr val="000000"/>
                </a:solidFill>
                <a:effectLst/>
                <a:latin typeface="Calibri" panose="020F0502020204030204" pitchFamily="34" charset="0"/>
              </a:rPr>
              <a:t>Bilder från tävlingar och träningar, ”påminnelser” för aktiviteter och försäljningar. Hjälp gärna till att sprida informationen.        </a:t>
            </a:r>
            <a:r>
              <a:rPr lang="sv-SE" sz="2400" i="0" u="none" strike="noStrike" dirty="0">
                <a:solidFill>
                  <a:schemeClr val="accent1">
                    <a:lumMod val="75000"/>
                  </a:schemeClr>
                </a:solidFill>
                <a:effectLst/>
                <a:latin typeface="Calibri" panose="020F0502020204030204" pitchFamily="34" charset="0"/>
              </a:rPr>
              <a:t>ifkosterakerskk</a:t>
            </a:r>
            <a:br>
              <a:rPr lang="sv-SE" sz="2400" b="0" i="0" u="none" strike="noStrike" dirty="0">
                <a:solidFill>
                  <a:srgbClr val="000000"/>
                </a:solidFill>
                <a:effectLst/>
                <a:latin typeface="Calibri" panose="020F0502020204030204" pitchFamily="34" charset="0"/>
              </a:rPr>
            </a:br>
            <a:endParaRPr lang="sv-SE" sz="2400" dirty="0"/>
          </a:p>
        </p:txBody>
      </p:sp>
      <p:pic>
        <p:nvPicPr>
          <p:cNvPr id="5" name="Bildobjekt 4" descr="En bild som visar Grafik, Färggrann, cirkel, skärmbild&#10;&#10;Automatiskt genererad beskrivning">
            <a:extLst>
              <a:ext uri="{FF2B5EF4-FFF2-40B4-BE49-F238E27FC236}">
                <a16:creationId xmlns:a16="http://schemas.microsoft.com/office/drawing/2014/main" id="{4EB33D1E-016A-6238-3257-CE105552A54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83246" y="5657045"/>
            <a:ext cx="342900" cy="342900"/>
          </a:xfrm>
          <a:prstGeom prst="rect">
            <a:avLst/>
          </a:prstGeom>
        </p:spPr>
      </p:pic>
    </p:spTree>
    <p:extLst>
      <p:ext uri="{BB962C8B-B14F-4D97-AF65-F5344CB8AC3E}">
        <p14:creationId xmlns:p14="http://schemas.microsoft.com/office/powerpoint/2010/main" val="2521905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F0B6F5-56C0-045B-B53B-324A771DA9AB}"/>
              </a:ext>
            </a:extLst>
          </p:cNvPr>
          <p:cNvSpPr>
            <a:spLocks noGrp="1"/>
          </p:cNvSpPr>
          <p:nvPr>
            <p:ph type="title"/>
          </p:nvPr>
        </p:nvSpPr>
        <p:spPr/>
        <p:txBody>
          <a:bodyPr/>
          <a:lstStyle/>
          <a:p>
            <a:r>
              <a:rPr lang="sv-SE" dirty="0"/>
              <a:t>Kläder och utrustning</a:t>
            </a:r>
          </a:p>
        </p:txBody>
      </p:sp>
      <p:sp>
        <p:nvSpPr>
          <p:cNvPr id="3" name="Platshållare för innehåll 2">
            <a:extLst>
              <a:ext uri="{FF2B5EF4-FFF2-40B4-BE49-F238E27FC236}">
                <a16:creationId xmlns:a16="http://schemas.microsoft.com/office/drawing/2014/main" id="{2D06651B-FA3D-2065-7ED7-E9E1F8076F4F}"/>
              </a:ext>
            </a:extLst>
          </p:cNvPr>
          <p:cNvSpPr>
            <a:spLocks noGrp="1"/>
          </p:cNvSpPr>
          <p:nvPr>
            <p:ph idx="1"/>
          </p:nvPr>
        </p:nvSpPr>
        <p:spPr>
          <a:xfrm>
            <a:off x="838200" y="1797050"/>
            <a:ext cx="10515600" cy="4351338"/>
          </a:xfrm>
        </p:spPr>
        <p:txBody>
          <a:bodyPr/>
          <a:lstStyle/>
          <a:p>
            <a:r>
              <a:rPr lang="sv-SE" sz="2400" i="0" u="none" strike="noStrike" dirty="0">
                <a:solidFill>
                  <a:srgbClr val="000000"/>
                </a:solidFill>
                <a:effectLst/>
                <a:latin typeface="Calibri" panose="020F0502020204030204" pitchFamily="34" charset="0"/>
              </a:rPr>
              <a:t>Kläder med klubbloggan köps hos Bareko: </a:t>
            </a:r>
            <a:r>
              <a:rPr lang="sv-SE" sz="2400" i="0" u="none" strike="noStrike" dirty="0">
                <a:solidFill>
                  <a:schemeClr val="accent1">
                    <a:lumMod val="75000"/>
                  </a:schemeClr>
                </a:solidFill>
                <a:effectLst/>
                <a:latin typeface="Calibri" panose="020F0502020204030204" pitchFamily="34" charset="0"/>
              </a:rPr>
              <a:t>www.barekohuddinge.se/klubbshop/ifk-osterakers-konstakningsklubb/</a:t>
            </a:r>
            <a:br>
              <a:rPr lang="sv-SE" sz="240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Där finns träningskläder, jackor, hoodies, väskor och liknande. Även klubbjackan som används på tävling finns där.</a:t>
            </a:r>
            <a:endParaRPr lang="sv-SE" sz="2400" i="0" u="none" strike="noStrike" dirty="0">
              <a:solidFill>
                <a:srgbClr val="000000"/>
              </a:solidFill>
              <a:effectLst/>
              <a:latin typeface="Calibri" panose="020F0502020204030204" pitchFamily="34" charset="0"/>
            </a:endParaRPr>
          </a:p>
          <a:p>
            <a:r>
              <a:rPr lang="sv-SE" sz="2400" dirty="0">
                <a:solidFill>
                  <a:srgbClr val="000000"/>
                </a:solidFill>
                <a:latin typeface="Calibri" panose="020F0502020204030204" pitchFamily="34" charset="0"/>
              </a:rPr>
              <a:t>Skridskor, utrustning och träningskläder</a:t>
            </a:r>
            <a:br>
              <a:rPr lang="sv-SE" sz="2400" dirty="0">
                <a:solidFill>
                  <a:srgbClr val="000000"/>
                </a:solidFill>
                <a:latin typeface="Calibri" panose="020F0502020204030204" pitchFamily="34" charset="0"/>
              </a:rPr>
            </a:br>
            <a:r>
              <a:rPr lang="sv-SE" sz="2400" dirty="0">
                <a:solidFill>
                  <a:srgbClr val="000000"/>
                </a:solidFill>
                <a:latin typeface="Calibri" panose="020F0502020204030204" pitchFamily="34" charset="0"/>
              </a:rPr>
              <a:t>- Teijas skateshop, K-skate, Tinas konståkningsshop</a:t>
            </a:r>
          </a:p>
          <a:p>
            <a:r>
              <a:rPr lang="sv-SE" sz="2400" dirty="0">
                <a:solidFill>
                  <a:srgbClr val="000000"/>
                </a:solidFill>
                <a:latin typeface="Calibri" panose="020F0502020204030204" pitchFamily="34" charset="0"/>
              </a:rPr>
              <a:t>Skridskor och slipning</a:t>
            </a:r>
            <a:br>
              <a:rPr lang="sv-SE" sz="2400" dirty="0">
                <a:solidFill>
                  <a:srgbClr val="000000"/>
                </a:solidFill>
                <a:latin typeface="Calibri" panose="020F0502020204030204" pitchFamily="34" charset="0"/>
              </a:rPr>
            </a:br>
            <a:r>
              <a:rPr lang="sv-SE" sz="2400" dirty="0">
                <a:solidFill>
                  <a:srgbClr val="000000"/>
                </a:solidFill>
                <a:latin typeface="Calibri" panose="020F0502020204030204" pitchFamily="34" charset="0"/>
              </a:rPr>
              <a:t>- Bassetblades i Järfälla (Josh Spicer)</a:t>
            </a:r>
          </a:p>
          <a:p>
            <a:r>
              <a:rPr lang="sv-SE" sz="2400" dirty="0">
                <a:solidFill>
                  <a:srgbClr val="000000"/>
                </a:solidFill>
                <a:latin typeface="Calibri" panose="020F0502020204030204" pitchFamily="34" charset="0"/>
              </a:rPr>
              <a:t>Sponsorhuset: Allt som handlas via deras hemsida ger avkastning till föreningen</a:t>
            </a:r>
          </a:p>
        </p:txBody>
      </p:sp>
    </p:spTree>
    <p:extLst>
      <p:ext uri="{BB962C8B-B14F-4D97-AF65-F5344CB8AC3E}">
        <p14:creationId xmlns:p14="http://schemas.microsoft.com/office/powerpoint/2010/main" val="2939984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5087E2-DB19-5CFB-065A-3E27634679D9}"/>
              </a:ext>
            </a:extLst>
          </p:cNvPr>
          <p:cNvSpPr>
            <a:spLocks noGrp="1"/>
          </p:cNvSpPr>
          <p:nvPr>
            <p:ph type="title"/>
          </p:nvPr>
        </p:nvSpPr>
        <p:spPr/>
        <p:txBody>
          <a:bodyPr/>
          <a:lstStyle/>
          <a:p>
            <a:r>
              <a:rPr lang="sv-SE" dirty="0"/>
              <a:t>Engagemang</a:t>
            </a:r>
          </a:p>
        </p:txBody>
      </p:sp>
      <p:sp>
        <p:nvSpPr>
          <p:cNvPr id="3" name="Platshållare för innehåll 2">
            <a:extLst>
              <a:ext uri="{FF2B5EF4-FFF2-40B4-BE49-F238E27FC236}">
                <a16:creationId xmlns:a16="http://schemas.microsoft.com/office/drawing/2014/main" id="{3681838A-EFBF-2C68-9A4E-1AFF51652630}"/>
              </a:ext>
            </a:extLst>
          </p:cNvPr>
          <p:cNvSpPr>
            <a:spLocks noGrp="1"/>
          </p:cNvSpPr>
          <p:nvPr>
            <p:ph idx="1"/>
          </p:nvPr>
        </p:nvSpPr>
        <p:spPr/>
        <p:txBody>
          <a:bodyPr/>
          <a:lstStyle/>
          <a:p>
            <a:r>
              <a:rPr lang="sv-SE" sz="2400" b="0" i="0" u="none" strike="noStrike" dirty="0">
                <a:solidFill>
                  <a:srgbClr val="000000"/>
                </a:solidFill>
                <a:effectLst/>
                <a:latin typeface="Calibri" panose="020F0502020204030204" pitchFamily="34" charset="0"/>
              </a:rPr>
              <a:t>Då vi är en ideell förening och för att hålla kostnaderna så låga som möjligt behöver alla hjälpa till.</a:t>
            </a:r>
          </a:p>
          <a:p>
            <a:r>
              <a:rPr lang="sv-SE" sz="2400" dirty="0">
                <a:solidFill>
                  <a:srgbClr val="000000"/>
                </a:solidFill>
                <a:latin typeface="Calibri" panose="020F0502020204030204" pitchFamily="34" charset="0"/>
              </a:rPr>
              <a:t>Alla behöver ställa upp vid tävlingar, show och försäljning.</a:t>
            </a:r>
          </a:p>
          <a:p>
            <a:r>
              <a:rPr lang="sv-SE" sz="2400" b="0" i="0" u="none" strike="noStrike" dirty="0">
                <a:solidFill>
                  <a:srgbClr val="000000"/>
                </a:solidFill>
                <a:effectLst/>
                <a:latin typeface="Calibri" panose="020F0502020204030204" pitchFamily="34" charset="0"/>
              </a:rPr>
              <a:t>Vi behöver även hjälp med enstaka uppgifter, t</a:t>
            </a:r>
            <a:r>
              <a:rPr lang="sv-SE" sz="2400" dirty="0">
                <a:solidFill>
                  <a:srgbClr val="000000"/>
                </a:solidFill>
                <a:latin typeface="Calibri" panose="020F0502020204030204" pitchFamily="34" charset="0"/>
              </a:rPr>
              <a:t>.ex. sponsorer</a:t>
            </a:r>
          </a:p>
          <a:p>
            <a:r>
              <a:rPr lang="sv-SE" sz="2400" b="0" i="0" u="none" strike="noStrike" dirty="0">
                <a:solidFill>
                  <a:srgbClr val="000000"/>
                </a:solidFill>
                <a:effectLst/>
                <a:latin typeface="Calibri" panose="020F0502020204030204" pitchFamily="34" charset="0"/>
              </a:rPr>
              <a:t>Styrelsen jobbar ideellt och ser gärna att fler vill hjälpa til</a:t>
            </a:r>
            <a:r>
              <a:rPr lang="sv-SE" sz="2400" dirty="0">
                <a:solidFill>
                  <a:srgbClr val="000000"/>
                </a:solidFill>
                <a:latin typeface="Calibri" panose="020F0502020204030204" pitchFamily="34" charset="0"/>
              </a:rPr>
              <a:t>l och dela på arbetsuppgifterna för att utveckla och driva verksamheten vidare, så våra barn får så bra förutsättningar som möjligt.</a:t>
            </a:r>
            <a:br>
              <a:rPr lang="sv-SE" sz="2400" dirty="0">
                <a:solidFill>
                  <a:srgbClr val="000000"/>
                </a:solidFill>
                <a:latin typeface="Calibri" panose="020F0502020204030204" pitchFamily="34" charset="0"/>
              </a:rPr>
            </a:br>
            <a:br>
              <a:rPr lang="sv-SE" sz="1800" b="0" i="0" u="none" strike="noStrike" dirty="0">
                <a:solidFill>
                  <a:srgbClr val="000000"/>
                </a:solidFill>
                <a:effectLst/>
                <a:latin typeface="Calibri" panose="020F0502020204030204" pitchFamily="34" charset="0"/>
              </a:rPr>
            </a:br>
            <a:endParaRPr lang="sv-SE" dirty="0"/>
          </a:p>
        </p:txBody>
      </p:sp>
    </p:spTree>
    <p:extLst>
      <p:ext uri="{BB962C8B-B14F-4D97-AF65-F5344CB8AC3E}">
        <p14:creationId xmlns:p14="http://schemas.microsoft.com/office/powerpoint/2010/main" val="2449980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4288A7-029B-EF6A-AE41-182E14448465}"/>
              </a:ext>
            </a:extLst>
          </p:cNvPr>
          <p:cNvSpPr>
            <a:spLocks noGrp="1"/>
          </p:cNvSpPr>
          <p:nvPr>
            <p:ph type="title"/>
          </p:nvPr>
        </p:nvSpPr>
        <p:spPr/>
        <p:txBody>
          <a:bodyPr/>
          <a:lstStyle/>
          <a:p>
            <a:r>
              <a:rPr lang="sv-SE" dirty="0"/>
              <a:t>Ekonomi - fakturering</a:t>
            </a:r>
          </a:p>
        </p:txBody>
      </p:sp>
      <p:sp>
        <p:nvSpPr>
          <p:cNvPr id="3" name="Platshållare för innehåll 2">
            <a:extLst>
              <a:ext uri="{FF2B5EF4-FFF2-40B4-BE49-F238E27FC236}">
                <a16:creationId xmlns:a16="http://schemas.microsoft.com/office/drawing/2014/main" id="{16FC3989-A619-A4C4-41B8-3343B8F83845}"/>
              </a:ext>
            </a:extLst>
          </p:cNvPr>
          <p:cNvSpPr>
            <a:spLocks noGrp="1"/>
          </p:cNvSpPr>
          <p:nvPr>
            <p:ph idx="1"/>
          </p:nvPr>
        </p:nvSpPr>
        <p:spPr/>
        <p:txBody>
          <a:bodyPr>
            <a:normAutofit/>
          </a:bodyPr>
          <a:lstStyle/>
          <a:p>
            <a:pPr marL="0" indent="0">
              <a:buNone/>
            </a:pPr>
            <a:r>
              <a:rPr lang="sv-SE" sz="2400" dirty="0"/>
              <a:t>Fakturering sker 3-4 gånger under säsongen.</a:t>
            </a:r>
          </a:p>
          <a:p>
            <a:r>
              <a:rPr lang="sv-SE" sz="2400" b="1" dirty="0"/>
              <a:t>September: </a:t>
            </a:r>
            <a:r>
              <a:rPr lang="sv-SE" sz="2400" dirty="0"/>
              <a:t>Höstens avgift, medlemsavgift, tävlingslicens, serieavgift</a:t>
            </a:r>
          </a:p>
          <a:p>
            <a:r>
              <a:rPr lang="sv-SE" sz="2400" b="1" dirty="0"/>
              <a:t>Januari: </a:t>
            </a:r>
            <a:r>
              <a:rPr lang="sv-SE" sz="2400" dirty="0"/>
              <a:t>vårens avgift, uteblivet deltagande på höstens aktiviteter, extra lovträning, avgift för program, avgift för höstens tävlingar.</a:t>
            </a:r>
          </a:p>
          <a:p>
            <a:r>
              <a:rPr lang="sv-SE" sz="2400" b="1" dirty="0"/>
              <a:t>Maj: </a:t>
            </a:r>
            <a:r>
              <a:rPr lang="sv-SE" sz="2400" dirty="0"/>
              <a:t>Avgift för eftersäsong, uteblivet deltagande på vårens aktiviteter, extra lovträning, avgift för program, avgift för vårens tävlingar.</a:t>
            </a:r>
          </a:p>
          <a:p>
            <a:r>
              <a:rPr lang="sv-SE" sz="2400" b="1" dirty="0"/>
              <a:t>Augusti: </a:t>
            </a:r>
            <a:r>
              <a:rPr lang="sv-SE" sz="2400" dirty="0"/>
              <a:t>Avgift för ev. uppstartsläger och försäsong. Kan faktureras samtidigt som höstens avgift</a:t>
            </a:r>
          </a:p>
          <a:p>
            <a:endParaRPr lang="sv-SE" sz="2400" dirty="0"/>
          </a:p>
          <a:p>
            <a:endParaRPr lang="sv-SE" sz="2400" dirty="0"/>
          </a:p>
          <a:p>
            <a:endParaRPr lang="sv-SE" dirty="0"/>
          </a:p>
        </p:txBody>
      </p:sp>
    </p:spTree>
    <p:extLst>
      <p:ext uri="{BB962C8B-B14F-4D97-AF65-F5344CB8AC3E}">
        <p14:creationId xmlns:p14="http://schemas.microsoft.com/office/powerpoint/2010/main" val="1119609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9F1F96-AA16-1159-14CB-32C5B4AEADC8}"/>
              </a:ext>
            </a:extLst>
          </p:cNvPr>
          <p:cNvSpPr>
            <a:spLocks noGrp="1"/>
          </p:cNvSpPr>
          <p:nvPr>
            <p:ph type="title"/>
          </p:nvPr>
        </p:nvSpPr>
        <p:spPr/>
        <p:txBody>
          <a:bodyPr/>
          <a:lstStyle/>
          <a:p>
            <a:r>
              <a:rPr lang="sv-SE" dirty="0"/>
              <a:t>Ekonomi </a:t>
            </a:r>
          </a:p>
        </p:txBody>
      </p:sp>
      <p:sp>
        <p:nvSpPr>
          <p:cNvPr id="3" name="Platshållare för innehåll 2">
            <a:extLst>
              <a:ext uri="{FF2B5EF4-FFF2-40B4-BE49-F238E27FC236}">
                <a16:creationId xmlns:a16="http://schemas.microsoft.com/office/drawing/2014/main" id="{29E85EAE-8C60-F68A-946C-EF8F71334AE4}"/>
              </a:ext>
            </a:extLst>
          </p:cNvPr>
          <p:cNvSpPr>
            <a:spLocks noGrp="1"/>
          </p:cNvSpPr>
          <p:nvPr>
            <p:ph idx="1"/>
          </p:nvPr>
        </p:nvSpPr>
        <p:spPr/>
        <p:txBody>
          <a:bodyPr>
            <a:normAutofit/>
          </a:bodyPr>
          <a:lstStyle/>
          <a:p>
            <a:r>
              <a:rPr lang="sv-SE" sz="2400" dirty="0"/>
              <a:t>Ekonomin är i balans.</a:t>
            </a:r>
          </a:p>
          <a:p>
            <a:r>
              <a:rPr lang="sv-SE" sz="2400" dirty="0"/>
              <a:t>Aktiviteter för att bibehålla en positiv trend:</a:t>
            </a:r>
            <a:br>
              <a:rPr lang="sv-SE" sz="2400" dirty="0"/>
            </a:br>
            <a:r>
              <a:rPr lang="sv-SE" sz="2400" dirty="0"/>
              <a:t>- Stort behov av sponsorer</a:t>
            </a:r>
            <a:br>
              <a:rPr lang="sv-SE" sz="2400" dirty="0"/>
            </a:br>
            <a:r>
              <a:rPr lang="sv-SE" sz="2400" dirty="0"/>
              <a:t>- Inkomstbringande aktiviteter</a:t>
            </a:r>
            <a:br>
              <a:rPr lang="sv-SE" sz="2400" dirty="0"/>
            </a:br>
            <a:r>
              <a:rPr lang="sv-SE" sz="2400" dirty="0"/>
              <a:t>- Arrangera tävlingar och tränarutbildningar</a:t>
            </a:r>
            <a:br>
              <a:rPr lang="sv-SE" sz="2400" dirty="0"/>
            </a:br>
            <a:r>
              <a:rPr lang="sv-SE" sz="2400" dirty="0"/>
              <a:t>- Klubben bjuder på en anmälningsavgift, därefter står åkaren för kostnaden.</a:t>
            </a:r>
            <a:br>
              <a:rPr lang="sv-SE" sz="2400" dirty="0"/>
            </a:br>
            <a:r>
              <a:rPr lang="sv-SE" sz="2400" dirty="0"/>
              <a:t>- Avgift för att få program. Kostnaden är 200:- per minut.</a:t>
            </a:r>
          </a:p>
          <a:p>
            <a:r>
              <a:rPr lang="sv-SE" sz="2400" dirty="0"/>
              <a:t>Information om sponsorpaket kommer skickas ut inom kort till samtliga medlemmar.</a:t>
            </a:r>
          </a:p>
        </p:txBody>
      </p:sp>
    </p:spTree>
    <p:extLst>
      <p:ext uri="{BB962C8B-B14F-4D97-AF65-F5344CB8AC3E}">
        <p14:creationId xmlns:p14="http://schemas.microsoft.com/office/powerpoint/2010/main" val="1786188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8614CB-D1E7-F893-DA8B-3D5A00369B90}"/>
              </a:ext>
            </a:extLst>
          </p:cNvPr>
          <p:cNvSpPr>
            <a:spLocks noGrp="1"/>
          </p:cNvSpPr>
          <p:nvPr>
            <p:ph type="title"/>
          </p:nvPr>
        </p:nvSpPr>
        <p:spPr/>
        <p:txBody>
          <a:bodyPr/>
          <a:lstStyle/>
          <a:p>
            <a:r>
              <a:rPr lang="sv-SE" dirty="0"/>
              <a:t>Inkomstbringande aktiviteter säsongen 26/27</a:t>
            </a:r>
          </a:p>
        </p:txBody>
      </p:sp>
      <p:sp>
        <p:nvSpPr>
          <p:cNvPr id="3" name="Platshållare för innehåll 2">
            <a:extLst>
              <a:ext uri="{FF2B5EF4-FFF2-40B4-BE49-F238E27FC236}">
                <a16:creationId xmlns:a16="http://schemas.microsoft.com/office/drawing/2014/main" id="{86688440-5004-8ED3-B77C-F5C2D9C9A3D9}"/>
              </a:ext>
            </a:extLst>
          </p:cNvPr>
          <p:cNvSpPr>
            <a:spLocks noGrp="1"/>
          </p:cNvSpPr>
          <p:nvPr>
            <p:ph idx="1"/>
          </p:nvPr>
        </p:nvSpPr>
        <p:spPr/>
        <p:txBody>
          <a:bodyPr>
            <a:normAutofit/>
          </a:bodyPr>
          <a:lstStyle/>
          <a:p>
            <a:pPr marL="0" indent="0">
              <a:buNone/>
            </a:pPr>
            <a:r>
              <a:rPr lang="sv-SE" sz="2400" i="0" u="none" strike="noStrike" dirty="0">
                <a:solidFill>
                  <a:srgbClr val="000000"/>
                </a:solidFill>
                <a:effectLst/>
                <a:latin typeface="Calibri" panose="020F0502020204030204" pitchFamily="34" charset="0"/>
              </a:rPr>
              <a:t>Två aktiviteter under hösten och två aktiviteter under våren. Uteblivet deltagande debiteras med 500:- per aktivitet.</a:t>
            </a:r>
          </a:p>
          <a:p>
            <a:r>
              <a:rPr lang="sv-SE" sz="2400" b="1" i="0" u="none" strike="noStrike" dirty="0">
                <a:solidFill>
                  <a:srgbClr val="000000"/>
                </a:solidFill>
                <a:effectLst/>
                <a:latin typeface="Calibri" panose="020F0502020204030204" pitchFamily="34" charset="0"/>
              </a:rPr>
              <a:t>Hösten 2026</a:t>
            </a:r>
            <a:br>
              <a:rPr lang="sv-SE" sz="2400" i="0" u="none" strike="noStrike" dirty="0">
                <a:solidFill>
                  <a:srgbClr val="000000"/>
                </a:solidFill>
                <a:effectLst/>
                <a:latin typeface="Calibri" panose="020F0502020204030204" pitchFamily="34" charset="0"/>
              </a:rPr>
            </a:br>
            <a:r>
              <a:rPr lang="sv-SE" sz="2400" i="0" u="none" strike="noStrike" dirty="0">
                <a:solidFill>
                  <a:srgbClr val="000000"/>
                </a:solidFill>
                <a:effectLst/>
                <a:latin typeface="Calibri" panose="020F0502020204030204" pitchFamily="34" charset="0"/>
              </a:rPr>
              <a:t>- Nattvandring: 8 tillfällen under hösten, 8 deltagare/tillfälle. </a:t>
            </a:r>
            <a:br>
              <a:rPr lang="sv-SE" sz="2400" i="0" u="none" strike="noStrike" dirty="0">
                <a:solidFill>
                  <a:srgbClr val="000000"/>
                </a:solidFill>
                <a:effectLst/>
                <a:latin typeface="Calibri" panose="020F0502020204030204" pitchFamily="34" charset="0"/>
              </a:rPr>
            </a:br>
            <a:r>
              <a:rPr lang="sv-SE" sz="2400" i="0" u="none" strike="noStrike" dirty="0">
                <a:solidFill>
                  <a:srgbClr val="000000"/>
                </a:solidFill>
                <a:effectLst/>
                <a:latin typeface="Calibri" panose="020F0502020204030204" pitchFamily="34" charset="0"/>
              </a:rPr>
              <a:t>- Bingolotter: 10 lotter/familj, delas ut under v46.</a:t>
            </a:r>
          </a:p>
          <a:p>
            <a:pPr marL="0" indent="0">
              <a:buNone/>
            </a:pPr>
            <a:endParaRPr lang="sv-SE" sz="2400" b="1" i="0" u="none" strike="noStrike" dirty="0">
              <a:solidFill>
                <a:srgbClr val="000000"/>
              </a:solidFill>
              <a:effectLst/>
              <a:latin typeface="Calibri" panose="020F0502020204030204" pitchFamily="34" charset="0"/>
            </a:endParaRPr>
          </a:p>
          <a:p>
            <a:r>
              <a:rPr lang="sv-SE" sz="2400" b="1" i="0" u="none" strike="noStrike" dirty="0">
                <a:solidFill>
                  <a:srgbClr val="000000"/>
                </a:solidFill>
                <a:effectLst/>
                <a:latin typeface="Calibri" panose="020F0502020204030204" pitchFamily="34" charset="0"/>
              </a:rPr>
              <a:t>Våren 2027</a:t>
            </a:r>
            <a:br>
              <a:rPr lang="sv-SE" sz="2400" b="1" i="0" u="none" strike="noStrike" dirty="0">
                <a:solidFill>
                  <a:srgbClr val="000000"/>
                </a:solidFill>
                <a:effectLst/>
                <a:latin typeface="Calibri" panose="020F0502020204030204" pitchFamily="34" charset="0"/>
              </a:rPr>
            </a:br>
            <a:r>
              <a:rPr lang="sv-SE" sz="2400" i="0" u="none" strike="noStrike" dirty="0">
                <a:solidFill>
                  <a:srgbClr val="000000"/>
                </a:solidFill>
                <a:effectLst/>
                <a:latin typeface="Calibri" panose="020F0502020204030204" pitchFamily="34" charset="0"/>
              </a:rPr>
              <a:t>- Nattvandring?</a:t>
            </a:r>
            <a:br>
              <a:rPr lang="sv-SE" sz="2400" i="0" u="none" strike="noStrike" dirty="0">
                <a:solidFill>
                  <a:srgbClr val="000000"/>
                </a:solidFill>
                <a:effectLst/>
                <a:latin typeface="Calibri" panose="020F0502020204030204" pitchFamily="34" charset="0"/>
              </a:rPr>
            </a:br>
            <a:r>
              <a:rPr lang="sv-SE" sz="2400" i="0" u="none" strike="noStrike" dirty="0">
                <a:solidFill>
                  <a:srgbClr val="000000"/>
                </a:solidFill>
                <a:effectLst/>
                <a:latin typeface="Calibri" panose="020F0502020204030204" pitchFamily="34" charset="0"/>
              </a:rPr>
              <a:t>- Försäljning av parmesanost.</a:t>
            </a:r>
            <a:br>
              <a:rPr lang="sv-SE" sz="2400" i="0" u="none" strike="noStrike" dirty="0">
                <a:solidFill>
                  <a:srgbClr val="000000"/>
                </a:solidFill>
                <a:effectLst/>
                <a:latin typeface="Calibri" panose="020F0502020204030204" pitchFamily="34" charset="0"/>
              </a:rPr>
            </a:br>
            <a:endParaRPr lang="sv-SE" sz="2400" i="0" u="none" strike="noStrike" dirty="0">
              <a:solidFill>
                <a:srgbClr val="000000"/>
              </a:solidFill>
              <a:effectLst/>
              <a:latin typeface="Calibri" panose="020F0502020204030204" pitchFamily="34" charset="0"/>
            </a:endParaRPr>
          </a:p>
          <a:p>
            <a:pPr marL="0" indent="0">
              <a:buNone/>
            </a:pPr>
            <a:r>
              <a:rPr lang="sv-SE" sz="2400" i="0" u="none" strike="noStrike" dirty="0">
                <a:solidFill>
                  <a:srgbClr val="000000"/>
                </a:solidFill>
                <a:effectLst/>
                <a:latin typeface="Calibri" panose="020F0502020204030204" pitchFamily="34" charset="0"/>
              </a:rPr>
              <a:t>Förslag på andra</a:t>
            </a:r>
            <a:r>
              <a:rPr lang="sv-SE" sz="2400" dirty="0">
                <a:solidFill>
                  <a:srgbClr val="000000"/>
                </a:solidFill>
                <a:latin typeface="Calibri" panose="020F0502020204030204" pitchFamily="34" charset="0"/>
              </a:rPr>
              <a:t> inkomstbringande aktiviteter?</a:t>
            </a:r>
            <a:endParaRPr lang="sv-SE" sz="2400" i="0" u="none" strike="noStrike"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040327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B467D7-DB7D-B528-7D23-0674AF57117D}"/>
              </a:ext>
            </a:extLst>
          </p:cNvPr>
          <p:cNvSpPr>
            <a:spLocks noGrp="1"/>
          </p:cNvSpPr>
          <p:nvPr>
            <p:ph type="title"/>
          </p:nvPr>
        </p:nvSpPr>
        <p:spPr/>
        <p:txBody>
          <a:bodyPr/>
          <a:lstStyle/>
          <a:p>
            <a:r>
              <a:rPr lang="sv-SE" dirty="0"/>
              <a:t>Arrangemang säsongen 26/27</a:t>
            </a:r>
          </a:p>
        </p:txBody>
      </p:sp>
      <p:sp>
        <p:nvSpPr>
          <p:cNvPr id="3" name="Platshållare för innehåll 2">
            <a:extLst>
              <a:ext uri="{FF2B5EF4-FFF2-40B4-BE49-F238E27FC236}">
                <a16:creationId xmlns:a16="http://schemas.microsoft.com/office/drawing/2014/main" id="{83609EC0-5924-BAF5-D050-44A324DF73B4}"/>
              </a:ext>
            </a:extLst>
          </p:cNvPr>
          <p:cNvSpPr>
            <a:spLocks noGrp="1"/>
          </p:cNvSpPr>
          <p:nvPr>
            <p:ph idx="1"/>
          </p:nvPr>
        </p:nvSpPr>
        <p:spPr/>
        <p:txBody>
          <a:bodyPr/>
          <a:lstStyle/>
          <a:p>
            <a:pPr marL="0" indent="0">
              <a:buNone/>
            </a:pPr>
            <a:r>
              <a:rPr lang="sv-SE" sz="2400" b="0" i="0" u="none" strike="noStrike" dirty="0">
                <a:solidFill>
                  <a:srgbClr val="000000"/>
                </a:solidFill>
                <a:effectLst/>
                <a:latin typeface="Calibri" panose="020F0502020204030204" pitchFamily="34" charset="0"/>
              </a:rPr>
              <a:t>Två tävlingar under säsongen</a:t>
            </a:r>
          </a:p>
          <a:p>
            <a:r>
              <a:rPr lang="sv-SE" sz="2400" b="1" i="0" u="none" strike="noStrike" dirty="0">
                <a:solidFill>
                  <a:srgbClr val="000000"/>
                </a:solidFill>
                <a:effectLst/>
                <a:latin typeface="Calibri" panose="020F0502020204030204" pitchFamily="34" charset="0"/>
              </a:rPr>
              <a:t>Österåkersstjärnan</a:t>
            </a:r>
            <a:r>
              <a:rPr lang="sv-SE" sz="2400" b="0" i="0" u="none" strike="noStrike" dirty="0">
                <a:solidFill>
                  <a:srgbClr val="000000"/>
                </a:solidFill>
                <a:effectLst/>
                <a:latin typeface="Calibri" panose="020F0502020204030204" pitchFamily="34" charset="0"/>
              </a:rPr>
              <a:t> som och är en system 1-tävling, 28-29 november 2026.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Anmälan till olika arbetsgrupperna kommer skickas ut under hösten, alla behöver anmäla sig till minst en grupp/familj.</a:t>
            </a:r>
          </a:p>
          <a:p>
            <a:endParaRPr lang="sv-SE" sz="2400" b="0" i="0" u="none" strike="noStrike" dirty="0">
              <a:solidFill>
                <a:srgbClr val="000000"/>
              </a:solidFill>
              <a:effectLst/>
              <a:latin typeface="Calibri" panose="020F0502020204030204" pitchFamily="34" charset="0"/>
            </a:endParaRPr>
          </a:p>
          <a:p>
            <a:r>
              <a:rPr lang="sv-SE" sz="2400" b="1" i="0" u="none" strike="noStrike" dirty="0">
                <a:solidFill>
                  <a:srgbClr val="000000"/>
                </a:solidFill>
                <a:effectLst/>
                <a:latin typeface="Calibri" panose="020F0502020204030204" pitchFamily="34" charset="0"/>
              </a:rPr>
              <a:t>Österskäret </a:t>
            </a:r>
            <a:r>
              <a:rPr lang="sv-SE" sz="2400" dirty="0">
                <a:solidFill>
                  <a:srgbClr val="000000"/>
                </a:solidFill>
                <a:latin typeface="Calibri" panose="020F0502020204030204" pitchFamily="34" charset="0"/>
              </a:rPr>
              <a:t>som och är en system 2-tävling, 20-21 mars 2027.</a:t>
            </a:r>
            <a:br>
              <a:rPr lang="sv-SE" sz="18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 Anmälan till olika arbetsgrupperna kommer skickas ut </a:t>
            </a:r>
            <a:r>
              <a:rPr lang="sv-SE" sz="2400" dirty="0">
                <a:solidFill>
                  <a:srgbClr val="000000"/>
                </a:solidFill>
                <a:latin typeface="Calibri" panose="020F0502020204030204" pitchFamily="34" charset="0"/>
              </a:rPr>
              <a:t>i början av 2027</a:t>
            </a:r>
            <a:r>
              <a:rPr lang="sv-SE" sz="2400" b="0" i="0" u="none" strike="noStrike" dirty="0">
                <a:solidFill>
                  <a:srgbClr val="000000"/>
                </a:solidFill>
                <a:effectLst/>
                <a:latin typeface="Calibri" panose="020F0502020204030204" pitchFamily="34" charset="0"/>
              </a:rPr>
              <a:t>, alla behöver anmäla sig till minst en grupp/familj.</a:t>
            </a:r>
          </a:p>
          <a:p>
            <a:endParaRPr lang="sv-SE" dirty="0"/>
          </a:p>
        </p:txBody>
      </p:sp>
    </p:spTree>
    <p:extLst>
      <p:ext uri="{BB962C8B-B14F-4D97-AF65-F5344CB8AC3E}">
        <p14:creationId xmlns:p14="http://schemas.microsoft.com/office/powerpoint/2010/main" val="779452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4E5E37-7052-09FB-498C-F674A75AB001}"/>
              </a:ext>
            </a:extLst>
          </p:cNvPr>
          <p:cNvSpPr>
            <a:spLocks noGrp="1"/>
          </p:cNvSpPr>
          <p:nvPr>
            <p:ph type="title"/>
          </p:nvPr>
        </p:nvSpPr>
        <p:spPr/>
        <p:txBody>
          <a:bodyPr/>
          <a:lstStyle/>
          <a:p>
            <a:r>
              <a:rPr lang="sv-SE" dirty="0"/>
              <a:t>Aktiviteter under säsongen</a:t>
            </a:r>
          </a:p>
        </p:txBody>
      </p:sp>
      <p:sp>
        <p:nvSpPr>
          <p:cNvPr id="3" name="Platshållare för innehåll 2">
            <a:extLst>
              <a:ext uri="{FF2B5EF4-FFF2-40B4-BE49-F238E27FC236}">
                <a16:creationId xmlns:a16="http://schemas.microsoft.com/office/drawing/2014/main" id="{8A81660D-CE99-1735-D96D-17F293ED870A}"/>
              </a:ext>
            </a:extLst>
          </p:cNvPr>
          <p:cNvSpPr>
            <a:spLocks noGrp="1"/>
          </p:cNvSpPr>
          <p:nvPr>
            <p:ph idx="1"/>
          </p:nvPr>
        </p:nvSpPr>
        <p:spPr/>
        <p:txBody>
          <a:bodyPr/>
          <a:lstStyle/>
          <a:p>
            <a:r>
              <a:rPr lang="sv-SE" sz="2400" b="1" i="0" u="none" strike="noStrike" dirty="0">
                <a:solidFill>
                  <a:srgbClr val="000000"/>
                </a:solidFill>
                <a:effectLst/>
                <a:latin typeface="Calibri" panose="020F0502020204030204" pitchFamily="34" charset="0"/>
              </a:rPr>
              <a:t>Julkul: </a:t>
            </a:r>
            <a:r>
              <a:rPr lang="sv-SE" sz="2400" b="0" i="0" u="none" strike="noStrike" dirty="0">
                <a:solidFill>
                  <a:srgbClr val="000000"/>
                </a:solidFill>
                <a:effectLst/>
                <a:latin typeface="Calibri" panose="020F0502020204030204" pitchFamily="34" charset="0"/>
              </a:rPr>
              <a:t>En julavslutning i ishallen. Åkarna sätter själva ihop nummer, ensamt eller i grupp, som de visar upp. De som fått nya program brukar få möjlighet att visa upp dem. Vanligtvis har vi försäljning av fika där vi behöver hjälp att bemanna och delta i planering.</a:t>
            </a:r>
          </a:p>
          <a:p>
            <a:r>
              <a:rPr lang="sv-SE" sz="2400" b="1" i="0" u="none" strike="noStrike" dirty="0">
                <a:solidFill>
                  <a:srgbClr val="000000"/>
                </a:solidFill>
                <a:effectLst/>
                <a:latin typeface="Calibri" panose="020F0502020204030204" pitchFamily="34" charset="0"/>
              </a:rPr>
              <a:t>Uppvisning:</a:t>
            </a:r>
            <a:r>
              <a:rPr lang="sv-SE" sz="2400" b="0" i="0" u="none" strike="noStrike" dirty="0">
                <a:solidFill>
                  <a:srgbClr val="000000"/>
                </a:solidFill>
                <a:effectLst/>
                <a:latin typeface="Calibri" panose="020F0502020204030204" pitchFamily="34" charset="0"/>
              </a:rPr>
              <a:t> Sker vartannat år. Nästa show planeras under våren 2028.</a:t>
            </a:r>
          </a:p>
          <a:p>
            <a:r>
              <a:rPr lang="sv-SE" sz="2400" b="1" dirty="0">
                <a:solidFill>
                  <a:srgbClr val="000000"/>
                </a:solidFill>
                <a:latin typeface="Calibri" panose="020F0502020204030204" pitchFamily="34" charset="0"/>
              </a:rPr>
              <a:t>Uppstartsvecka: ”</a:t>
            </a:r>
            <a:r>
              <a:rPr lang="sv-SE" sz="2400" dirty="0">
                <a:solidFill>
                  <a:srgbClr val="000000"/>
                </a:solidFill>
                <a:latin typeface="Calibri" panose="020F0502020204030204" pitchFamily="34" charset="0"/>
              </a:rPr>
              <a:t>Läger” på hemmaplan under v32 med både is- och fysträning.</a:t>
            </a:r>
          </a:p>
          <a:p>
            <a:r>
              <a:rPr lang="sv-SE" sz="2400" b="1" dirty="0">
                <a:solidFill>
                  <a:srgbClr val="000000"/>
                </a:solidFill>
                <a:latin typeface="Calibri" panose="020F0502020204030204" pitchFamily="34" charset="0"/>
              </a:rPr>
              <a:t>Extra lovträning: </a:t>
            </a:r>
            <a:r>
              <a:rPr lang="sv-SE" sz="2400" dirty="0">
                <a:solidFill>
                  <a:srgbClr val="000000"/>
                </a:solidFill>
                <a:latin typeface="Calibri" panose="020F0502020204030204" pitchFamily="34" charset="0"/>
              </a:rPr>
              <a:t>Separata utskick med anmälningslänk. Debiteras med en extra avgift.</a:t>
            </a:r>
            <a:r>
              <a:rPr lang="sv-SE" sz="2400" b="1" dirty="0">
                <a:solidFill>
                  <a:srgbClr val="000000"/>
                </a:solidFill>
                <a:latin typeface="Calibri" panose="020F0502020204030204" pitchFamily="34" charset="0"/>
              </a:rPr>
              <a:t> </a:t>
            </a:r>
          </a:p>
          <a:p>
            <a:endParaRPr lang="sv-SE" dirty="0"/>
          </a:p>
        </p:txBody>
      </p:sp>
    </p:spTree>
    <p:extLst>
      <p:ext uri="{BB962C8B-B14F-4D97-AF65-F5344CB8AC3E}">
        <p14:creationId xmlns:p14="http://schemas.microsoft.com/office/powerpoint/2010/main" val="328845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5E87FA-03C2-682A-A96A-AD071B332AE7}"/>
              </a:ext>
            </a:extLst>
          </p:cNvPr>
          <p:cNvSpPr>
            <a:spLocks noGrp="1"/>
          </p:cNvSpPr>
          <p:nvPr>
            <p:ph type="title"/>
          </p:nvPr>
        </p:nvSpPr>
        <p:spPr/>
        <p:txBody>
          <a:bodyPr/>
          <a:lstStyle/>
          <a:p>
            <a:r>
              <a:rPr lang="sv-SE" dirty="0"/>
              <a:t>Tränare</a:t>
            </a:r>
          </a:p>
        </p:txBody>
      </p:sp>
      <p:sp>
        <p:nvSpPr>
          <p:cNvPr id="3" name="Platshållare för innehåll 2">
            <a:extLst>
              <a:ext uri="{FF2B5EF4-FFF2-40B4-BE49-F238E27FC236}">
                <a16:creationId xmlns:a16="http://schemas.microsoft.com/office/drawing/2014/main" id="{5CBD11E2-75FE-578C-FA86-6F7C227373FF}"/>
              </a:ext>
            </a:extLst>
          </p:cNvPr>
          <p:cNvSpPr>
            <a:spLocks noGrp="1"/>
          </p:cNvSpPr>
          <p:nvPr>
            <p:ph idx="1"/>
          </p:nvPr>
        </p:nvSpPr>
        <p:spPr/>
        <p:txBody>
          <a:bodyPr>
            <a:normAutofit/>
          </a:bodyPr>
          <a:lstStyle/>
          <a:p>
            <a:r>
              <a:rPr lang="sv-SE" sz="2400" b="0" i="0" u="none" strike="noStrike" dirty="0">
                <a:solidFill>
                  <a:srgbClr val="000000"/>
                </a:solidFill>
                <a:effectLst/>
                <a:latin typeface="Calibri" panose="020F0502020204030204" pitchFamily="34" charset="0"/>
              </a:rPr>
              <a:t>Huvudtränare är Ann-Marie Carell och Kamilla Petersson.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Ann-Marie gör schema och grupper, sköter utskicken som rör träning.</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Frågor som rör träningen mailas till </a:t>
            </a:r>
            <a:r>
              <a:rPr lang="sv-SE" sz="2400" b="0" i="0" u="none" strike="noStrike" dirty="0">
                <a:solidFill>
                  <a:srgbClr val="0070C0"/>
                </a:solidFill>
                <a:effectLst/>
                <a:latin typeface="Calibri" panose="020F0502020204030204" pitchFamily="34" charset="0"/>
              </a:rPr>
              <a:t>tranare@ifkokk.se</a:t>
            </a:r>
          </a:p>
          <a:p>
            <a:r>
              <a:rPr lang="sv-SE" sz="2400" dirty="0">
                <a:solidFill>
                  <a:srgbClr val="000000"/>
                </a:solidFill>
                <a:latin typeface="Calibri" panose="020F0502020204030204" pitchFamily="34" charset="0"/>
              </a:rPr>
              <a:t>Tränare är </a:t>
            </a:r>
            <a:r>
              <a:rPr lang="sv-SE" sz="2400" b="0" i="0" u="none" strike="noStrike" dirty="0">
                <a:solidFill>
                  <a:srgbClr val="000000"/>
                </a:solidFill>
                <a:effectLst/>
                <a:latin typeface="Calibri" panose="020F0502020204030204" pitchFamily="34" charset="0"/>
              </a:rPr>
              <a:t>Cornelia, Ronja, Mona</a:t>
            </a:r>
            <a:r>
              <a:rPr lang="sv-SE" sz="2400" dirty="0">
                <a:solidFill>
                  <a:srgbClr val="000000"/>
                </a:solidFill>
                <a:latin typeface="Calibri" panose="020F0502020204030204" pitchFamily="34" charset="0"/>
              </a:rPr>
              <a:t> och Magda. Vid behov kan andra äldre åkare ha träningar.</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Åkarna tränar för alla olika tränare. </a:t>
            </a:r>
          </a:p>
          <a:p>
            <a:r>
              <a:rPr lang="sv-SE" sz="2400" dirty="0">
                <a:solidFill>
                  <a:srgbClr val="000000"/>
                </a:solidFill>
                <a:latin typeface="Calibri" panose="020F0502020204030204" pitchFamily="34" charset="0"/>
              </a:rPr>
              <a:t>Fysträningen hålls av ordinarie tränare samt vår fystränare Jeanette.</a:t>
            </a:r>
            <a:endParaRPr lang="sv-SE" sz="2400" dirty="0"/>
          </a:p>
          <a:p>
            <a:pPr marL="0" indent="0">
              <a:buNone/>
            </a:pPr>
            <a:endParaRPr lang="sv-SE"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920455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5E158E-4C69-6EA6-F0CD-4CD77E8B14EE}"/>
              </a:ext>
            </a:extLst>
          </p:cNvPr>
          <p:cNvSpPr>
            <a:spLocks noGrp="1"/>
          </p:cNvSpPr>
          <p:nvPr>
            <p:ph type="title"/>
          </p:nvPr>
        </p:nvSpPr>
        <p:spPr/>
        <p:txBody>
          <a:bodyPr/>
          <a:lstStyle/>
          <a:p>
            <a:r>
              <a:rPr lang="sv-SE" dirty="0"/>
              <a:t>Träning - utveckling</a:t>
            </a:r>
          </a:p>
        </p:txBody>
      </p:sp>
      <p:sp>
        <p:nvSpPr>
          <p:cNvPr id="3" name="Platshållare för innehåll 2">
            <a:extLst>
              <a:ext uri="{FF2B5EF4-FFF2-40B4-BE49-F238E27FC236}">
                <a16:creationId xmlns:a16="http://schemas.microsoft.com/office/drawing/2014/main" id="{BB41CC4F-E5F6-B39C-C5A4-5A7EF6DAA01B}"/>
              </a:ext>
            </a:extLst>
          </p:cNvPr>
          <p:cNvSpPr>
            <a:spLocks noGrp="1"/>
          </p:cNvSpPr>
          <p:nvPr>
            <p:ph idx="1"/>
          </p:nvPr>
        </p:nvSpPr>
        <p:spPr/>
        <p:txBody>
          <a:bodyPr/>
          <a:lstStyle/>
          <a:p>
            <a:pPr marL="0" indent="0" rtl="0">
              <a:spcBef>
                <a:spcPts val="100"/>
              </a:spcBef>
              <a:spcAft>
                <a:spcPts val="0"/>
              </a:spcAft>
              <a:buNone/>
            </a:pPr>
            <a:r>
              <a:rPr lang="sv-SE" sz="2400" b="0" i="0" u="none" strike="noStrike" dirty="0">
                <a:effectLst/>
              </a:rPr>
              <a:t>I tränings- och utvecklingsprocessen bör ALLA vara medvetna om:</a:t>
            </a:r>
            <a:endParaRPr lang="sv-SE" sz="2400" b="0" dirty="0">
              <a:effectLst/>
            </a:endParaRPr>
          </a:p>
          <a:p>
            <a:pPr rtl="0">
              <a:spcBef>
                <a:spcPts val="1102"/>
              </a:spcBef>
              <a:spcAft>
                <a:spcPts val="0"/>
              </a:spcAft>
            </a:pPr>
            <a:r>
              <a:rPr lang="sv-SE" sz="2400" b="0" i="0" u="none" strike="noStrike" dirty="0">
                <a:effectLst/>
              </a:rPr>
              <a:t>Prestationsförmågan utvecklas olika hos olika människor. Det beror till hälften på våra gener, </a:t>
            </a:r>
            <a:r>
              <a:rPr lang="sv-SE" sz="2400" dirty="0"/>
              <a:t>d</a:t>
            </a:r>
            <a:r>
              <a:rPr lang="sv-SE" sz="2400" b="0" i="0" u="none" strike="noStrike" dirty="0">
                <a:effectLst/>
              </a:rPr>
              <a:t>en andra halvan påverkas av träning, planering, målmedvetenhet m.m. Med andra ord är vi alla olika!</a:t>
            </a:r>
            <a:endParaRPr lang="sv-SE" sz="2400" b="0" dirty="0">
              <a:effectLst/>
            </a:endParaRPr>
          </a:p>
          <a:p>
            <a:pPr rtl="0" fontAlgn="base">
              <a:spcBef>
                <a:spcPts val="1102"/>
              </a:spcBef>
              <a:spcAft>
                <a:spcPts val="0"/>
              </a:spcAft>
              <a:buFont typeface="Arial" panose="020B0604020202020204" pitchFamily="34" charset="0"/>
              <a:buChar char="•"/>
            </a:pPr>
            <a:r>
              <a:rPr lang="sv-SE" sz="2400" b="0" i="0" u="none" strike="noStrike" dirty="0">
                <a:effectLst/>
              </a:rPr>
              <a:t>Barn, ungdomar</a:t>
            </a:r>
            <a:r>
              <a:rPr lang="sv-SE" sz="2400" dirty="0"/>
              <a:t> och </a:t>
            </a:r>
            <a:r>
              <a:rPr lang="sv-SE" sz="2400" b="0" i="0" u="none" strike="noStrike" dirty="0">
                <a:effectLst/>
              </a:rPr>
              <a:t>vuxna utvecklas, men olika fort.</a:t>
            </a:r>
          </a:p>
          <a:p>
            <a:pPr rtl="0" fontAlgn="base">
              <a:spcBef>
                <a:spcPts val="1102"/>
              </a:spcBef>
              <a:spcAft>
                <a:spcPts val="0"/>
              </a:spcAft>
              <a:buFont typeface="Arial" panose="020B0604020202020204" pitchFamily="34" charset="0"/>
              <a:buChar char="•"/>
            </a:pPr>
            <a:r>
              <a:rPr lang="sv-SE" sz="2400" b="0" i="0" u="none" strike="noStrike" dirty="0">
                <a:effectLst/>
              </a:rPr>
              <a:t>All utveckling följer ett mönster, men utvecklingstakten varierar från individ till individ.</a:t>
            </a:r>
          </a:p>
          <a:p>
            <a:endParaRPr lang="sv-SE" dirty="0"/>
          </a:p>
        </p:txBody>
      </p:sp>
    </p:spTree>
    <p:extLst>
      <p:ext uri="{BB962C8B-B14F-4D97-AF65-F5344CB8AC3E}">
        <p14:creationId xmlns:p14="http://schemas.microsoft.com/office/powerpoint/2010/main" val="2145690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8E7774-5BEB-E2A5-64EC-B87474509A5C}"/>
              </a:ext>
            </a:extLst>
          </p:cNvPr>
          <p:cNvSpPr>
            <a:spLocks noGrp="1"/>
          </p:cNvSpPr>
          <p:nvPr>
            <p:ph type="title"/>
          </p:nvPr>
        </p:nvSpPr>
        <p:spPr/>
        <p:txBody>
          <a:bodyPr/>
          <a:lstStyle/>
          <a:p>
            <a:r>
              <a:rPr lang="sv-SE" dirty="0"/>
              <a:t>Träning – typ av träning</a:t>
            </a:r>
          </a:p>
        </p:txBody>
      </p:sp>
      <p:sp>
        <p:nvSpPr>
          <p:cNvPr id="3" name="Platshållare för innehåll 2">
            <a:extLst>
              <a:ext uri="{FF2B5EF4-FFF2-40B4-BE49-F238E27FC236}">
                <a16:creationId xmlns:a16="http://schemas.microsoft.com/office/drawing/2014/main" id="{79FA2C16-A814-D62C-DF7D-C0A5B8EB83D8}"/>
              </a:ext>
            </a:extLst>
          </p:cNvPr>
          <p:cNvSpPr>
            <a:spLocks noGrp="1"/>
          </p:cNvSpPr>
          <p:nvPr>
            <p:ph idx="1"/>
          </p:nvPr>
        </p:nvSpPr>
        <p:spPr/>
        <p:txBody>
          <a:bodyPr>
            <a:noAutofit/>
          </a:bodyPr>
          <a:lstStyle/>
          <a:p>
            <a:r>
              <a:rPr lang="sv-SE" sz="2400" b="1" i="0" u="none" strike="noStrike" dirty="0">
                <a:solidFill>
                  <a:srgbClr val="000000"/>
                </a:solidFill>
                <a:effectLst/>
                <a:latin typeface="Calibri" panose="020F0502020204030204" pitchFamily="34" charset="0"/>
              </a:rPr>
              <a:t>Isträning:</a:t>
            </a:r>
            <a:r>
              <a:rPr lang="sv-SE" sz="2400" b="0" i="0" u="none" strike="noStrike" dirty="0">
                <a:solidFill>
                  <a:srgbClr val="000000"/>
                </a:solidFill>
                <a:effectLst/>
                <a:latin typeface="Calibri" panose="020F0502020204030204" pitchFamily="34" charset="0"/>
              </a:rPr>
              <a:t> </a:t>
            </a:r>
            <a:r>
              <a:rPr lang="sv-SE" sz="2400" dirty="0">
                <a:solidFill>
                  <a:srgbClr val="000000"/>
                </a:solidFill>
                <a:latin typeface="Calibri" panose="020F0502020204030204" pitchFamily="34" charset="0"/>
              </a:rPr>
              <a:t>T</a:t>
            </a:r>
            <a:r>
              <a:rPr lang="sv-SE" sz="2400" b="0" i="0" u="none" strike="noStrike" dirty="0">
                <a:solidFill>
                  <a:srgbClr val="000000"/>
                </a:solidFill>
                <a:effectLst/>
                <a:latin typeface="Calibri" panose="020F0502020204030204" pitchFamily="34" charset="0"/>
              </a:rPr>
              <a:t>ränarna avgör vilken grupp man tränar med. Det gör att man inte alltid åker med sina ”kompisar” och att man vissa pass tränar med en annan grupp än den man tillhör. </a:t>
            </a:r>
          </a:p>
          <a:p>
            <a:r>
              <a:rPr lang="sv-SE" sz="2400" b="1" i="0" u="none" strike="noStrike" dirty="0">
                <a:solidFill>
                  <a:srgbClr val="000000"/>
                </a:solidFill>
                <a:effectLst/>
                <a:latin typeface="Calibri" panose="020F0502020204030204" pitchFamily="34" charset="0"/>
              </a:rPr>
              <a:t>Programträning:</a:t>
            </a:r>
            <a:r>
              <a:rPr lang="sv-SE" sz="2400" b="0" i="0" u="none" strike="noStrike" dirty="0">
                <a:solidFill>
                  <a:srgbClr val="000000"/>
                </a:solidFill>
                <a:effectLst/>
                <a:latin typeface="Calibri" panose="020F0502020204030204" pitchFamily="34" charset="0"/>
              </a:rPr>
              <a:t> Vissa grupper har programträning på schemat. Där kan åkare i aktuell grupp komma och öva på sina tävlingsprogram.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Ingen annan träning sker den tiden.</a:t>
            </a:r>
            <a:endParaRPr lang="sv-SE" sz="2400" dirty="0">
              <a:solidFill>
                <a:srgbClr val="000000"/>
              </a:solidFill>
              <a:latin typeface="Calibri" panose="020F0502020204030204" pitchFamily="34" charset="0"/>
            </a:endParaRPr>
          </a:p>
          <a:p>
            <a:r>
              <a:rPr lang="sv-SE" sz="2400" b="1" i="0" u="none" strike="noStrike" dirty="0">
                <a:solidFill>
                  <a:srgbClr val="000000"/>
                </a:solidFill>
                <a:effectLst/>
                <a:latin typeface="Calibri" panose="020F0502020204030204" pitchFamily="34" charset="0"/>
              </a:rPr>
              <a:t>Fysträning:</a:t>
            </a:r>
            <a:r>
              <a:rPr lang="sv-SE" sz="2400" b="0" i="0" u="none" strike="noStrike" dirty="0">
                <a:solidFill>
                  <a:srgbClr val="000000"/>
                </a:solidFill>
                <a:effectLst/>
                <a:latin typeface="Calibri" panose="020F0502020204030204" pitchFamily="34" charset="0"/>
              </a:rPr>
              <a:t> Sker i bollhall</a:t>
            </a:r>
            <a:r>
              <a:rPr lang="sv-SE" sz="2400" dirty="0">
                <a:solidFill>
                  <a:srgbClr val="000000"/>
                </a:solidFill>
                <a:latin typeface="Calibri" panose="020F0502020204030204" pitchFamily="34" charset="0"/>
              </a:rPr>
              <a:t>en (B-hall)</a:t>
            </a:r>
            <a:r>
              <a:rPr lang="sv-SE" sz="2400" b="0" i="0" u="none" strike="noStrike" dirty="0">
                <a:solidFill>
                  <a:srgbClr val="000000"/>
                </a:solidFill>
                <a:effectLst/>
                <a:latin typeface="Calibri" panose="020F0502020204030204" pitchFamily="34" charset="0"/>
              </a:rPr>
              <a:t>, fysrummet, ute i spåret eller på friidrottsarenan.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Tänk på att ha med joggingskor, hopprep och vattenflaska.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Ännu viktigare med joggingskor när vintern kommer och många har vinterkängor på sig till träningen.</a:t>
            </a:r>
            <a:endParaRPr lang="sv-SE" sz="2400" dirty="0"/>
          </a:p>
        </p:txBody>
      </p:sp>
    </p:spTree>
    <p:extLst>
      <p:ext uri="{BB962C8B-B14F-4D97-AF65-F5344CB8AC3E}">
        <p14:creationId xmlns:p14="http://schemas.microsoft.com/office/powerpoint/2010/main" val="229903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96A2D8-69C6-30E6-E4AC-868716580366}"/>
              </a:ext>
            </a:extLst>
          </p:cNvPr>
          <p:cNvSpPr>
            <a:spLocks noGrp="1"/>
          </p:cNvSpPr>
          <p:nvPr>
            <p:ph type="title"/>
          </p:nvPr>
        </p:nvSpPr>
        <p:spPr/>
        <p:txBody>
          <a:bodyPr/>
          <a:lstStyle/>
          <a:p>
            <a:r>
              <a:rPr lang="sv-SE" dirty="0"/>
              <a:t>Träning - träningsupplägg</a:t>
            </a:r>
          </a:p>
        </p:txBody>
      </p:sp>
      <p:sp>
        <p:nvSpPr>
          <p:cNvPr id="3" name="Platshållare för innehåll 2">
            <a:extLst>
              <a:ext uri="{FF2B5EF4-FFF2-40B4-BE49-F238E27FC236}">
                <a16:creationId xmlns:a16="http://schemas.microsoft.com/office/drawing/2014/main" id="{8F9EB6DB-6574-3312-A1B0-8C5B4490DCD5}"/>
              </a:ext>
            </a:extLst>
          </p:cNvPr>
          <p:cNvSpPr>
            <a:spLocks noGrp="1"/>
          </p:cNvSpPr>
          <p:nvPr>
            <p:ph idx="1"/>
          </p:nvPr>
        </p:nvSpPr>
        <p:spPr/>
        <p:txBody>
          <a:bodyPr/>
          <a:lstStyle/>
          <a:p>
            <a:pPr marL="0" indent="0" rtl="0" fontAlgn="base">
              <a:spcBef>
                <a:spcPts val="1102"/>
              </a:spcBef>
              <a:spcAft>
                <a:spcPts val="0"/>
              </a:spcAft>
              <a:buNone/>
            </a:pPr>
            <a:r>
              <a:rPr lang="sv-SE" sz="2400" b="1" i="0" u="none" strike="noStrike" dirty="0">
                <a:effectLst/>
              </a:rPr>
              <a:t>Gruppstruktur:  </a:t>
            </a:r>
          </a:p>
          <a:p>
            <a:pPr fontAlgn="base">
              <a:spcBef>
                <a:spcPts val="1102"/>
              </a:spcBef>
            </a:pPr>
            <a:r>
              <a:rPr lang="sv-SE" sz="2400" b="0" i="0" u="none" strike="noStrike" dirty="0">
                <a:effectLst/>
              </a:rPr>
              <a:t>Blå, Röd, Grön och Lila</a:t>
            </a:r>
            <a:br>
              <a:rPr lang="sv-SE" sz="2400" b="0" i="0" u="none" strike="noStrike" dirty="0">
                <a:effectLst/>
              </a:rPr>
            </a:br>
            <a:endParaRPr lang="sv-SE" sz="2400" b="0" i="0" u="none" strike="noStrike" dirty="0">
              <a:effectLst/>
            </a:endParaRPr>
          </a:p>
          <a:p>
            <a:pPr marL="0" indent="0" rtl="0" fontAlgn="base">
              <a:spcBef>
                <a:spcPts val="1102"/>
              </a:spcBef>
              <a:spcAft>
                <a:spcPts val="0"/>
              </a:spcAft>
              <a:buNone/>
            </a:pPr>
            <a:r>
              <a:rPr lang="sv-SE" sz="2400" b="1" i="0" u="none" strike="noStrike" dirty="0">
                <a:effectLst/>
              </a:rPr>
              <a:t>Träningstillfälle:</a:t>
            </a:r>
          </a:p>
          <a:p>
            <a:pPr fontAlgn="base">
              <a:spcBef>
                <a:spcPts val="1102"/>
              </a:spcBef>
            </a:pPr>
            <a:r>
              <a:rPr lang="sv-SE" sz="2400" b="0" i="0" u="none" strike="noStrike" dirty="0">
                <a:effectLst/>
              </a:rPr>
              <a:t>Åkarna väljer dagar och tider utifrån istider som erbjuds och valt träningsalternativ. </a:t>
            </a:r>
            <a:br>
              <a:rPr lang="sv-SE" sz="2400" b="0" i="0" u="none" strike="noStrike" dirty="0">
                <a:effectLst/>
              </a:rPr>
            </a:br>
            <a:r>
              <a:rPr lang="sv-SE" sz="2400" b="0" i="0" u="none" strike="noStrike" dirty="0">
                <a:effectLst/>
              </a:rPr>
              <a:t>Vilket möjliggör att åkarna kan hålla på med fler olika idrotter/aktiviteter.</a:t>
            </a:r>
            <a:br>
              <a:rPr lang="sv-SE" sz="2400" dirty="0"/>
            </a:br>
            <a:endParaRPr lang="sv-SE" sz="2400" dirty="0"/>
          </a:p>
          <a:p>
            <a:pPr marL="0" indent="0" fontAlgn="base">
              <a:spcBef>
                <a:spcPts val="1102"/>
              </a:spcBef>
              <a:buNone/>
            </a:pPr>
            <a:r>
              <a:rPr lang="sv-SE" sz="2400" b="1" i="0" u="none" strike="noStrike" dirty="0">
                <a:effectLst/>
              </a:rPr>
              <a:t>Frånvaro: </a:t>
            </a:r>
            <a:endParaRPr lang="sv-SE" sz="2400" i="0" u="none" strike="noStrike" dirty="0">
              <a:effectLst/>
            </a:endParaRPr>
          </a:p>
          <a:p>
            <a:pPr fontAlgn="base">
              <a:spcBef>
                <a:spcPts val="1102"/>
              </a:spcBef>
            </a:pPr>
            <a:r>
              <a:rPr lang="sv-SE" sz="2400" dirty="0"/>
              <a:t>All frånvaro mailas till </a:t>
            </a:r>
            <a:r>
              <a:rPr lang="sv-SE" sz="2400" dirty="0">
                <a:solidFill>
                  <a:srgbClr val="0070C0"/>
                </a:solidFill>
              </a:rPr>
              <a:t>franvaro@ifkokk.se</a:t>
            </a:r>
            <a:endParaRPr lang="sv-SE" sz="2400" i="0" u="none" strike="noStrike" dirty="0">
              <a:solidFill>
                <a:srgbClr val="0070C0"/>
              </a:solidFill>
              <a:effectLst/>
            </a:endParaRPr>
          </a:p>
          <a:p>
            <a:endParaRPr lang="sv-SE" dirty="0"/>
          </a:p>
        </p:txBody>
      </p:sp>
    </p:spTree>
    <p:extLst>
      <p:ext uri="{BB962C8B-B14F-4D97-AF65-F5344CB8AC3E}">
        <p14:creationId xmlns:p14="http://schemas.microsoft.com/office/powerpoint/2010/main" val="12032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C0880B-030E-DA93-F942-47F5BCCB841E}"/>
              </a:ext>
            </a:extLst>
          </p:cNvPr>
          <p:cNvSpPr>
            <a:spLocks noGrp="1"/>
          </p:cNvSpPr>
          <p:nvPr>
            <p:ph type="title"/>
          </p:nvPr>
        </p:nvSpPr>
        <p:spPr/>
        <p:txBody>
          <a:bodyPr/>
          <a:lstStyle/>
          <a:p>
            <a:r>
              <a:rPr lang="sv-SE" dirty="0"/>
              <a:t>Tävling</a:t>
            </a:r>
          </a:p>
        </p:txBody>
      </p:sp>
      <p:sp>
        <p:nvSpPr>
          <p:cNvPr id="3" name="Platshållare för innehåll 2">
            <a:extLst>
              <a:ext uri="{FF2B5EF4-FFF2-40B4-BE49-F238E27FC236}">
                <a16:creationId xmlns:a16="http://schemas.microsoft.com/office/drawing/2014/main" id="{E0930E3A-0406-64E7-F923-9ACD666E8F46}"/>
              </a:ext>
            </a:extLst>
          </p:cNvPr>
          <p:cNvSpPr>
            <a:spLocks noGrp="1"/>
          </p:cNvSpPr>
          <p:nvPr>
            <p:ph idx="1"/>
          </p:nvPr>
        </p:nvSpPr>
        <p:spPr/>
        <p:txBody>
          <a:bodyPr/>
          <a:lstStyle/>
          <a:p>
            <a:pPr marL="0" indent="0">
              <a:buNone/>
            </a:pPr>
            <a:r>
              <a:rPr lang="sv-SE" sz="2400" b="0" i="0" u="none" strike="noStrike" dirty="0">
                <a:effectLst/>
              </a:rPr>
              <a:t>Den egna prestationen i centrum </a:t>
            </a:r>
          </a:p>
          <a:p>
            <a:pPr rtl="0" fontAlgn="base">
              <a:spcBef>
                <a:spcPts val="1102"/>
              </a:spcBef>
              <a:spcAft>
                <a:spcPts val="0"/>
              </a:spcAft>
              <a:buFont typeface="Arial" panose="020B0604020202020204" pitchFamily="34" charset="0"/>
              <a:buChar char="•"/>
            </a:pPr>
            <a:r>
              <a:rPr lang="sv-SE" sz="2400" b="0" i="0" u="none" strike="noStrike" dirty="0">
                <a:effectLst/>
              </a:rPr>
              <a:t>Svenska Konståkningsförbundet utformar tävlingssystemet i enlighet med direktiv från RF och baserar sina beslut på forskning.</a:t>
            </a:r>
          </a:p>
          <a:p>
            <a:pPr rtl="0" fontAlgn="base">
              <a:spcBef>
                <a:spcPts val="1102"/>
              </a:spcBef>
              <a:spcAft>
                <a:spcPts val="0"/>
              </a:spcAft>
              <a:buFont typeface="Arial" panose="020B0604020202020204" pitchFamily="34" charset="0"/>
              <a:buChar char="•"/>
            </a:pPr>
            <a:r>
              <a:rPr lang="sv-SE" sz="2400" b="0" i="0" u="none" strike="noStrike" dirty="0">
                <a:effectLst/>
              </a:rPr>
              <a:t>Idag vet vi att människor som ser och mäter framgång genom sina egna framsteg, framför att jämföra sig med andra, är bättre på att utmana sig själva, bättre på att sätta mål och stannar kvar inom idrotten betydligt längre. </a:t>
            </a:r>
          </a:p>
          <a:p>
            <a:pPr rtl="0" fontAlgn="base">
              <a:spcBef>
                <a:spcPts val="1102"/>
              </a:spcBef>
              <a:spcAft>
                <a:spcPts val="0"/>
              </a:spcAft>
              <a:buFont typeface="Arial" panose="020B0604020202020204" pitchFamily="34" charset="0"/>
              <a:buChar char="•"/>
            </a:pPr>
            <a:r>
              <a:rPr lang="sv-SE" sz="2400" b="0" i="0" u="none" strike="noStrike" dirty="0">
                <a:effectLst/>
              </a:rPr>
              <a:t>Tränare inom svensk konståkning uppmanas i utbildningarna att forma träningen så att den gynnar detta och inspirerar utövarna att hitta utmaningar för sin egen utveckling. </a:t>
            </a:r>
          </a:p>
          <a:p>
            <a:pPr marL="0" indent="0">
              <a:buNone/>
            </a:pPr>
            <a:endParaRPr lang="sv-SE" sz="2800" dirty="0"/>
          </a:p>
          <a:p>
            <a:endParaRPr lang="sv-SE" dirty="0"/>
          </a:p>
        </p:txBody>
      </p:sp>
    </p:spTree>
    <p:extLst>
      <p:ext uri="{BB962C8B-B14F-4D97-AF65-F5344CB8AC3E}">
        <p14:creationId xmlns:p14="http://schemas.microsoft.com/office/powerpoint/2010/main" val="498792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007269-7F9C-14C2-75F2-AC85036B771F}"/>
              </a:ext>
            </a:extLst>
          </p:cNvPr>
          <p:cNvSpPr>
            <a:spLocks noGrp="1"/>
          </p:cNvSpPr>
          <p:nvPr>
            <p:ph type="title"/>
          </p:nvPr>
        </p:nvSpPr>
        <p:spPr/>
        <p:txBody>
          <a:bodyPr/>
          <a:lstStyle/>
          <a:p>
            <a:r>
              <a:rPr lang="sv-SE" dirty="0"/>
              <a:t>Tävling</a:t>
            </a:r>
          </a:p>
        </p:txBody>
      </p:sp>
      <p:sp>
        <p:nvSpPr>
          <p:cNvPr id="3" name="Platshållare för innehåll 2">
            <a:extLst>
              <a:ext uri="{FF2B5EF4-FFF2-40B4-BE49-F238E27FC236}">
                <a16:creationId xmlns:a16="http://schemas.microsoft.com/office/drawing/2014/main" id="{C3CFEB43-6DD2-9412-9A64-F3DCFB2E50C0}"/>
              </a:ext>
            </a:extLst>
          </p:cNvPr>
          <p:cNvSpPr>
            <a:spLocks noGrp="1"/>
          </p:cNvSpPr>
          <p:nvPr>
            <p:ph idx="1"/>
          </p:nvPr>
        </p:nvSpPr>
        <p:spPr>
          <a:xfrm>
            <a:off x="838200" y="1783080"/>
            <a:ext cx="10515600" cy="4805363"/>
          </a:xfrm>
        </p:spPr>
        <p:txBody>
          <a:bodyPr>
            <a:normAutofit/>
          </a:bodyPr>
          <a:lstStyle/>
          <a:p>
            <a:r>
              <a:rPr lang="sv-SE" sz="2400" b="0" i="0" u="none" strike="noStrike" dirty="0">
                <a:solidFill>
                  <a:srgbClr val="000000"/>
                </a:solidFill>
                <a:effectLst/>
                <a:latin typeface="Calibri" panose="020F0502020204030204" pitchFamily="34" charset="0"/>
              </a:rPr>
              <a:t>Tränarna avgör när det är dags att börja tävla men åkaren väljer själv om man vill tävla eller inte. </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Går bra att ändra sig under säsongen.</a:t>
            </a:r>
          </a:p>
          <a:p>
            <a:r>
              <a:rPr lang="sv-SE" sz="2400" b="0" i="0" u="none" strike="noStrike" dirty="0">
                <a:solidFill>
                  <a:srgbClr val="000000"/>
                </a:solidFill>
                <a:effectLst/>
                <a:latin typeface="Calibri" panose="020F0502020204030204" pitchFamily="34" charset="0"/>
              </a:rPr>
              <a:t>Inbjudan kommer via SportAdmin. Svarar man inte innan sista datum så kommer man inte bli anmäld. Även om man tackar ja i tid kan det hända att man inte får plats, då en klass kan bli full. Då sker en prioritering av tränarna och man kan få stå på reservplats.</a:t>
            </a:r>
          </a:p>
          <a:p>
            <a:r>
              <a:rPr lang="sv-SE" sz="2400" b="0" i="0" u="none" strike="noStrike" dirty="0">
                <a:solidFill>
                  <a:srgbClr val="000000"/>
                </a:solidFill>
                <a:effectLst/>
                <a:latin typeface="Calibri" panose="020F0502020204030204" pitchFamily="34" charset="0"/>
              </a:rPr>
              <a:t>När vi är ute på tävlingar så representerar vi klubben, tänk på att använda den blå klubbjackan eftersom det är IFKs färg och ha ett trevligt bemötande.</a:t>
            </a:r>
            <a:br>
              <a:rPr lang="sv-SE" sz="2400" b="0" i="0" u="none" strike="noStrike" dirty="0">
                <a:solidFill>
                  <a:srgbClr val="000000"/>
                </a:solidFill>
                <a:effectLst/>
                <a:latin typeface="Calibri" panose="020F0502020204030204" pitchFamily="34" charset="0"/>
              </a:rPr>
            </a:br>
            <a:r>
              <a:rPr lang="sv-SE" sz="2400" b="0" i="0" u="none" strike="noStrike" dirty="0">
                <a:solidFill>
                  <a:srgbClr val="000000"/>
                </a:solidFill>
                <a:effectLst/>
                <a:latin typeface="Calibri" panose="020F0502020204030204" pitchFamily="34" charset="0"/>
              </a:rPr>
              <a:t>Har man klagomål till tävlingsledningen tas det först med medföljande tränare.</a:t>
            </a:r>
          </a:p>
        </p:txBody>
      </p:sp>
    </p:spTree>
    <p:extLst>
      <p:ext uri="{BB962C8B-B14F-4D97-AF65-F5344CB8AC3E}">
        <p14:creationId xmlns:p14="http://schemas.microsoft.com/office/powerpoint/2010/main" val="1014551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932505-B210-4322-229C-2F5D57E4EBEA}"/>
              </a:ext>
            </a:extLst>
          </p:cNvPr>
          <p:cNvSpPr>
            <a:spLocks noGrp="1"/>
          </p:cNvSpPr>
          <p:nvPr>
            <p:ph type="title"/>
          </p:nvPr>
        </p:nvSpPr>
        <p:spPr/>
        <p:txBody>
          <a:bodyPr/>
          <a:lstStyle/>
          <a:p>
            <a:r>
              <a:rPr lang="sv-SE" dirty="0"/>
              <a:t>Tävlingssystem</a:t>
            </a:r>
          </a:p>
        </p:txBody>
      </p:sp>
      <p:sp>
        <p:nvSpPr>
          <p:cNvPr id="3" name="Platshållare för innehåll 2">
            <a:extLst>
              <a:ext uri="{FF2B5EF4-FFF2-40B4-BE49-F238E27FC236}">
                <a16:creationId xmlns:a16="http://schemas.microsoft.com/office/drawing/2014/main" id="{D6E1321D-2E9A-33B6-B7DD-498AA74DDD2A}"/>
              </a:ext>
            </a:extLst>
          </p:cNvPr>
          <p:cNvSpPr>
            <a:spLocks noGrp="1"/>
          </p:cNvSpPr>
          <p:nvPr>
            <p:ph idx="1"/>
          </p:nvPr>
        </p:nvSpPr>
        <p:spPr/>
        <p:txBody>
          <a:bodyPr>
            <a:normAutofit/>
          </a:bodyPr>
          <a:lstStyle/>
          <a:p>
            <a:r>
              <a:rPr lang="sv-SE" sz="2400" dirty="0"/>
              <a:t>System 1 – </a:t>
            </a:r>
            <a:r>
              <a:rPr lang="sv-SE" sz="2400" i="1" dirty="0"/>
              <a:t>vit, gul och grön</a:t>
            </a:r>
          </a:p>
          <a:p>
            <a:r>
              <a:rPr lang="sv-SE" sz="2400" dirty="0"/>
              <a:t>System 2 – </a:t>
            </a:r>
            <a:r>
              <a:rPr lang="sv-SE" sz="2400" i="1" dirty="0"/>
              <a:t>blå, röd, grå </a:t>
            </a:r>
            <a:r>
              <a:rPr lang="sv-SE" sz="2400" i="1"/>
              <a:t>och svart</a:t>
            </a:r>
            <a:endParaRPr lang="sv-SE" sz="2400" i="1" dirty="0"/>
          </a:p>
          <a:p>
            <a:r>
              <a:rPr lang="sv-SE" sz="2400" dirty="0"/>
              <a:t>System 3 – </a:t>
            </a:r>
            <a:r>
              <a:rPr lang="sv-SE" sz="2400" i="1" dirty="0"/>
              <a:t>grå och svart</a:t>
            </a:r>
          </a:p>
          <a:p>
            <a:r>
              <a:rPr lang="sv-SE" sz="2400" dirty="0"/>
              <a:t>Nationell serie - </a:t>
            </a:r>
            <a:r>
              <a:rPr lang="sv-SE" sz="2400" i="1" dirty="0"/>
              <a:t>svart</a:t>
            </a:r>
          </a:p>
          <a:p>
            <a:r>
              <a:rPr lang="sv-SE" sz="2400" dirty="0"/>
              <a:t>SM - </a:t>
            </a:r>
            <a:r>
              <a:rPr lang="sv-SE" sz="2400" i="1" dirty="0"/>
              <a:t>svart</a:t>
            </a:r>
          </a:p>
          <a:p>
            <a:r>
              <a:rPr lang="sv-SE" sz="2400" dirty="0"/>
              <a:t>Mastertouren för åkare som är 17 år och äldre – bronze, silver, gold och master</a:t>
            </a:r>
          </a:p>
          <a:p>
            <a:endParaRPr lang="sv-SE" sz="2400" dirty="0"/>
          </a:p>
        </p:txBody>
      </p:sp>
    </p:spTree>
    <p:extLst>
      <p:ext uri="{BB962C8B-B14F-4D97-AF65-F5344CB8AC3E}">
        <p14:creationId xmlns:p14="http://schemas.microsoft.com/office/powerpoint/2010/main" val="2541513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155C27-667A-3D30-3148-310D83018216}"/>
              </a:ext>
            </a:extLst>
          </p:cNvPr>
          <p:cNvSpPr>
            <a:spLocks noGrp="1"/>
          </p:cNvSpPr>
          <p:nvPr>
            <p:ph type="title"/>
          </p:nvPr>
        </p:nvSpPr>
        <p:spPr/>
        <p:txBody>
          <a:bodyPr/>
          <a:lstStyle/>
          <a:p>
            <a:r>
              <a:rPr lang="sv-SE" dirty="0"/>
              <a:t>Tävlingssystem </a:t>
            </a:r>
          </a:p>
        </p:txBody>
      </p:sp>
      <p:sp>
        <p:nvSpPr>
          <p:cNvPr id="3" name="Platshållare för innehåll 2">
            <a:extLst>
              <a:ext uri="{FF2B5EF4-FFF2-40B4-BE49-F238E27FC236}">
                <a16:creationId xmlns:a16="http://schemas.microsoft.com/office/drawing/2014/main" id="{DE3FC229-53BE-51F2-4F3D-9689BE20FA91}"/>
              </a:ext>
            </a:extLst>
          </p:cNvPr>
          <p:cNvSpPr>
            <a:spLocks noGrp="1"/>
          </p:cNvSpPr>
          <p:nvPr>
            <p:ph idx="1"/>
          </p:nvPr>
        </p:nvSpPr>
        <p:spPr/>
        <p:txBody>
          <a:bodyPr>
            <a:normAutofit/>
          </a:bodyPr>
          <a:lstStyle/>
          <a:p>
            <a:pPr rtl="0" fontAlgn="base">
              <a:buFont typeface="Arial" panose="020B0604020202020204" pitchFamily="34" charset="0"/>
              <a:buChar char="•"/>
            </a:pPr>
            <a:r>
              <a:rPr lang="sv-SE" sz="2400" b="0" i="0" u="none" strike="noStrike" dirty="0">
                <a:effectLst/>
              </a:rPr>
              <a:t>Vit	 18 stjärnor	 	   </a:t>
            </a:r>
            <a:endParaRPr lang="sv-SE" sz="2400" dirty="0"/>
          </a:p>
          <a:p>
            <a:pPr rtl="0" fontAlgn="base">
              <a:buFont typeface="Arial" panose="020B0604020202020204" pitchFamily="34" charset="0"/>
              <a:buChar char="•"/>
            </a:pPr>
            <a:r>
              <a:rPr lang="sv-SE" sz="2400" b="0" i="0" u="none" strike="noStrike" dirty="0">
                <a:effectLst/>
              </a:rPr>
              <a:t>Gul	 60 stjärnor	 	</a:t>
            </a:r>
          </a:p>
          <a:p>
            <a:pPr rtl="0" fontAlgn="base">
              <a:buFont typeface="Arial" panose="020B0604020202020204" pitchFamily="34" charset="0"/>
              <a:buChar char="•"/>
            </a:pPr>
            <a:r>
              <a:rPr lang="sv-SE" sz="2400" b="0" i="0" u="none" strike="noStrike" dirty="0">
                <a:effectLst/>
              </a:rPr>
              <a:t>Grön	 99 stjärnor	 	   </a:t>
            </a:r>
          </a:p>
          <a:p>
            <a:pPr rtl="0" fontAlgn="base">
              <a:buFont typeface="Arial" panose="020B0604020202020204" pitchFamily="34" charset="0"/>
              <a:buChar char="•"/>
            </a:pPr>
            <a:r>
              <a:rPr lang="sv-SE" sz="2400" b="0" i="0" u="none" strike="noStrike" dirty="0">
                <a:effectLst/>
              </a:rPr>
              <a:t>Blå	 ISU systemet	 	   </a:t>
            </a:r>
          </a:p>
          <a:p>
            <a:pPr rtl="0" fontAlgn="base">
              <a:buFont typeface="Arial" panose="020B0604020202020204" pitchFamily="34" charset="0"/>
              <a:buChar char="•"/>
            </a:pPr>
            <a:r>
              <a:rPr lang="sv-SE" sz="2400" b="0" i="0" u="none" strike="noStrike" dirty="0">
                <a:effectLst/>
              </a:rPr>
              <a:t>Röd	 ISU systemet Ung A  	   </a:t>
            </a:r>
          </a:p>
          <a:p>
            <a:pPr rtl="0" fontAlgn="base">
              <a:buFont typeface="Arial" panose="020B0604020202020204" pitchFamily="34" charset="0"/>
              <a:buChar char="•"/>
            </a:pPr>
            <a:r>
              <a:rPr lang="sv-SE" sz="2400" b="0" i="0" u="none" strike="noStrike" dirty="0">
                <a:effectLst/>
              </a:rPr>
              <a:t>Grå	 ISU systemet Junior A</a:t>
            </a:r>
          </a:p>
          <a:p>
            <a:r>
              <a:rPr lang="sv-SE" sz="2400" b="0" i="0" u="none" strike="noStrike" dirty="0">
                <a:effectLst/>
              </a:rPr>
              <a:t>Svart	 ISU systemet Senior A</a:t>
            </a:r>
            <a:endParaRPr lang="sv-SE" sz="2400" dirty="0"/>
          </a:p>
        </p:txBody>
      </p:sp>
    </p:spTree>
    <p:extLst>
      <p:ext uri="{BB962C8B-B14F-4D97-AF65-F5344CB8AC3E}">
        <p14:creationId xmlns:p14="http://schemas.microsoft.com/office/powerpoint/2010/main" val="1269500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F8EC03-16E8-40BA-8CAA-8EEC60CEBABB}"/>
              </a:ext>
            </a:extLst>
          </p:cNvPr>
          <p:cNvSpPr>
            <a:spLocks noGrp="1"/>
          </p:cNvSpPr>
          <p:nvPr>
            <p:ph type="title"/>
          </p:nvPr>
        </p:nvSpPr>
        <p:spPr/>
        <p:txBody>
          <a:bodyPr/>
          <a:lstStyle/>
          <a:p>
            <a:r>
              <a:rPr lang="sv-SE" dirty="0"/>
              <a:t>Tävling – protokoll system 1</a:t>
            </a:r>
          </a:p>
        </p:txBody>
      </p:sp>
      <p:sp>
        <p:nvSpPr>
          <p:cNvPr id="3" name="Platshållare för innehåll 2">
            <a:extLst>
              <a:ext uri="{FF2B5EF4-FFF2-40B4-BE49-F238E27FC236}">
                <a16:creationId xmlns:a16="http://schemas.microsoft.com/office/drawing/2014/main" id="{EBF4F882-91B5-6270-E955-3FAE3366F11B}"/>
              </a:ext>
            </a:extLst>
          </p:cNvPr>
          <p:cNvSpPr>
            <a:spLocks noGrp="1"/>
          </p:cNvSpPr>
          <p:nvPr>
            <p:ph idx="1"/>
          </p:nvPr>
        </p:nvSpPr>
        <p:spPr/>
        <p:txBody>
          <a:bodyPr>
            <a:normAutofit/>
          </a:bodyPr>
          <a:lstStyle/>
          <a:p>
            <a:pPr rtl="0" fontAlgn="base">
              <a:spcBef>
                <a:spcPts val="1102"/>
              </a:spcBef>
              <a:spcAft>
                <a:spcPts val="0"/>
              </a:spcAft>
              <a:buFont typeface="Arial" panose="020B0604020202020204" pitchFamily="34" charset="0"/>
              <a:buChar char="•"/>
            </a:pPr>
            <a:r>
              <a:rPr lang="sv-SE" sz="2400" b="0" i="0" u="none" strike="noStrike" dirty="0">
                <a:effectLst/>
              </a:rPr>
              <a:t>Stjärnor</a:t>
            </a:r>
          </a:p>
          <a:p>
            <a:pPr rtl="0" fontAlgn="base">
              <a:spcBef>
                <a:spcPts val="1102"/>
              </a:spcBef>
              <a:spcAft>
                <a:spcPts val="0"/>
              </a:spcAft>
              <a:buFont typeface="Arial" panose="020B0604020202020204" pitchFamily="34" charset="0"/>
              <a:buChar char="•"/>
            </a:pPr>
            <a:r>
              <a:rPr lang="sv-SE" sz="2400" b="0" i="0" u="none" strike="noStrike" dirty="0">
                <a:effectLst/>
              </a:rPr>
              <a:t>Bedömning i olika kategorier</a:t>
            </a:r>
          </a:p>
          <a:p>
            <a:pPr rtl="0" fontAlgn="base">
              <a:spcBef>
                <a:spcPts val="1102"/>
              </a:spcBef>
              <a:spcAft>
                <a:spcPts val="0"/>
              </a:spcAft>
              <a:buFont typeface="Arial" panose="020B0604020202020204" pitchFamily="34" charset="0"/>
              <a:buChar char="•"/>
            </a:pPr>
            <a:r>
              <a:rPr lang="sv-SE" sz="2400" b="0" i="0" u="none" strike="noStrike" dirty="0">
                <a:effectLst/>
              </a:rPr>
              <a:t>Positiva kommentarer</a:t>
            </a:r>
          </a:p>
          <a:p>
            <a:pPr rtl="0" fontAlgn="base">
              <a:spcBef>
                <a:spcPts val="1102"/>
              </a:spcBef>
              <a:spcAft>
                <a:spcPts val="0"/>
              </a:spcAft>
              <a:buFont typeface="Arial" panose="020B0604020202020204" pitchFamily="34" charset="0"/>
              <a:buChar char="•"/>
            </a:pPr>
            <a:r>
              <a:rPr lang="sv-SE" sz="2400" dirty="0"/>
              <a:t>Kommentar ”</a:t>
            </a:r>
            <a:r>
              <a:rPr lang="sv-SE" sz="2400" b="0" i="0" u="none" strike="noStrike" dirty="0">
                <a:effectLst/>
              </a:rPr>
              <a:t>Öva lite mer på”</a:t>
            </a:r>
            <a:br>
              <a:rPr lang="sv-SE" dirty="0"/>
            </a:br>
            <a:endParaRPr lang="sv-SE" dirty="0"/>
          </a:p>
        </p:txBody>
      </p:sp>
    </p:spTree>
    <p:extLst>
      <p:ext uri="{BB962C8B-B14F-4D97-AF65-F5344CB8AC3E}">
        <p14:creationId xmlns:p14="http://schemas.microsoft.com/office/powerpoint/2010/main" val="3241184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37E2D-02F7-DC11-A1A8-5E2E7615392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4392C58-F119-35F1-0F71-0229F33DFBD4}"/>
              </a:ext>
            </a:extLst>
          </p:cNvPr>
          <p:cNvSpPr>
            <a:spLocks noGrp="1"/>
          </p:cNvSpPr>
          <p:nvPr>
            <p:ph type="title"/>
          </p:nvPr>
        </p:nvSpPr>
        <p:spPr/>
        <p:txBody>
          <a:bodyPr/>
          <a:lstStyle/>
          <a:p>
            <a:r>
              <a:rPr lang="sv-SE" dirty="0"/>
              <a:t>Tävling – protokoll system 2 och 3</a:t>
            </a:r>
          </a:p>
        </p:txBody>
      </p:sp>
      <p:sp>
        <p:nvSpPr>
          <p:cNvPr id="3" name="Platshållare för innehåll 2">
            <a:extLst>
              <a:ext uri="{FF2B5EF4-FFF2-40B4-BE49-F238E27FC236}">
                <a16:creationId xmlns:a16="http://schemas.microsoft.com/office/drawing/2014/main" id="{D07072D9-162E-8997-7776-28AE5A3077D7}"/>
              </a:ext>
            </a:extLst>
          </p:cNvPr>
          <p:cNvSpPr>
            <a:spLocks noGrp="1"/>
          </p:cNvSpPr>
          <p:nvPr>
            <p:ph idx="1"/>
          </p:nvPr>
        </p:nvSpPr>
        <p:spPr/>
        <p:txBody>
          <a:bodyPr>
            <a:normAutofit fontScale="92500" lnSpcReduction="10000"/>
          </a:bodyPr>
          <a:lstStyle/>
          <a:p>
            <a:pPr rtl="0" fontAlgn="base">
              <a:spcBef>
                <a:spcPts val="1102"/>
              </a:spcBef>
              <a:spcAft>
                <a:spcPts val="0"/>
              </a:spcAft>
              <a:buFont typeface="Arial" panose="020B0604020202020204" pitchFamily="34" charset="0"/>
              <a:buChar char="•"/>
            </a:pPr>
            <a:r>
              <a:rPr lang="sv-SE" sz="2400" b="0" i="0" u="none" strike="noStrike" dirty="0">
                <a:effectLst/>
              </a:rPr>
              <a:t>Teknisk poäng (TES - Technical element score)</a:t>
            </a:r>
          </a:p>
          <a:p>
            <a:pPr rtl="0" fontAlgn="base">
              <a:spcBef>
                <a:spcPts val="1102"/>
              </a:spcBef>
              <a:spcAft>
                <a:spcPts val="0"/>
              </a:spcAft>
              <a:buFont typeface="Arial" panose="020B0604020202020204" pitchFamily="34" charset="0"/>
              <a:buChar char="•"/>
            </a:pPr>
            <a:r>
              <a:rPr lang="sv-SE" sz="2400" b="0" i="0" u="none" strike="noStrike" dirty="0">
                <a:effectLst/>
              </a:rPr>
              <a:t>Programkomponenter (PCS - Program component score)</a:t>
            </a:r>
          </a:p>
          <a:p>
            <a:pPr rtl="0" fontAlgn="base">
              <a:spcBef>
                <a:spcPts val="1102"/>
              </a:spcBef>
              <a:spcAft>
                <a:spcPts val="0"/>
              </a:spcAft>
              <a:buFont typeface="Arial" panose="020B0604020202020204" pitchFamily="34" charset="0"/>
              <a:buChar char="•"/>
            </a:pPr>
            <a:r>
              <a:rPr lang="sv-SE" sz="2400" b="0" i="0" u="none" strike="noStrike" dirty="0">
                <a:effectLst/>
              </a:rPr>
              <a:t>Programinnehåll</a:t>
            </a:r>
          </a:p>
          <a:p>
            <a:pPr rtl="0" fontAlgn="base">
              <a:spcBef>
                <a:spcPts val="1102"/>
              </a:spcBef>
              <a:spcAft>
                <a:spcPts val="0"/>
              </a:spcAft>
              <a:buFont typeface="Arial" panose="020B0604020202020204" pitchFamily="34" charset="0"/>
              <a:buChar char="•"/>
            </a:pPr>
            <a:r>
              <a:rPr lang="sv-SE" sz="2400" b="0" i="0" u="none" strike="noStrike" dirty="0">
                <a:effectLst/>
              </a:rPr>
              <a:t>GOE- grade of execution (elvagradig skala)</a:t>
            </a:r>
          </a:p>
          <a:p>
            <a:pPr rtl="0" fontAlgn="base">
              <a:spcBef>
                <a:spcPts val="1102"/>
              </a:spcBef>
              <a:spcAft>
                <a:spcPts val="0"/>
              </a:spcAft>
              <a:buFont typeface="Arial" panose="020B0604020202020204" pitchFamily="34" charset="0"/>
              <a:buChar char="•"/>
            </a:pPr>
            <a:r>
              <a:rPr lang="sv-SE" sz="2400" b="0" i="0" u="none" strike="noStrike" dirty="0">
                <a:effectLst/>
              </a:rPr>
              <a:t>Protokollsymboler</a:t>
            </a:r>
            <a:br>
              <a:rPr lang="sv-SE" sz="2400" b="0" i="0" u="none" strike="noStrike" dirty="0">
                <a:effectLst/>
              </a:rPr>
            </a:br>
            <a:r>
              <a:rPr lang="sv-SE" sz="2400" b="0" i="0" u="none" strike="noStrike" dirty="0">
                <a:effectLst/>
              </a:rPr>
              <a:t>&lt;</a:t>
            </a:r>
            <a:br>
              <a:rPr lang="sv-SE" sz="2400" b="0" i="0" u="none" strike="noStrike" dirty="0">
                <a:effectLst/>
              </a:rPr>
            </a:br>
            <a:r>
              <a:rPr lang="sv-SE" sz="2400" b="0" i="0" u="none" strike="noStrike" dirty="0">
                <a:effectLst/>
              </a:rPr>
              <a:t>&lt;&lt;</a:t>
            </a:r>
            <a:br>
              <a:rPr lang="sv-SE" sz="2400" b="0" i="0" u="none" strike="noStrike" dirty="0">
                <a:effectLst/>
              </a:rPr>
            </a:br>
            <a:r>
              <a:rPr lang="sv-SE" sz="2400" b="0" i="0" u="none" strike="noStrike" dirty="0">
                <a:effectLst/>
              </a:rPr>
              <a:t>e</a:t>
            </a:r>
            <a:br>
              <a:rPr lang="sv-SE" sz="2400" b="0" i="0" u="none" strike="noStrike" dirty="0">
                <a:effectLst/>
              </a:rPr>
            </a:br>
            <a:r>
              <a:rPr lang="sv-SE" sz="2400" b="0" i="0" u="none" strike="noStrike" dirty="0">
                <a:effectLst/>
              </a:rPr>
              <a:t>q</a:t>
            </a:r>
            <a:br>
              <a:rPr lang="sv-SE" sz="2400" b="0" i="0" u="none" strike="noStrike" dirty="0">
                <a:effectLst/>
              </a:rPr>
            </a:br>
            <a:r>
              <a:rPr lang="sv-SE" sz="2400" b="0" i="0" u="none" strike="noStrike" dirty="0">
                <a:effectLst/>
              </a:rPr>
              <a:t>Q</a:t>
            </a:r>
            <a:br>
              <a:rPr lang="sv-SE" sz="2400" b="0" i="0" u="none" strike="noStrike" dirty="0">
                <a:effectLst/>
              </a:rPr>
            </a:br>
            <a:r>
              <a:rPr lang="sv-SE" sz="2400" b="0" i="0" u="none" strike="noStrike" dirty="0">
                <a:effectLst/>
              </a:rPr>
              <a:t>F</a:t>
            </a:r>
            <a:br>
              <a:rPr lang="sv-SE" sz="2400" b="0" i="0" u="none" strike="noStrike" dirty="0">
                <a:effectLst/>
              </a:rPr>
            </a:br>
            <a:r>
              <a:rPr lang="sv-SE" sz="2400" b="0" i="0" u="none" strike="noStrike" dirty="0">
                <a:effectLst/>
              </a:rPr>
              <a:t>*</a:t>
            </a:r>
            <a:br>
              <a:rPr lang="sv-SE" dirty="0"/>
            </a:br>
            <a:endParaRPr lang="sv-SE" dirty="0"/>
          </a:p>
        </p:txBody>
      </p:sp>
    </p:spTree>
    <p:extLst>
      <p:ext uri="{BB962C8B-B14F-4D97-AF65-F5344CB8AC3E}">
        <p14:creationId xmlns:p14="http://schemas.microsoft.com/office/powerpoint/2010/main" val="1773640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5835DA-D6C4-4FEF-679A-1D76DAADF651}"/>
              </a:ext>
            </a:extLst>
          </p:cNvPr>
          <p:cNvSpPr>
            <a:spLocks noGrp="1"/>
          </p:cNvSpPr>
          <p:nvPr>
            <p:ph type="title"/>
          </p:nvPr>
        </p:nvSpPr>
        <p:spPr/>
        <p:txBody>
          <a:bodyPr/>
          <a:lstStyle/>
          <a:p>
            <a:r>
              <a:rPr lang="sv-SE" dirty="0"/>
              <a:t>Tävling - rutiner</a:t>
            </a:r>
          </a:p>
        </p:txBody>
      </p:sp>
      <p:sp>
        <p:nvSpPr>
          <p:cNvPr id="3" name="Platshållare för innehåll 2">
            <a:extLst>
              <a:ext uri="{FF2B5EF4-FFF2-40B4-BE49-F238E27FC236}">
                <a16:creationId xmlns:a16="http://schemas.microsoft.com/office/drawing/2014/main" id="{5C1E550B-071E-C2D5-2928-9BCC63A877AD}"/>
              </a:ext>
            </a:extLst>
          </p:cNvPr>
          <p:cNvSpPr>
            <a:spLocks noGrp="1"/>
          </p:cNvSpPr>
          <p:nvPr>
            <p:ph idx="1"/>
          </p:nvPr>
        </p:nvSpPr>
        <p:spPr/>
        <p:txBody>
          <a:bodyPr>
            <a:normAutofit lnSpcReduction="10000"/>
          </a:bodyPr>
          <a:lstStyle/>
          <a:p>
            <a:pPr rtl="0" fontAlgn="base">
              <a:spcBef>
                <a:spcPts val="1102"/>
              </a:spcBef>
              <a:spcAft>
                <a:spcPts val="0"/>
              </a:spcAft>
              <a:buFont typeface="Arial" panose="020B0604020202020204" pitchFamily="34" charset="0"/>
              <a:buChar char="•"/>
            </a:pPr>
            <a:r>
              <a:rPr lang="sv-SE" sz="2400" b="0" i="0" u="none" strike="noStrike" dirty="0">
                <a:effectLst/>
              </a:rPr>
              <a:t>Fastställande av startordning</a:t>
            </a:r>
          </a:p>
          <a:p>
            <a:pPr rtl="0" fontAlgn="base">
              <a:spcBef>
                <a:spcPts val="1102"/>
              </a:spcBef>
              <a:spcAft>
                <a:spcPts val="0"/>
              </a:spcAft>
              <a:buFont typeface="Arial" panose="020B0604020202020204" pitchFamily="34" charset="0"/>
              <a:buChar char="•"/>
            </a:pPr>
            <a:r>
              <a:rPr lang="sv-SE" sz="2400" b="0" i="0" u="none" strike="noStrike" dirty="0">
                <a:effectLst/>
              </a:rPr>
              <a:t>Ankomst</a:t>
            </a:r>
          </a:p>
          <a:p>
            <a:pPr rtl="0" fontAlgn="base">
              <a:spcBef>
                <a:spcPts val="1102"/>
              </a:spcBef>
              <a:spcAft>
                <a:spcPts val="0"/>
              </a:spcAft>
              <a:buFont typeface="Arial" panose="020B0604020202020204" pitchFamily="34" charset="0"/>
              <a:buChar char="•"/>
            </a:pPr>
            <a:r>
              <a:rPr lang="sv-SE" sz="2400" b="0" i="0" u="none" strike="noStrike" dirty="0">
                <a:effectLst/>
              </a:rPr>
              <a:t>Uppvärmning</a:t>
            </a:r>
            <a:r>
              <a:rPr lang="sv-SE" sz="2400" dirty="0"/>
              <a:t> på mark</a:t>
            </a:r>
          </a:p>
          <a:p>
            <a:pPr rtl="0" fontAlgn="base">
              <a:spcBef>
                <a:spcPts val="1102"/>
              </a:spcBef>
              <a:spcAft>
                <a:spcPts val="0"/>
              </a:spcAft>
              <a:buFont typeface="Arial" panose="020B0604020202020204" pitchFamily="34" charset="0"/>
              <a:buChar char="•"/>
            </a:pPr>
            <a:r>
              <a:rPr lang="sv-SE" sz="2400" b="0" i="0" u="none" strike="noStrike" dirty="0">
                <a:effectLst/>
              </a:rPr>
              <a:t>Uppvärmning på is</a:t>
            </a:r>
          </a:p>
          <a:p>
            <a:pPr rtl="0" fontAlgn="base">
              <a:spcBef>
                <a:spcPts val="1102"/>
              </a:spcBef>
              <a:spcAft>
                <a:spcPts val="0"/>
              </a:spcAft>
              <a:buFont typeface="Arial" panose="020B0604020202020204" pitchFamily="34" charset="0"/>
              <a:buChar char="•"/>
            </a:pPr>
            <a:r>
              <a:rPr lang="sv-SE" sz="2400" b="0" i="0" u="none" strike="noStrike" dirty="0">
                <a:effectLst/>
              </a:rPr>
              <a:t>Uppvärmningskläder och utrustning (</a:t>
            </a:r>
            <a:r>
              <a:rPr lang="sv-SE" sz="2400" dirty="0"/>
              <a:t>joggingskor, </a:t>
            </a:r>
            <a:r>
              <a:rPr lang="sv-SE" sz="2400" b="0" i="0" u="none" strike="noStrike" dirty="0">
                <a:effectLst/>
              </a:rPr>
              <a:t>hopprep, vattenflaska)</a:t>
            </a:r>
          </a:p>
          <a:p>
            <a:pPr rtl="0" fontAlgn="base">
              <a:spcBef>
                <a:spcPts val="1102"/>
              </a:spcBef>
              <a:spcAft>
                <a:spcPts val="0"/>
              </a:spcAft>
              <a:buFont typeface="Arial" panose="020B0604020202020204" pitchFamily="34" charset="0"/>
              <a:buChar char="•"/>
            </a:pPr>
            <a:r>
              <a:rPr lang="sv-SE" sz="2400" b="0" i="0" u="none" strike="noStrike" dirty="0">
                <a:effectLst/>
              </a:rPr>
              <a:t>Klädsel/tävlingsdräkt</a:t>
            </a:r>
          </a:p>
          <a:p>
            <a:pPr rtl="0" fontAlgn="base">
              <a:spcBef>
                <a:spcPts val="1102"/>
              </a:spcBef>
              <a:spcAft>
                <a:spcPts val="0"/>
              </a:spcAft>
              <a:buFont typeface="Arial" panose="020B0604020202020204" pitchFamily="34" charset="0"/>
              <a:buChar char="•"/>
            </a:pPr>
            <a:r>
              <a:rPr lang="sv-SE" sz="2400" b="0" i="0" u="none" strike="noStrike" dirty="0">
                <a:effectLst/>
              </a:rPr>
              <a:t>Tävlingsmusik, reservmusik på </a:t>
            </a:r>
            <a:r>
              <a:rPr lang="sv-SE" sz="2400" dirty="0"/>
              <a:t>USB</a:t>
            </a:r>
            <a:endParaRPr lang="sv-SE" sz="2400" b="0" i="0" u="none" strike="noStrike" dirty="0">
              <a:effectLst/>
            </a:endParaRPr>
          </a:p>
          <a:p>
            <a:pPr rtl="0" fontAlgn="base">
              <a:spcBef>
                <a:spcPts val="1102"/>
              </a:spcBef>
              <a:spcAft>
                <a:spcPts val="0"/>
              </a:spcAft>
              <a:buFont typeface="Arial" panose="020B0604020202020204" pitchFamily="34" charset="0"/>
              <a:buChar char="•"/>
            </a:pPr>
            <a:endParaRPr lang="sv-SE" sz="2400" dirty="0"/>
          </a:p>
          <a:p>
            <a:pPr fontAlgn="base">
              <a:spcBef>
                <a:spcPts val="1102"/>
              </a:spcBef>
            </a:pPr>
            <a:r>
              <a:rPr lang="sv-SE" sz="2400" b="0" i="0" u="none" strike="noStrike" dirty="0">
                <a:effectLst/>
              </a:rPr>
              <a:t>Information om aktuell tävling finns på SportTA </a:t>
            </a:r>
            <a:br>
              <a:rPr lang="sv-SE" sz="2400" b="0" i="0" u="none" strike="noStrike" dirty="0">
                <a:effectLst/>
              </a:rPr>
            </a:br>
            <a:r>
              <a:rPr lang="sv-SE" sz="2400" dirty="0"/>
              <a:t>https://sportta.skatesweden.se/events</a:t>
            </a:r>
          </a:p>
        </p:txBody>
      </p:sp>
    </p:spTree>
    <p:extLst>
      <p:ext uri="{BB962C8B-B14F-4D97-AF65-F5344CB8AC3E}">
        <p14:creationId xmlns:p14="http://schemas.microsoft.com/office/powerpoint/2010/main" val="164543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B4EE5C-24FF-3CC3-4D88-A676CD364041}"/>
              </a:ext>
            </a:extLst>
          </p:cNvPr>
          <p:cNvSpPr>
            <a:spLocks noGrp="1"/>
          </p:cNvSpPr>
          <p:nvPr>
            <p:ph type="title"/>
          </p:nvPr>
        </p:nvSpPr>
        <p:spPr>
          <a:xfrm>
            <a:off x="838200" y="1919605"/>
            <a:ext cx="10515600" cy="1325563"/>
          </a:xfrm>
        </p:spPr>
        <p:txBody>
          <a:bodyPr/>
          <a:lstStyle/>
          <a:p>
            <a:pPr algn="ctr"/>
            <a:r>
              <a:rPr lang="sv-SE" b="1" dirty="0"/>
              <a:t>Frågor?</a:t>
            </a:r>
          </a:p>
        </p:txBody>
      </p:sp>
      <p:sp>
        <p:nvSpPr>
          <p:cNvPr id="3" name="Platshållare för innehåll 2">
            <a:extLst>
              <a:ext uri="{FF2B5EF4-FFF2-40B4-BE49-F238E27FC236}">
                <a16:creationId xmlns:a16="http://schemas.microsoft.com/office/drawing/2014/main" id="{618B3727-4428-0424-E7C6-3EB175CD3C73}"/>
              </a:ext>
            </a:extLst>
          </p:cNvPr>
          <p:cNvSpPr>
            <a:spLocks noGrp="1"/>
          </p:cNvSpPr>
          <p:nvPr>
            <p:ph idx="1"/>
          </p:nvPr>
        </p:nvSpPr>
        <p:spPr>
          <a:xfrm>
            <a:off x="838200" y="4690871"/>
            <a:ext cx="10515600" cy="827723"/>
          </a:xfrm>
        </p:spPr>
        <p:txBody>
          <a:bodyPr/>
          <a:lstStyle/>
          <a:p>
            <a:pPr marL="0" indent="0" algn="ctr">
              <a:buNone/>
            </a:pPr>
            <a:r>
              <a:rPr lang="sv-SE" dirty="0"/>
              <a:t>Kontaktuppgifter till styrelsen finns på hemsidan </a:t>
            </a:r>
            <a:r>
              <a:rPr lang="sv-SE" dirty="0">
                <a:solidFill>
                  <a:schemeClr val="accent1">
                    <a:lumMod val="75000"/>
                  </a:schemeClr>
                </a:solidFill>
              </a:rPr>
              <a:t>www.ifkokk.se</a:t>
            </a:r>
          </a:p>
        </p:txBody>
      </p:sp>
    </p:spTree>
    <p:extLst>
      <p:ext uri="{BB962C8B-B14F-4D97-AF65-F5344CB8AC3E}">
        <p14:creationId xmlns:p14="http://schemas.microsoft.com/office/powerpoint/2010/main" val="309375357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18055</TotalTime>
  <Words>1677</Words>
  <Application>Microsoft Office PowerPoint</Application>
  <PresentationFormat>Bredbild</PresentationFormat>
  <Paragraphs>127</Paragraphs>
  <Slides>23</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23</vt:i4>
      </vt:variant>
    </vt:vector>
  </HeadingPairs>
  <TitlesOfParts>
    <vt:vector size="27" baseType="lpstr">
      <vt:lpstr>Arial</vt:lpstr>
      <vt:lpstr>Calibri</vt:lpstr>
      <vt:lpstr>Calibri Light</vt:lpstr>
      <vt:lpstr>Office-tema</vt:lpstr>
      <vt:lpstr>Föräldramöte IFK Österåkers KK 2026-09-16</vt:lpstr>
      <vt:lpstr>Information om klubben</vt:lpstr>
      <vt:lpstr>Uppförande</vt:lpstr>
      <vt:lpstr>Informationskanaler</vt:lpstr>
      <vt:lpstr>Kläder och utrustning</vt:lpstr>
      <vt:lpstr>Engagemang</vt:lpstr>
      <vt:lpstr>Ekonomi - fakturering</vt:lpstr>
      <vt:lpstr>Ekonomi </vt:lpstr>
      <vt:lpstr>Inkomstbringande aktiviteter säsongen 26/27</vt:lpstr>
      <vt:lpstr>Arrangemang säsongen 26/27</vt:lpstr>
      <vt:lpstr>Aktiviteter under säsongen</vt:lpstr>
      <vt:lpstr>Tränare</vt:lpstr>
      <vt:lpstr>Träning - utveckling</vt:lpstr>
      <vt:lpstr>Träning – typ av träning</vt:lpstr>
      <vt:lpstr>Träning - träningsupplägg</vt:lpstr>
      <vt:lpstr>Tävling</vt:lpstr>
      <vt:lpstr>Tävling</vt:lpstr>
      <vt:lpstr>Tävlingssystem</vt:lpstr>
      <vt:lpstr>Tävlingssystem </vt:lpstr>
      <vt:lpstr>Tävling – protokoll system 1</vt:lpstr>
      <vt:lpstr>Tävling – protokoll system 2 och 3</vt:lpstr>
      <vt:lpstr>Tävling - rutiner</vt:lpstr>
      <vt:lpstr>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Klubben</dc:title>
  <dc:creator>Annika Nordberg</dc:creator>
  <cp:lastModifiedBy>Annika Nordberg</cp:lastModifiedBy>
  <cp:revision>75</cp:revision>
  <dcterms:created xsi:type="dcterms:W3CDTF">2024-10-22T07:22:39Z</dcterms:created>
  <dcterms:modified xsi:type="dcterms:W3CDTF">2026-09-29T17:11:12Z</dcterms:modified>
</cp:coreProperties>
</file>