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57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60" r:id="rId13"/>
    <p:sldId id="259" r:id="rId14"/>
    <p:sldId id="258" r:id="rId15"/>
    <p:sldId id="261" r:id="rId16"/>
    <p:sldId id="262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73" r:id="rId3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CB17C2-C6F2-49D3-8C1C-C6F580F3A904}" type="doc">
      <dgm:prSet loTypeId="urn:microsoft.com/office/officeart/2005/8/layout/default#1" loCatId="list" qsTypeId="urn:microsoft.com/office/officeart/2005/8/quickstyle/simple1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5779D68E-B866-4A5B-B84D-B251000B9760}">
      <dgm:prSet/>
      <dgm:spPr/>
      <dgm:t>
        <a:bodyPr/>
        <a:lstStyle/>
        <a:p>
          <a:r>
            <a:rPr lang="en-US"/>
            <a:t>Syfte att utveckla ett bra rörelsemönster –ökad chans till skadefrihet.</a:t>
          </a:r>
        </a:p>
      </dgm:t>
    </dgm:pt>
    <dgm:pt modelId="{5E9D0EFF-9E41-49EA-ADE6-7E25C44D3F71}" type="parTrans" cxnId="{D5BD5DEF-0A41-4F4E-9F95-B7773EBD63DF}">
      <dgm:prSet/>
      <dgm:spPr/>
      <dgm:t>
        <a:bodyPr/>
        <a:lstStyle/>
        <a:p>
          <a:endParaRPr lang="en-US"/>
        </a:p>
      </dgm:t>
    </dgm:pt>
    <dgm:pt modelId="{FA011BB3-FE61-4838-BACE-6682EB7DE635}" type="sibTrans" cxnId="{D5BD5DEF-0A41-4F4E-9F95-B7773EBD63DF}">
      <dgm:prSet/>
      <dgm:spPr/>
      <dgm:t>
        <a:bodyPr/>
        <a:lstStyle/>
        <a:p>
          <a:endParaRPr lang="en-US"/>
        </a:p>
      </dgm:t>
    </dgm:pt>
    <dgm:pt modelId="{18F91E06-F125-4D8A-AB64-D2B3344771D5}">
      <dgm:prSet/>
      <dgm:spPr/>
      <dgm:t>
        <a:bodyPr/>
        <a:lstStyle/>
        <a:p>
          <a:r>
            <a:rPr lang="en-US"/>
            <a:t>Knäkontrollprogrammet minskar risken att drabbas av främre korsbandsskada med 64% om det genomförs i samband med uppvärmning 10-15 min 2 ggr/v.</a:t>
          </a:r>
        </a:p>
      </dgm:t>
    </dgm:pt>
    <dgm:pt modelId="{3C1907AC-9BAE-4A62-9959-D28E9623EA73}" type="parTrans" cxnId="{82E57A24-2C9F-4564-83F9-8D3492E08994}">
      <dgm:prSet/>
      <dgm:spPr/>
      <dgm:t>
        <a:bodyPr/>
        <a:lstStyle/>
        <a:p>
          <a:endParaRPr lang="en-US"/>
        </a:p>
      </dgm:t>
    </dgm:pt>
    <dgm:pt modelId="{A590E26F-ED4A-46BC-8B2E-F49880A9B850}" type="sibTrans" cxnId="{82E57A24-2C9F-4564-83F9-8D3492E08994}">
      <dgm:prSet/>
      <dgm:spPr/>
      <dgm:t>
        <a:bodyPr/>
        <a:lstStyle/>
        <a:p>
          <a:endParaRPr lang="en-US"/>
        </a:p>
      </dgm:t>
    </dgm:pt>
    <dgm:pt modelId="{AE025B34-06A9-49A6-9798-C1F820A69FD5}">
      <dgm:prSet/>
      <dgm:spPr/>
      <dgm:t>
        <a:bodyPr/>
        <a:lstStyle/>
        <a:p>
          <a:r>
            <a:rPr lang="en-US"/>
            <a:t>Övningar anpassade för att kunna vävas in i ordinarie träning</a:t>
          </a:r>
        </a:p>
      </dgm:t>
    </dgm:pt>
    <dgm:pt modelId="{B62BA853-45AB-4C80-81C8-ECA1467886EC}" type="parTrans" cxnId="{5E16EE90-4E43-4445-8D65-3064EE8A3E19}">
      <dgm:prSet/>
      <dgm:spPr/>
      <dgm:t>
        <a:bodyPr/>
        <a:lstStyle/>
        <a:p>
          <a:endParaRPr lang="en-US"/>
        </a:p>
      </dgm:t>
    </dgm:pt>
    <dgm:pt modelId="{E818E83B-5BA8-49C5-A3E0-C1C8D0F6B7B8}" type="sibTrans" cxnId="{5E16EE90-4E43-4445-8D65-3064EE8A3E19}">
      <dgm:prSet/>
      <dgm:spPr/>
      <dgm:t>
        <a:bodyPr/>
        <a:lstStyle/>
        <a:p>
          <a:endParaRPr lang="en-US"/>
        </a:p>
      </dgm:t>
    </dgm:pt>
    <dgm:pt modelId="{8E6C162B-C278-42E1-B41A-C5EB97C3F81D}">
      <dgm:prSet/>
      <dgm:spPr/>
      <dgm:t>
        <a:bodyPr/>
        <a:lstStyle/>
        <a:p>
          <a:r>
            <a:rPr lang="en-US"/>
            <a:t>6 grundövningar, 4 svårighetsgrader. Individanpassas! (+ parövning)</a:t>
          </a:r>
        </a:p>
      </dgm:t>
    </dgm:pt>
    <dgm:pt modelId="{69AD3A4C-1C0B-4521-A55A-095933C19D01}" type="parTrans" cxnId="{48E403BC-8EFB-4896-8C5F-5A03D551EA77}">
      <dgm:prSet/>
      <dgm:spPr/>
      <dgm:t>
        <a:bodyPr/>
        <a:lstStyle/>
        <a:p>
          <a:endParaRPr lang="en-US"/>
        </a:p>
      </dgm:t>
    </dgm:pt>
    <dgm:pt modelId="{1DE34995-C34E-4410-AD32-68EE08D44F3A}" type="sibTrans" cxnId="{48E403BC-8EFB-4896-8C5F-5A03D551EA77}">
      <dgm:prSet/>
      <dgm:spPr/>
      <dgm:t>
        <a:bodyPr/>
        <a:lstStyle/>
        <a:p>
          <a:endParaRPr lang="en-US"/>
        </a:p>
      </dgm:t>
    </dgm:pt>
    <dgm:pt modelId="{62590A2C-8BF0-4863-A0F5-FC8F90F6D97F}">
      <dgm:prSet/>
      <dgm:spPr/>
      <dgm:t>
        <a:bodyPr/>
        <a:lstStyle/>
        <a:p>
          <a:r>
            <a:rPr lang="en-US"/>
            <a:t>Rek, ungdomar 10-12-års ålder- även äldre. </a:t>
          </a:r>
        </a:p>
      </dgm:t>
    </dgm:pt>
    <dgm:pt modelId="{822A3D86-35A8-4FAC-9E1B-C58A5ADB96BB}" type="parTrans" cxnId="{C3671C4F-EB65-44A7-81E1-1AFD5EF79795}">
      <dgm:prSet/>
      <dgm:spPr/>
      <dgm:t>
        <a:bodyPr/>
        <a:lstStyle/>
        <a:p>
          <a:endParaRPr lang="en-US"/>
        </a:p>
      </dgm:t>
    </dgm:pt>
    <dgm:pt modelId="{64FA5C6B-AF76-448F-AA5E-3C5E9858BA11}" type="sibTrans" cxnId="{C3671C4F-EB65-44A7-81E1-1AFD5EF79795}">
      <dgm:prSet/>
      <dgm:spPr/>
      <dgm:t>
        <a:bodyPr/>
        <a:lstStyle/>
        <a:p>
          <a:endParaRPr lang="en-US"/>
        </a:p>
      </dgm:t>
    </dgm:pt>
    <dgm:pt modelId="{40E0CEB2-C5D6-4B80-92F9-B8E17ACA17E1}">
      <dgm:prSet/>
      <dgm:spPr/>
      <dgm:t>
        <a:bodyPr/>
        <a:lstStyle/>
        <a:p>
          <a:r>
            <a:rPr lang="en-US"/>
            <a:t>www.knakontroll.se</a:t>
          </a:r>
        </a:p>
      </dgm:t>
    </dgm:pt>
    <dgm:pt modelId="{24779F6F-5E81-4379-B364-DFCEBC7E51DA}" type="parTrans" cxnId="{99739CDA-03AE-4F49-A4BF-74551B457D5B}">
      <dgm:prSet/>
      <dgm:spPr/>
      <dgm:t>
        <a:bodyPr/>
        <a:lstStyle/>
        <a:p>
          <a:endParaRPr lang="en-US"/>
        </a:p>
      </dgm:t>
    </dgm:pt>
    <dgm:pt modelId="{39380D47-2353-4A14-AFF3-9FE1519AF099}" type="sibTrans" cxnId="{99739CDA-03AE-4F49-A4BF-74551B457D5B}">
      <dgm:prSet/>
      <dgm:spPr/>
      <dgm:t>
        <a:bodyPr/>
        <a:lstStyle/>
        <a:p>
          <a:endParaRPr lang="en-US"/>
        </a:p>
      </dgm:t>
    </dgm:pt>
    <dgm:pt modelId="{7EA8B8DD-C0F7-4912-84DC-850F06152486}" type="pres">
      <dgm:prSet presAssocID="{12CB17C2-C6F2-49D3-8C1C-C6F580F3A90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v-SE"/>
        </a:p>
      </dgm:t>
    </dgm:pt>
    <dgm:pt modelId="{B7247380-29F7-4D28-B244-1A80962FE4A1}" type="pres">
      <dgm:prSet presAssocID="{5779D68E-B866-4A5B-B84D-B251000B9760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BD270EAE-1F9A-4F77-8748-A7CB195D0C7F}" type="pres">
      <dgm:prSet presAssocID="{FA011BB3-FE61-4838-BACE-6682EB7DE635}" presName="sibTrans" presStyleCnt="0"/>
      <dgm:spPr/>
    </dgm:pt>
    <dgm:pt modelId="{89A6AEBB-F88E-4376-985F-8215E6539368}" type="pres">
      <dgm:prSet presAssocID="{18F91E06-F125-4D8A-AB64-D2B3344771D5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F8B4B163-D03C-4AD2-AB0F-3B9BDC9CEA22}" type="pres">
      <dgm:prSet presAssocID="{A590E26F-ED4A-46BC-8B2E-F49880A9B850}" presName="sibTrans" presStyleCnt="0"/>
      <dgm:spPr/>
    </dgm:pt>
    <dgm:pt modelId="{935D3086-FB16-4B8D-A45A-DE6EC440495B}" type="pres">
      <dgm:prSet presAssocID="{AE025B34-06A9-49A6-9798-C1F820A69FD5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2E39DF34-D446-45EF-8FBB-CE0455F1458E}" type="pres">
      <dgm:prSet presAssocID="{E818E83B-5BA8-49C5-A3E0-C1C8D0F6B7B8}" presName="sibTrans" presStyleCnt="0"/>
      <dgm:spPr/>
    </dgm:pt>
    <dgm:pt modelId="{2962E9E5-4A9A-4BE1-935D-8ACB407966BF}" type="pres">
      <dgm:prSet presAssocID="{8E6C162B-C278-42E1-B41A-C5EB97C3F81D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9A6525A5-236D-4A27-876E-3CBEB8313223}" type="pres">
      <dgm:prSet presAssocID="{1DE34995-C34E-4410-AD32-68EE08D44F3A}" presName="sibTrans" presStyleCnt="0"/>
      <dgm:spPr/>
    </dgm:pt>
    <dgm:pt modelId="{D0811AF9-47C2-4E03-8CE3-A73C4D540619}" type="pres">
      <dgm:prSet presAssocID="{62590A2C-8BF0-4863-A0F5-FC8F90F6D97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  <dgm:pt modelId="{0D7324CC-F600-45FF-8ED9-8759263E8D77}" type="pres">
      <dgm:prSet presAssocID="{64FA5C6B-AF76-448F-AA5E-3C5E9858BA11}" presName="sibTrans" presStyleCnt="0"/>
      <dgm:spPr/>
    </dgm:pt>
    <dgm:pt modelId="{3F84F599-CC70-4613-A496-D517FA2B00F0}" type="pres">
      <dgm:prSet presAssocID="{40E0CEB2-C5D6-4B80-92F9-B8E17ACA17E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sv-SE"/>
        </a:p>
      </dgm:t>
    </dgm:pt>
  </dgm:ptLst>
  <dgm:cxnLst>
    <dgm:cxn modelId="{ECBD1481-D716-41E6-BE9D-57D1E5F50EE9}" type="presOf" srcId="{8E6C162B-C278-42E1-B41A-C5EB97C3F81D}" destId="{2962E9E5-4A9A-4BE1-935D-8ACB407966BF}" srcOrd="0" destOrd="0" presId="urn:microsoft.com/office/officeart/2005/8/layout/default#1"/>
    <dgm:cxn modelId="{5E16EE90-4E43-4445-8D65-3064EE8A3E19}" srcId="{12CB17C2-C6F2-49D3-8C1C-C6F580F3A904}" destId="{AE025B34-06A9-49A6-9798-C1F820A69FD5}" srcOrd="2" destOrd="0" parTransId="{B62BA853-45AB-4C80-81C8-ECA1467886EC}" sibTransId="{E818E83B-5BA8-49C5-A3E0-C1C8D0F6B7B8}"/>
    <dgm:cxn modelId="{48E403BC-8EFB-4896-8C5F-5A03D551EA77}" srcId="{12CB17C2-C6F2-49D3-8C1C-C6F580F3A904}" destId="{8E6C162B-C278-42E1-B41A-C5EB97C3F81D}" srcOrd="3" destOrd="0" parTransId="{69AD3A4C-1C0B-4521-A55A-095933C19D01}" sibTransId="{1DE34995-C34E-4410-AD32-68EE08D44F3A}"/>
    <dgm:cxn modelId="{C3671C4F-EB65-44A7-81E1-1AFD5EF79795}" srcId="{12CB17C2-C6F2-49D3-8C1C-C6F580F3A904}" destId="{62590A2C-8BF0-4863-A0F5-FC8F90F6D97F}" srcOrd="4" destOrd="0" parTransId="{822A3D86-35A8-4FAC-9E1B-C58A5ADB96BB}" sibTransId="{64FA5C6B-AF76-448F-AA5E-3C5E9858BA11}"/>
    <dgm:cxn modelId="{7BB7B42C-6725-4F3E-A70F-F44174852EC6}" type="presOf" srcId="{40E0CEB2-C5D6-4B80-92F9-B8E17ACA17E1}" destId="{3F84F599-CC70-4613-A496-D517FA2B00F0}" srcOrd="0" destOrd="0" presId="urn:microsoft.com/office/officeart/2005/8/layout/default#1"/>
    <dgm:cxn modelId="{99739CDA-03AE-4F49-A4BF-74551B457D5B}" srcId="{12CB17C2-C6F2-49D3-8C1C-C6F580F3A904}" destId="{40E0CEB2-C5D6-4B80-92F9-B8E17ACA17E1}" srcOrd="5" destOrd="0" parTransId="{24779F6F-5E81-4379-B364-DFCEBC7E51DA}" sibTransId="{39380D47-2353-4A14-AFF3-9FE1519AF099}"/>
    <dgm:cxn modelId="{D5BD5DEF-0A41-4F4E-9F95-B7773EBD63DF}" srcId="{12CB17C2-C6F2-49D3-8C1C-C6F580F3A904}" destId="{5779D68E-B866-4A5B-B84D-B251000B9760}" srcOrd="0" destOrd="0" parTransId="{5E9D0EFF-9E41-49EA-ADE6-7E25C44D3F71}" sibTransId="{FA011BB3-FE61-4838-BACE-6682EB7DE635}"/>
    <dgm:cxn modelId="{97258A41-39E1-458A-8174-30C59B69FA17}" type="presOf" srcId="{5779D68E-B866-4A5B-B84D-B251000B9760}" destId="{B7247380-29F7-4D28-B244-1A80962FE4A1}" srcOrd="0" destOrd="0" presId="urn:microsoft.com/office/officeart/2005/8/layout/default#1"/>
    <dgm:cxn modelId="{917349B5-FA81-4584-9B38-C385035A72FD}" type="presOf" srcId="{18F91E06-F125-4D8A-AB64-D2B3344771D5}" destId="{89A6AEBB-F88E-4376-985F-8215E6539368}" srcOrd="0" destOrd="0" presId="urn:microsoft.com/office/officeart/2005/8/layout/default#1"/>
    <dgm:cxn modelId="{82E57A24-2C9F-4564-83F9-8D3492E08994}" srcId="{12CB17C2-C6F2-49D3-8C1C-C6F580F3A904}" destId="{18F91E06-F125-4D8A-AB64-D2B3344771D5}" srcOrd="1" destOrd="0" parTransId="{3C1907AC-9BAE-4A62-9959-D28E9623EA73}" sibTransId="{A590E26F-ED4A-46BC-8B2E-F49880A9B850}"/>
    <dgm:cxn modelId="{C3750F32-33E5-444F-A13E-C9542899BC0F}" type="presOf" srcId="{62590A2C-8BF0-4863-A0F5-FC8F90F6D97F}" destId="{D0811AF9-47C2-4E03-8CE3-A73C4D540619}" srcOrd="0" destOrd="0" presId="urn:microsoft.com/office/officeart/2005/8/layout/default#1"/>
    <dgm:cxn modelId="{0C6BD7B5-6AD3-4471-972E-64BC3362D4EE}" type="presOf" srcId="{12CB17C2-C6F2-49D3-8C1C-C6F580F3A904}" destId="{7EA8B8DD-C0F7-4912-84DC-850F06152486}" srcOrd="0" destOrd="0" presId="urn:microsoft.com/office/officeart/2005/8/layout/default#1"/>
    <dgm:cxn modelId="{50DFA812-8EE9-42D6-87A7-B1167356784B}" type="presOf" srcId="{AE025B34-06A9-49A6-9798-C1F820A69FD5}" destId="{935D3086-FB16-4B8D-A45A-DE6EC440495B}" srcOrd="0" destOrd="0" presId="urn:microsoft.com/office/officeart/2005/8/layout/default#1"/>
    <dgm:cxn modelId="{83FDFEFC-0AAF-4D79-864C-CCF6A9F9CB6C}" type="presParOf" srcId="{7EA8B8DD-C0F7-4912-84DC-850F06152486}" destId="{B7247380-29F7-4D28-B244-1A80962FE4A1}" srcOrd="0" destOrd="0" presId="urn:microsoft.com/office/officeart/2005/8/layout/default#1"/>
    <dgm:cxn modelId="{BEEFA2F9-42E4-46C0-B2A7-D41CE2F3B5E3}" type="presParOf" srcId="{7EA8B8DD-C0F7-4912-84DC-850F06152486}" destId="{BD270EAE-1F9A-4F77-8748-A7CB195D0C7F}" srcOrd="1" destOrd="0" presId="urn:microsoft.com/office/officeart/2005/8/layout/default#1"/>
    <dgm:cxn modelId="{9DBA51F3-5401-4070-A298-4B856E49C531}" type="presParOf" srcId="{7EA8B8DD-C0F7-4912-84DC-850F06152486}" destId="{89A6AEBB-F88E-4376-985F-8215E6539368}" srcOrd="2" destOrd="0" presId="urn:microsoft.com/office/officeart/2005/8/layout/default#1"/>
    <dgm:cxn modelId="{5E0FE25A-03B5-4B1D-A195-D1819EC4B981}" type="presParOf" srcId="{7EA8B8DD-C0F7-4912-84DC-850F06152486}" destId="{F8B4B163-D03C-4AD2-AB0F-3B9BDC9CEA22}" srcOrd="3" destOrd="0" presId="urn:microsoft.com/office/officeart/2005/8/layout/default#1"/>
    <dgm:cxn modelId="{5F89F35F-A19C-4A73-884E-CA9571374005}" type="presParOf" srcId="{7EA8B8DD-C0F7-4912-84DC-850F06152486}" destId="{935D3086-FB16-4B8D-A45A-DE6EC440495B}" srcOrd="4" destOrd="0" presId="urn:microsoft.com/office/officeart/2005/8/layout/default#1"/>
    <dgm:cxn modelId="{2466FD63-7F4B-45D7-A2DA-FB7F37B6863A}" type="presParOf" srcId="{7EA8B8DD-C0F7-4912-84DC-850F06152486}" destId="{2E39DF34-D446-45EF-8FBB-CE0455F1458E}" srcOrd="5" destOrd="0" presId="urn:microsoft.com/office/officeart/2005/8/layout/default#1"/>
    <dgm:cxn modelId="{0F7C066B-6D68-40BC-A6AA-AD18A1849C67}" type="presParOf" srcId="{7EA8B8DD-C0F7-4912-84DC-850F06152486}" destId="{2962E9E5-4A9A-4BE1-935D-8ACB407966BF}" srcOrd="6" destOrd="0" presId="urn:microsoft.com/office/officeart/2005/8/layout/default#1"/>
    <dgm:cxn modelId="{BB776FB5-AE72-4E90-9DE1-E033431D7A47}" type="presParOf" srcId="{7EA8B8DD-C0F7-4912-84DC-850F06152486}" destId="{9A6525A5-236D-4A27-876E-3CBEB8313223}" srcOrd="7" destOrd="0" presId="urn:microsoft.com/office/officeart/2005/8/layout/default#1"/>
    <dgm:cxn modelId="{F95765F5-F5B7-4EF5-94FF-588DAE1EDD20}" type="presParOf" srcId="{7EA8B8DD-C0F7-4912-84DC-850F06152486}" destId="{D0811AF9-47C2-4E03-8CE3-A73C4D540619}" srcOrd="8" destOrd="0" presId="urn:microsoft.com/office/officeart/2005/8/layout/default#1"/>
    <dgm:cxn modelId="{42CA9CE1-C6CF-47FC-A9CE-AA03D9FD8B87}" type="presParOf" srcId="{7EA8B8DD-C0F7-4912-84DC-850F06152486}" destId="{0D7324CC-F600-45FF-8ED9-8759263E8D77}" srcOrd="9" destOrd="0" presId="urn:microsoft.com/office/officeart/2005/8/layout/default#1"/>
    <dgm:cxn modelId="{451DFE10-1500-4F21-9B5B-D4417D2D5367}" type="presParOf" srcId="{7EA8B8DD-C0F7-4912-84DC-850F06152486}" destId="{3F84F599-CC70-4613-A496-D517FA2B00F0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49395-B444-45CD-9228-F4B303523156}" type="datetimeFigureOut">
              <a:rPr lang="sv-SE" smtClean="0"/>
              <a:pPr/>
              <a:t>2021-06-04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6D550-F536-438D-9CC8-41E8601A959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18863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015077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615948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Hjärnskakning är en skallskada som gett påverkan på mental status även utan avsvimning.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196044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Hjärnskakning är en skallskada som gett påverkan på mentalstatus även utan avsvimning.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1051580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4156121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96D550-F536-438D-9CC8-41E8601A9594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719788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3282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240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47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92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33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8111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8296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9179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9955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4368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067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9EF9B-DCB1-444A-B634-2EB44970E215}" type="datetimeFigureOut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2021-06-04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B440D-A417-4A7F-B75B-D840B2AEE6B7}" type="slidenum">
              <a:rPr lang="sv-S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297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tbildning.sisuidrottsbocker.se/LemonwhaleVideoDisplay/?id=34f66599-9dfb-4448-90ea-7e7cd5653de2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tel://020441111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="" xmlns:a16="http://schemas.microsoft.com/office/drawing/2014/main" id="{B725BC23-E0DD-4037-B2B8-7B6FA64543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="" xmlns:a16="http://schemas.microsoft.com/office/drawing/2014/main" id="{199EE120-2D35-4A48-BAAE-238F986A13D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4426072" cy="18040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="" xmlns:a16="http://schemas.microsoft.com/office/drawing/2014/main" id="{EE596EFC-002C-4235-8475-9DDF6D08E8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3" b="2425"/>
          <a:stretch/>
        </p:blipFill>
        <p:spPr>
          <a:xfrm>
            <a:off x="20" y="1804072"/>
            <a:ext cx="4458058" cy="434980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="" xmlns:a16="http://schemas.microsoft.com/office/drawing/2014/main" id="{552F9EAC-0C70-441C-AC78-65174C28573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4426076" y="1740090"/>
            <a:ext cx="7765922" cy="442752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2D6DD62A-454F-42BA-966F-A88429CC9A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88289" y="1943758"/>
            <a:ext cx="6666980" cy="1627862"/>
          </a:xfrm>
        </p:spPr>
        <p:txBody>
          <a:bodyPr anchor="b">
            <a:normAutofit/>
          </a:bodyPr>
          <a:lstStyle/>
          <a:p>
            <a:r>
              <a:rPr lang="sv-SE" sz="5600" dirty="0"/>
              <a:t>Idrottsskador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0D48F6B8-EF56-4340-982E-F4D6F5DC2F5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5" y="1753806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="" xmlns:a16="http://schemas.microsoft.com/office/drawing/2014/main" id="{AC596C40-FEA6-4867-853D-CF37DE3B6BF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-3049" y="6167615"/>
            <a:ext cx="12192001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="" xmlns:a16="http://schemas.microsoft.com/office/drawing/2014/main" id="{9DC7C5E2-274E-49A3-A8E0-46A5B8CAC3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525" y="6109423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D6CF8D2C-9E01-48EC-8DDF-8A1FF60AED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394070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ruta 5">
            <a:extLst>
              <a:ext uri="{FF2B5EF4-FFF2-40B4-BE49-F238E27FC236}">
                <a16:creationId xmlns="" xmlns:a16="http://schemas.microsoft.com/office/drawing/2014/main" id="{F3848DDC-3853-407C-AF47-B20EBF475E0E}"/>
              </a:ext>
            </a:extLst>
          </p:cNvPr>
          <p:cNvSpPr txBox="1"/>
          <p:nvPr/>
        </p:nvSpPr>
        <p:spPr>
          <a:xfrm>
            <a:off x="5351930" y="3429000"/>
            <a:ext cx="8019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 smtClean="0"/>
              <a:t>För barn- och ungdomsledare</a:t>
            </a:r>
          </a:p>
        </p:txBody>
      </p:sp>
      <p:sp>
        <p:nvSpPr>
          <p:cNvPr id="3" name="textruta 2"/>
          <p:cNvSpPr txBox="1"/>
          <p:nvPr/>
        </p:nvSpPr>
        <p:spPr>
          <a:xfrm>
            <a:off x="7039791" y="4094449"/>
            <a:ext cx="3827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dirty="0" smtClean="0"/>
              <a:t>14 april 2021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xmlns="" val="2177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="" xmlns:a16="http://schemas.microsoft.com/office/drawing/2014/main" id="{5C2A6256-1DD0-4E4B-A8B3-9A711B4DB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8768" y="-2"/>
            <a:ext cx="11153232" cy="301074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="" xmlns:a16="http://schemas.microsoft.com/office/drawing/2014/main" id="{487C0A78-1B13-4C11-AAEE-5A3BB27190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6946762" y="1522476"/>
            <a:ext cx="310896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3010748"/>
            <a:ext cx="12192000" cy="1161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3068288"/>
            <a:ext cx="1006766" cy="10332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="" xmlns:a16="http://schemas.microsoft.com/office/drawing/2014/main" id="{BF8DE124-5B8F-4771-B3B3-20FF2F8993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215526" y="1522476"/>
            <a:ext cx="310896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3076212"/>
            <a:ext cx="10436889" cy="1030360"/>
          </a:xfrm>
        </p:spPr>
        <p:txBody>
          <a:bodyPr>
            <a:normAutofit/>
          </a:bodyPr>
          <a:lstStyle/>
          <a:p>
            <a:r>
              <a:rPr lang="sv-SE" sz="3300" dirty="0">
                <a:solidFill>
                  <a:schemeClr val="bg1"/>
                </a:solidFill>
              </a:rPr>
              <a:t>Barn- och ungdomssektionen </a:t>
            </a:r>
            <a:br>
              <a:rPr lang="sv-SE" sz="3300" dirty="0">
                <a:solidFill>
                  <a:schemeClr val="bg1"/>
                </a:solidFill>
              </a:rPr>
            </a:br>
            <a:r>
              <a:rPr lang="sv-SE" sz="3300" dirty="0" smtClean="0">
                <a:solidFill>
                  <a:schemeClr val="bg1"/>
                </a:solidFill>
              </a:rPr>
              <a:t>tillsammans med:</a:t>
            </a:r>
            <a:endParaRPr lang="sv-SE" sz="3300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A8D237B5-1992-44FA-83BF-429AD062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2" y="4416014"/>
            <a:ext cx="9512732" cy="1801906"/>
          </a:xfrm>
        </p:spPr>
        <p:txBody>
          <a:bodyPr anchor="t">
            <a:normAutofit/>
          </a:bodyPr>
          <a:lstStyle/>
          <a:p>
            <a:r>
              <a:rPr lang="sv-SE" dirty="0"/>
              <a:t>Jakob </a:t>
            </a:r>
            <a:r>
              <a:rPr lang="sv-SE" dirty="0" smtClean="0"/>
              <a:t>Backstad, </a:t>
            </a:r>
            <a:r>
              <a:rPr lang="sv-SE" dirty="0"/>
              <a:t>ST-läkare i ortopedi</a:t>
            </a:r>
          </a:p>
          <a:p>
            <a:r>
              <a:rPr lang="sv-SE" dirty="0"/>
              <a:t>Fanny Ek </a:t>
            </a:r>
            <a:r>
              <a:rPr lang="sv-SE" dirty="0" smtClean="0"/>
              <a:t>Nordén, legitimerad </a:t>
            </a:r>
            <a:r>
              <a:rPr lang="sv-SE" dirty="0"/>
              <a:t>sjukgymnast</a:t>
            </a:r>
          </a:p>
          <a:p>
            <a:r>
              <a:rPr lang="sv-SE" dirty="0"/>
              <a:t>Maria </a:t>
            </a:r>
            <a:r>
              <a:rPr lang="sv-SE" dirty="0" err="1" smtClean="0"/>
              <a:t>Gyris</a:t>
            </a:r>
            <a:r>
              <a:rPr lang="sv-SE" dirty="0" smtClean="0"/>
              <a:t>, specialistläkare barn- och ungdomsmedicin</a:t>
            </a:r>
            <a:endParaRPr lang="sv-SE" dirty="0"/>
          </a:p>
        </p:txBody>
      </p:sp>
      <p:pic>
        <p:nvPicPr>
          <p:cNvPr id="11" name="Bildobjekt 10" descr="En bild som visar utomhus, gräs, person, pojke&#10;&#10;Automatiskt genererad beskrivning">
            <a:extLst>
              <a:ext uri="{FF2B5EF4-FFF2-40B4-BE49-F238E27FC236}">
                <a16:creationId xmlns="" xmlns:a16="http://schemas.microsoft.com/office/drawing/2014/main" id="{D3E85229-204A-4084-BB22-8EF7C46D03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" b="29693"/>
          <a:stretch/>
        </p:blipFill>
        <p:spPr>
          <a:xfrm>
            <a:off x="1757452" y="448902"/>
            <a:ext cx="2367274" cy="2219235"/>
          </a:xfrm>
          <a:prstGeom prst="rect">
            <a:avLst/>
          </a:prstGeom>
        </p:spPr>
      </p:pic>
      <p:pic>
        <p:nvPicPr>
          <p:cNvPr id="7" name="Bildobjekt 6" descr="En bild som visar vatten, utomhus, himmel, strand&#10;&#10;Automatiskt genererad beskrivning">
            <a:extLst>
              <a:ext uri="{FF2B5EF4-FFF2-40B4-BE49-F238E27FC236}">
                <a16:creationId xmlns="" xmlns:a16="http://schemas.microsoft.com/office/drawing/2014/main" id="{CA0B4362-A6A1-4F08-AFF2-A6129005DD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92" r="2" b="9799"/>
          <a:stretch/>
        </p:blipFill>
        <p:spPr>
          <a:xfrm>
            <a:off x="5188653" y="704141"/>
            <a:ext cx="2890910" cy="1708757"/>
          </a:xfrm>
          <a:prstGeom prst="rect">
            <a:avLst/>
          </a:prstGeom>
        </p:spPr>
      </p:pic>
      <p:pic>
        <p:nvPicPr>
          <p:cNvPr id="18" name="Bildobjekt 17" descr="En bild som visar person, vägg, kvinna&#10;&#10;Automatiskt genererad beskrivning">
            <a:extLst>
              <a:ext uri="{FF2B5EF4-FFF2-40B4-BE49-F238E27FC236}">
                <a16:creationId xmlns="" xmlns:a16="http://schemas.microsoft.com/office/drawing/2014/main" id="{2101D45B-BB94-40DC-AC88-2E9E1D1012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07" r="5" b="5"/>
          <a:stretch/>
        </p:blipFill>
        <p:spPr>
          <a:xfrm>
            <a:off x="9161715" y="459031"/>
            <a:ext cx="2295325" cy="218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35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Akuta skador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143489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Grundprinciper vid mjukdelsskador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PRICE</a:t>
            </a:r>
          </a:p>
          <a:p>
            <a:endParaRPr lang="sv-SE" dirty="0" smtClean="0"/>
          </a:p>
          <a:p>
            <a:r>
              <a:rPr lang="sv-SE" dirty="0" err="1" smtClean="0"/>
              <a:t>Protect</a:t>
            </a:r>
            <a:r>
              <a:rPr lang="sv-SE" dirty="0" smtClean="0"/>
              <a:t> – få spelaren av planen, skydda skadad kroppsdel etc.</a:t>
            </a:r>
          </a:p>
          <a:p>
            <a:r>
              <a:rPr lang="sv-SE" dirty="0" smtClean="0"/>
              <a:t>Rest –      -------------”------------</a:t>
            </a:r>
          </a:p>
          <a:p>
            <a:r>
              <a:rPr lang="sv-SE" dirty="0" err="1" smtClean="0"/>
              <a:t>Ice</a:t>
            </a:r>
            <a:r>
              <a:rPr lang="sv-SE" dirty="0"/>
              <a:t> </a:t>
            </a:r>
            <a:r>
              <a:rPr lang="sv-SE" dirty="0" smtClean="0"/>
              <a:t>– kyl skadan för att minska blödning. Omdebatterad nytta. Skadligt?</a:t>
            </a:r>
          </a:p>
          <a:p>
            <a:r>
              <a:rPr lang="sv-SE" dirty="0" err="1" smtClean="0"/>
              <a:t>Compression</a:t>
            </a:r>
            <a:r>
              <a:rPr lang="sv-SE" dirty="0" smtClean="0"/>
              <a:t> – Tryckförband kring skadan. Hårt först. Lösare senare.</a:t>
            </a:r>
          </a:p>
          <a:p>
            <a:r>
              <a:rPr lang="sv-SE" dirty="0" smtClean="0"/>
              <a:t>Elevation – Skadad kroppsdel i högläge, högre än hjärtat.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386231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28375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sv-SE" dirty="0" smtClean="0"/>
          </a:p>
          <a:p>
            <a:pPr marL="0" indent="0" algn="ctr">
              <a:buNone/>
            </a:pPr>
            <a:r>
              <a:rPr lang="sv-SE" dirty="0" smtClean="0"/>
              <a:t>TRYCKFÖRBAND</a:t>
            </a:r>
          </a:p>
          <a:p>
            <a:pPr marL="0" indent="0" algn="ctr">
              <a:buNone/>
            </a:pPr>
            <a:r>
              <a:rPr lang="sv-SE" dirty="0" smtClean="0"/>
              <a:t>+</a:t>
            </a:r>
          </a:p>
          <a:p>
            <a:pPr marL="0" indent="0" algn="ctr">
              <a:buNone/>
            </a:pPr>
            <a:r>
              <a:rPr lang="sv-SE" dirty="0" smtClean="0"/>
              <a:t>HÖGLÄGE</a:t>
            </a:r>
          </a:p>
          <a:p>
            <a:pPr marL="0" indent="0" algn="ctr">
              <a:buNone/>
            </a:pPr>
            <a:r>
              <a:rPr lang="sv-SE" dirty="0" smtClean="0"/>
              <a:t>=</a:t>
            </a:r>
          </a:p>
          <a:p>
            <a:pPr marL="0" indent="0" algn="ctr">
              <a:buNone/>
            </a:pPr>
            <a:r>
              <a:rPr lang="sv-SE" dirty="0" smtClean="0"/>
              <a:t>DET ÖVERLÄGSET VIKTIGASTE I ”PRICE”!</a:t>
            </a:r>
          </a:p>
          <a:p>
            <a:pPr marL="0" indent="0" algn="ctr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371821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12800" y="161926"/>
            <a:ext cx="10515600" cy="1325563"/>
          </a:xfrm>
        </p:spPr>
        <p:txBody>
          <a:bodyPr/>
          <a:lstStyle/>
          <a:p>
            <a:pPr algn="ctr"/>
            <a:r>
              <a:rPr lang="sv-SE" dirty="0" smtClean="0"/>
              <a:t>Fotled</a:t>
            </a:r>
            <a:endParaRPr lang="sv-SE" dirty="0"/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14733" y="2156090"/>
            <a:ext cx="3904721" cy="2882266"/>
          </a:xfrm>
          <a:prstGeom prst="rect">
            <a:avLst/>
          </a:prstGeom>
        </p:spPr>
      </p:pic>
      <p:sp>
        <p:nvSpPr>
          <p:cNvPr id="6" name="textruta 5"/>
          <p:cNvSpPr txBox="1"/>
          <p:nvPr/>
        </p:nvSpPr>
        <p:spPr>
          <a:xfrm>
            <a:off x="812800" y="1083734"/>
            <a:ext cx="700193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Snedtramp, vridningar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Stukning = ett/flera av ledbanden kring fotleden har gått av eller skadats.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Trycklinda och högläge alltid bäst direkt.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  <a:hlinkClick r:id="rId3"/>
              </a:rPr>
              <a:t>Från 00 52</a:t>
            </a:r>
            <a:endParaRPr lang="sv-SE" sz="2800" dirty="0" smtClean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Brutet? När söker man vård?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Kan man belasta, inget ser snett ut </a:t>
            </a:r>
            <a:r>
              <a:rPr lang="sv-SE" sz="2800" dirty="0" err="1" smtClean="0">
                <a:solidFill>
                  <a:prstClr val="black"/>
                </a:solidFill>
              </a:rPr>
              <a:t>etc</a:t>
            </a:r>
            <a:r>
              <a:rPr lang="sv-SE" sz="2800" dirty="0" smtClean="0">
                <a:solidFill>
                  <a:prstClr val="black"/>
                </a:solidFill>
              </a:rPr>
              <a:t>, sannolikt ingen fraktur. Men aldrig fel att röntga (kan ofta vänta till nästa dag).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smtClean="0">
                <a:solidFill>
                  <a:prstClr val="black"/>
                </a:solidFill>
              </a:rPr>
              <a:t>Börjar man inte bli bättre efter 2-3 dagar, sök vård då.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770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Knä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405467"/>
            <a:ext cx="5655733" cy="5012266"/>
          </a:xfrm>
        </p:spPr>
        <p:txBody>
          <a:bodyPr>
            <a:normAutofit fontScale="92500" lnSpcReduction="20000"/>
          </a:bodyPr>
          <a:lstStyle/>
          <a:p>
            <a:r>
              <a:rPr lang="sv-SE" dirty="0" smtClean="0"/>
              <a:t>Vridningar, sidovacklingar, direktvåld</a:t>
            </a:r>
          </a:p>
          <a:p>
            <a:r>
              <a:rPr lang="sv-SE" dirty="0" smtClean="0"/>
              <a:t>Sällan benbrott, men korsband, menisker, ledband </a:t>
            </a:r>
            <a:r>
              <a:rPr lang="sv-SE" dirty="0" err="1" smtClean="0"/>
              <a:t>etc</a:t>
            </a:r>
            <a:r>
              <a:rPr lang="sv-SE" dirty="0" smtClean="0"/>
              <a:t> oftare skadade.</a:t>
            </a:r>
          </a:p>
          <a:p>
            <a:r>
              <a:rPr lang="sv-SE" dirty="0" smtClean="0"/>
              <a:t>1:a hjälpen = tryck och högläge!</a:t>
            </a:r>
          </a:p>
          <a:p>
            <a:r>
              <a:rPr lang="sv-SE" dirty="0" smtClean="0"/>
              <a:t>Sällan nödvändigt söka akut vård. Knät dessutom svårundersökt när det är ”</a:t>
            </a:r>
            <a:r>
              <a:rPr lang="sv-SE" dirty="0" err="1" smtClean="0"/>
              <a:t>nyskadat</a:t>
            </a:r>
            <a:r>
              <a:rPr lang="sv-SE" dirty="0" smtClean="0"/>
              <a:t>”=ont=svårt slappna av.</a:t>
            </a:r>
          </a:p>
          <a:p>
            <a:r>
              <a:rPr lang="sv-SE" dirty="0"/>
              <a:t>M</a:t>
            </a:r>
            <a:r>
              <a:rPr lang="sv-SE" dirty="0" smtClean="0"/>
              <a:t>en sök akut vid kraftig svullnad/svår smärta/omöjligt att stå på benet.</a:t>
            </a:r>
          </a:p>
          <a:p>
            <a:r>
              <a:rPr lang="sv-SE" dirty="0" smtClean="0"/>
              <a:t>Alltid klokt att söka fysioterapeut/husläkare i senare skede, även om knät känns ”ganska” bra. Korsbandsskador m </a:t>
            </a:r>
            <a:r>
              <a:rPr lang="sv-SE" dirty="0" err="1" smtClean="0"/>
              <a:t>m</a:t>
            </a:r>
            <a:r>
              <a:rPr lang="sv-SE" dirty="0" smtClean="0"/>
              <a:t> konstateras ibland sent.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93933" y="1472139"/>
            <a:ext cx="5338233" cy="400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636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”Lårkakor” och andra muskelblödningar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35175"/>
          </a:xfrm>
        </p:spPr>
        <p:txBody>
          <a:bodyPr/>
          <a:lstStyle/>
          <a:p>
            <a:r>
              <a:rPr lang="sv-SE" dirty="0" smtClean="0"/>
              <a:t>Tryck och högläge.</a:t>
            </a:r>
          </a:p>
          <a:p>
            <a:r>
              <a:rPr lang="sv-SE" dirty="0" smtClean="0"/>
              <a:t>Oftast: Receptfri smärtlindring, lindning, successiv återgång i aktivitet.</a:t>
            </a:r>
          </a:p>
          <a:p>
            <a:r>
              <a:rPr lang="sv-SE" dirty="0" smtClean="0"/>
              <a:t>I undantagsfall vårdkrävande. Sök vård vid exempelvis tydligt minskad muskelkraft, kännbara ”gropar” i en muskel etc.</a:t>
            </a:r>
          </a:p>
          <a:p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5132" y="3860800"/>
            <a:ext cx="5249333" cy="277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453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Fingrar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907243"/>
          </a:xfrm>
        </p:spPr>
        <p:txBody>
          <a:bodyPr>
            <a:normAutofit lnSpcReduction="10000"/>
          </a:bodyPr>
          <a:lstStyle/>
          <a:p>
            <a:r>
              <a:rPr lang="sv-SE" dirty="0" smtClean="0"/>
              <a:t>Stukningar, frakturer, fingrar ur led, skadade senor </a:t>
            </a:r>
            <a:r>
              <a:rPr lang="sv-SE" dirty="0" err="1" smtClean="0"/>
              <a:t>etc</a:t>
            </a:r>
            <a:r>
              <a:rPr lang="sv-SE" dirty="0" smtClean="0"/>
              <a:t>…</a:t>
            </a:r>
          </a:p>
          <a:p>
            <a:r>
              <a:rPr lang="sv-SE" dirty="0" smtClean="0"/>
              <a:t>Tydligt ”sneda” fingrar, fingrar som inte går att röra </a:t>
            </a:r>
            <a:r>
              <a:rPr lang="sv-SE" dirty="0" err="1" smtClean="0"/>
              <a:t>etc</a:t>
            </a:r>
            <a:r>
              <a:rPr lang="sv-SE" dirty="0" smtClean="0"/>
              <a:t> </a:t>
            </a:r>
            <a:r>
              <a:rPr lang="sv-SE" dirty="0" smtClean="0">
                <a:sym typeface="Wingdings" panose="05000000000000000000" pitchFamily="2" charset="2"/>
              </a:rPr>
              <a:t> Akuten.</a:t>
            </a:r>
          </a:p>
          <a:p>
            <a:r>
              <a:rPr lang="sv-SE" dirty="0" smtClean="0"/>
              <a:t>Om allt verkar fungera, inte lika bråttom. Men sök husläkare, arbetsterapeut el </a:t>
            </a:r>
            <a:r>
              <a:rPr lang="sv-SE" dirty="0" err="1" smtClean="0"/>
              <a:t>dyl</a:t>
            </a:r>
            <a:r>
              <a:rPr lang="sv-SE" dirty="0" smtClean="0"/>
              <a:t> frikostigt vid utebliven bättring inom ett par dagar.</a:t>
            </a:r>
          </a:p>
          <a:p>
            <a:r>
              <a:rPr lang="sv-SE" dirty="0" smtClean="0"/>
              <a:t>”Tvillingförband” bra vid många fingerskador. Skadat finger tejpas/lindas ihop med oskadd granne.</a:t>
            </a:r>
            <a:endParaRPr lang="sv-SE" dirty="0"/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0157" y="4284134"/>
            <a:ext cx="3863975" cy="251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547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Sårskador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Skrubbsår, skärsår, krossår etc.</a:t>
            </a:r>
          </a:p>
          <a:p>
            <a:r>
              <a:rPr lang="sv-SE" dirty="0" smtClean="0"/>
              <a:t>Det mesta löser sig med tvätt i vanligt vatten.</a:t>
            </a:r>
          </a:p>
          <a:p>
            <a:r>
              <a:rPr lang="sv-SE" dirty="0" smtClean="0"/>
              <a:t>Sår som glipar någon enstaka m </a:t>
            </a:r>
            <a:r>
              <a:rPr lang="sv-SE" dirty="0" err="1" smtClean="0"/>
              <a:t>m</a:t>
            </a:r>
            <a:r>
              <a:rPr lang="sv-SE" dirty="0" smtClean="0"/>
              <a:t> kan oftast bara plåstras om, </a:t>
            </a:r>
            <a:r>
              <a:rPr lang="sv-SE" dirty="0" err="1" smtClean="0"/>
              <a:t>ev</a:t>
            </a:r>
            <a:r>
              <a:rPr lang="sv-SE" dirty="0" smtClean="0"/>
              <a:t> med </a:t>
            </a:r>
            <a:r>
              <a:rPr lang="sv-SE" dirty="0" err="1" smtClean="0"/>
              <a:t>steristrips</a:t>
            </a:r>
            <a:r>
              <a:rPr lang="sv-SE" dirty="0" smtClean="0"/>
              <a:t>/suturtejp.</a:t>
            </a:r>
          </a:p>
          <a:p>
            <a:r>
              <a:rPr lang="sv-SE" dirty="0" smtClean="0"/>
              <a:t>Större sår som glipar mer än någon mm </a:t>
            </a:r>
            <a:r>
              <a:rPr lang="sv-SE" dirty="0" smtClean="0">
                <a:sym typeface="Wingdings" panose="05000000000000000000" pitchFamily="2" charset="2"/>
              </a:rPr>
              <a:t> Akuten för bedömning och </a:t>
            </a:r>
            <a:r>
              <a:rPr lang="sv-SE" dirty="0" err="1" smtClean="0">
                <a:sym typeface="Wingdings" panose="05000000000000000000" pitchFamily="2" charset="2"/>
              </a:rPr>
              <a:t>ev</a:t>
            </a:r>
            <a:r>
              <a:rPr lang="sv-SE" dirty="0" smtClean="0">
                <a:sym typeface="Wingdings" panose="05000000000000000000" pitchFamily="2" charset="2"/>
              </a:rPr>
              <a:t> stygn.</a:t>
            </a:r>
          </a:p>
          <a:p>
            <a:r>
              <a:rPr lang="sv-SE" dirty="0" smtClean="0">
                <a:sym typeface="Wingdings" panose="05000000000000000000" pitchFamily="2" charset="2"/>
              </a:rPr>
              <a:t>I ansiktet eller andra synliga ställen kan det även vid små sår vara värt något stygn för bästa möjliga slutresultat.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43585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smtClean="0"/>
              <a:t>Ögon, tänder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 smtClean="0"/>
              <a:t>Ögonen välskyddade och skadas sällan allvarligt av sådant som förekommer på en fotbollsplan!</a:t>
            </a:r>
          </a:p>
          <a:p>
            <a:r>
              <a:rPr lang="sv-SE" dirty="0" smtClean="0"/>
              <a:t>Svårt att bedöma allvaret i en ögonskada endast genom att titta på det vid en sidlinje.</a:t>
            </a:r>
          </a:p>
          <a:p>
            <a:r>
              <a:rPr lang="sv-SE" dirty="0" smtClean="0"/>
              <a:t>Vid en smäll mot ett öga ser man ofta suddigt och har ont. Om detta inte tydligt klingar av på 30-60 min </a:t>
            </a:r>
            <a:r>
              <a:rPr lang="sv-SE" dirty="0" smtClean="0">
                <a:sym typeface="Wingdings" panose="05000000000000000000" pitchFamily="2" charset="2"/>
              </a:rPr>
              <a:t> sök vård akut eller påföljande dag.</a:t>
            </a:r>
          </a:p>
          <a:p>
            <a:r>
              <a:rPr lang="sv-SE" dirty="0" smtClean="0">
                <a:sym typeface="Wingdings" panose="05000000000000000000" pitchFamily="2" charset="2"/>
              </a:rPr>
              <a:t>Tandskador kan nästan alltid vänta tills nästa vardag när tandläkaren öppnar.</a:t>
            </a:r>
          </a:p>
          <a:p>
            <a:r>
              <a:rPr lang="sv-SE" dirty="0" smtClean="0">
                <a:sym typeface="Wingdings" panose="05000000000000000000" pitchFamily="2" charset="2"/>
              </a:rPr>
              <a:t>Vid utslagen tand – försök sätta tillbaka den(!)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381124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Skallskador - hjärnskakning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A8D237B5-1992-44FA-83BF-429AD062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effectLst/>
                <a:latin typeface="+mj-lt"/>
              </a:rPr>
              <a:t>En smäll som gör att hjärnan rör sig inuti skallen. Man kan svimma, bli omtöcknad eller ha svårt att minnas händelsen, men det är inte alltid så.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4" descr="Håll hjärnan i trim! - Lika Olika-metoden"/>
          <p:cNvSpPr>
            <a:spLocks noChangeAspect="1" noChangeArrowheads="1"/>
          </p:cNvSpPr>
          <p:nvPr/>
        </p:nvSpPr>
        <p:spPr bwMode="auto">
          <a:xfrm>
            <a:off x="5695763" y="5378100"/>
            <a:ext cx="481138" cy="48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67082" y="3813016"/>
            <a:ext cx="4885765" cy="268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7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C2A6256-1DD0-4E4B-A8B3-9A711B4DB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Skallskador - hjärnskakning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A8D237B5-1992-44FA-83BF-429AD062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pPr marL="342900" indent="-342900">
              <a:buAutoNum type="arabicPeriod"/>
            </a:pPr>
            <a:r>
              <a:rPr lang="sv-SE" dirty="0"/>
              <a:t>Avbryt aktiviteten om misstanke hjärnskakning</a:t>
            </a:r>
          </a:p>
          <a:p>
            <a:pPr marL="342900" indent="-342900">
              <a:buFont typeface="Corbel" panose="020B0503020204020204" pitchFamily="34" charset="0"/>
              <a:buAutoNum type="arabicPeriod"/>
            </a:pPr>
            <a:r>
              <a:rPr lang="sv-SE" dirty="0"/>
              <a:t>Om det kan föreligga nackskada flytta inte personen, ring 112</a:t>
            </a:r>
          </a:p>
          <a:p>
            <a:pPr marL="342900" indent="-342900">
              <a:buAutoNum type="arabicPeriod"/>
            </a:pPr>
            <a:r>
              <a:rPr lang="sv-SE" dirty="0"/>
              <a:t>Ställ frågor till barnet/ungdomen</a:t>
            </a:r>
          </a:p>
          <a:p>
            <a:pPr marL="342900" indent="-342900">
              <a:buAutoNum type="arabicPeriod"/>
            </a:pPr>
            <a:r>
              <a:rPr lang="sv-SE" dirty="0"/>
              <a:t>Lämna inte utan tillsyn</a:t>
            </a:r>
          </a:p>
          <a:p>
            <a:pPr marL="342900" indent="-342900">
              <a:buAutoNum type="arabicPeriod"/>
            </a:pPr>
            <a:r>
              <a:rPr lang="sv-SE" dirty="0"/>
              <a:t>Ge inte dryck eller smärtstillande</a:t>
            </a:r>
          </a:p>
          <a:p>
            <a:pPr marL="342900" indent="-342900">
              <a:buAutoNum type="arabicPeriod"/>
            </a:pPr>
            <a:r>
              <a:rPr lang="sv-SE" dirty="0"/>
              <a:t>Om medvetslöshet/minneslucka eller symtom inom 48 h behövs medicinsk bedömning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600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C2A6256-1DD0-4E4B-A8B3-9A711B4DB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När återgång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A8D237B5-1992-44FA-83BF-429AD06229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71" y="2702257"/>
            <a:ext cx="9935571" cy="3426158"/>
          </a:xfrm>
        </p:spPr>
        <p:txBody>
          <a:bodyPr anchor="t">
            <a:normAutofit/>
          </a:bodyPr>
          <a:lstStyle/>
          <a:p>
            <a:r>
              <a:rPr lang="sv-SE" dirty="0"/>
              <a:t>Hjärntrappan utformad för vuxna</a:t>
            </a:r>
          </a:p>
          <a:p>
            <a:r>
              <a:rPr lang="sv-SE" dirty="0"/>
              <a:t>För barn 48h mellan varje steg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objekt 4">
            <a:extLst>
              <a:ext uri="{FF2B5EF4-FFF2-40B4-BE49-F238E27FC236}">
                <a16:creationId xmlns="" xmlns:a16="http://schemas.microsoft.com/office/drawing/2014/main" id="{10FADDDA-E008-4271-B931-29309C8278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3156" y="239206"/>
            <a:ext cx="4567993" cy="637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872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C2A6256-1DD0-4E4B-A8B3-9A711B4DB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När återgång</a:t>
            </a:r>
          </a:p>
        </p:txBody>
      </p:sp>
      <p:pic>
        <p:nvPicPr>
          <p:cNvPr id="7" name="Platshållare för innehåll 6">
            <a:extLst>
              <a:ext uri="{FF2B5EF4-FFF2-40B4-BE49-F238E27FC236}">
                <a16:creationId xmlns="" xmlns:a16="http://schemas.microsoft.com/office/drawing/2014/main" id="{174695FC-4EE4-4B0C-9784-44E60406E3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1476" t="22026"/>
          <a:stretch/>
        </p:blipFill>
        <p:spPr>
          <a:xfrm>
            <a:off x="2360639" y="2318430"/>
            <a:ext cx="8123063" cy="3780708"/>
          </a:xfrm>
        </p:spPr>
      </p:pic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47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72526924-84D3-45FB-A5FE-62D8FCBF53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C2A6256-1DD0-4E4B-A8B3-9A711B4DBE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41760540-185E-4652-BFD2-9B362EF3BC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="" xmlns:a16="http://schemas.microsoft.com/office/drawing/2014/main" id="{3A10A145-6BD9-4731-B88B-5321301F3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371" y="1044054"/>
            <a:ext cx="10013709" cy="1030360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Ytterligare information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="" xmlns:a16="http://schemas.microsoft.com/office/drawing/2014/main" id="{FB45AC2C-3F92-4312-B021-4CAED626E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5369" y="1935126"/>
            <a:ext cx="10013714" cy="396748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Alla spelare försäkrade i Folksam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b="1" dirty="0"/>
              <a:t>Råd och Vård för idrottsskador -</a:t>
            </a:r>
            <a:r>
              <a:rPr lang="sv-SE" dirty="0"/>
              <a:t> </a:t>
            </a:r>
            <a:r>
              <a:rPr lang="sv-SE" u="sng" dirty="0">
                <a:effectLst/>
                <a:hlinkClick r:id="rId3"/>
              </a:rPr>
              <a:t>020-44 11 11</a:t>
            </a:r>
            <a:r>
              <a:rPr lang="sv-SE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Anmäl skador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Instruktionsfilmer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smtClean="0"/>
              <a:t>Medicinväska – finns att hämta </a:t>
            </a:r>
            <a:r>
              <a:rPr lang="sv-SE" smtClean="0"/>
              <a:t>i klubbhuset </a:t>
            </a:r>
            <a:endParaRPr lang="sv-SE" dirty="0"/>
          </a:p>
          <a:p>
            <a:endParaRPr lang="sv-SE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729789F4-85C1-41A0-83EB-992E22210C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9D9D367D-6DD2-4A7C-8918-0DCAC29755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205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657155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A236CF04-D39D-4923-BA50-C16CDF23DC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440" y="1122363"/>
            <a:ext cx="11450320" cy="2387600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Idrottsskador</a:t>
            </a:r>
            <a:br>
              <a:rPr lang="sv-SE" dirty="0" smtClean="0"/>
            </a:br>
            <a:r>
              <a:rPr lang="sv-SE" dirty="0" smtClean="0"/>
              <a:t>- </a:t>
            </a:r>
            <a:r>
              <a:rPr lang="sv-SE" dirty="0"/>
              <a:t>Icke akuta </a:t>
            </a:r>
            <a:r>
              <a:rPr lang="sv-SE" dirty="0" smtClean="0"/>
              <a:t>skador/</a:t>
            </a:r>
            <a:br>
              <a:rPr lang="sv-SE" dirty="0" smtClean="0"/>
            </a:br>
            <a:r>
              <a:rPr lang="sv-SE" dirty="0" smtClean="0"/>
              <a:t>överbelastningsskador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="" xmlns:a16="http://schemas.microsoft.com/office/drawing/2014/main" id="{9383605A-4DEB-41E9-8FB1-B9BA70CB6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22358"/>
            <a:ext cx="9144000" cy="1655762"/>
          </a:xfrm>
        </p:spPr>
        <p:txBody>
          <a:bodyPr/>
          <a:lstStyle/>
          <a:p>
            <a:r>
              <a:rPr lang="sv-SE" dirty="0"/>
              <a:t>Fanny Ek Nordén </a:t>
            </a:r>
          </a:p>
          <a:p>
            <a:r>
              <a:rPr lang="sv-SE" dirty="0"/>
              <a:t>Leg. Sjukgymnast</a:t>
            </a:r>
          </a:p>
        </p:txBody>
      </p:sp>
    </p:spTree>
    <p:extLst>
      <p:ext uri="{BB962C8B-B14F-4D97-AF65-F5344CB8AC3E}">
        <p14:creationId xmlns:p14="http://schemas.microsoft.com/office/powerpoint/2010/main" xmlns="" val="3011397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F9AC21FE-9564-436B-877D-230A9BC7F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Överbelastningsskador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EA30DBA8-0EF2-4A45-9D65-B800ED763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2321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Smygande, ”känning” som inte går över eller akut, ex. bristning baksida lår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Ofta otillräcklig balans mellan träning-tävlingsbelastning och återhämtning.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i="1" dirty="0"/>
              <a:t>Bristande rehabilitering</a:t>
            </a:r>
            <a:r>
              <a:rPr lang="sv-SE" sz="2400" dirty="0"/>
              <a:t> av tidigare skada eller för snabb stegring av träning efter skada.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För mycket stress av vävnaderna kan resultera i överbelastningsskador, ca 50-60% av alla skador som uppstår inom idrotten, överbelastningsskador.</a:t>
            </a:r>
          </a:p>
          <a:p>
            <a:pPr marL="0" indent="0">
              <a:buNone/>
            </a:pP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xmlns="" val="1555338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A58C2A3F-3004-4D30-ABE8-73B60BA7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ÖverBelastningsskador</a:t>
            </a:r>
            <a:r>
              <a:rPr lang="sv-SE" dirty="0"/>
              <a:t/>
            </a:r>
            <a:br>
              <a:rPr lang="sv-SE" dirty="0"/>
            </a:br>
            <a:r>
              <a:rPr lang="sv-SE" dirty="0"/>
              <a:t>Yttre och Inre faktorer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38797CE9-1F47-4FEA-B949-33B108299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6179" y="2097599"/>
            <a:ext cx="4995334" cy="3649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dirty="0"/>
              <a:t>            YTTRE</a:t>
            </a:r>
            <a:r>
              <a:rPr lang="sv-SE" sz="31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 smtClean="0"/>
              <a:t>Träningsmisstag</a:t>
            </a:r>
            <a:endParaRPr lang="sv-S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Dålig utrustning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Underlag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Klimat</a:t>
            </a:r>
          </a:p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="" xmlns:a16="http://schemas.microsoft.com/office/drawing/2014/main" id="{14F725C3-0B67-47DE-96AF-CE877B47B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37126" y="2144617"/>
            <a:ext cx="4995332" cy="36491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400" dirty="0"/>
              <a:t>                     INRE: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Bristande träning/oträning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Muskelobalans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Muskelsvaghet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Anatomiska felställningar</a:t>
            </a:r>
          </a:p>
          <a:p>
            <a:pPr marL="0" indent="0" algn="ctr">
              <a:buNone/>
            </a:pPr>
            <a:endParaRPr lang="sv-SE" sz="2400" dirty="0"/>
          </a:p>
        </p:txBody>
      </p:sp>
      <p:pic>
        <p:nvPicPr>
          <p:cNvPr id="5" name="Bildobjekt 4">
            <a:extLst>
              <a:ext uri="{FF2B5EF4-FFF2-40B4-BE49-F238E27FC236}">
                <a16:creationId xmlns="" xmlns:a16="http://schemas.microsoft.com/office/drawing/2014/main" id="{09E95A69-32E0-4AC4-8597-DC643BF457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35142" y="2759147"/>
            <a:ext cx="3032742" cy="190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8155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="" xmlns:a16="http://schemas.microsoft.com/office/drawing/2014/main" id="{265D455C-BDEC-490E-A9C6-49695748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Överbelastningsskador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="" xmlns:a16="http://schemas.microsoft.com/office/drawing/2014/main" id="{1737A458-84BB-427B-9D5C-18D6A5231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928" y="1813593"/>
            <a:ext cx="10131425" cy="36491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Kombination av </a:t>
            </a:r>
            <a:r>
              <a:rPr lang="sv-SE" sz="2400" i="1" dirty="0"/>
              <a:t>yttre </a:t>
            </a:r>
            <a:r>
              <a:rPr lang="sv-SE" sz="2400" dirty="0"/>
              <a:t>och </a:t>
            </a:r>
            <a:r>
              <a:rPr lang="sv-SE" sz="2400" i="1" dirty="0"/>
              <a:t>inre </a:t>
            </a:r>
            <a:r>
              <a:rPr lang="sv-SE" sz="2400" dirty="0"/>
              <a:t>faktorer är vanligt, bör analyseras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Återkommande skador? Varför, mönster? System för att följa upp skador, ta hjälp.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1084372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56037579-0D54-437B-A1C2-5F9A7849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Överbelastningsskador forts.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D7F67A0E-4B8A-4197-90D7-25D473302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800" dirty="0"/>
              <a:t>Ungdomar; risk för att drabbas av en överbelastningsskada, särskilt under tillväxtspurten. </a:t>
            </a:r>
          </a:p>
          <a:p>
            <a:r>
              <a:rPr lang="sv-SE" sz="2800" dirty="0"/>
              <a:t>Obalans mellan muskelstyrka, ledrörlighet och koordination samtidigt som skelettet </a:t>
            </a:r>
            <a:r>
              <a:rPr lang="sv-SE" sz="2800" dirty="0" err="1"/>
              <a:t>pga</a:t>
            </a:r>
            <a:r>
              <a:rPr lang="sv-SE" sz="2800" dirty="0"/>
              <a:t> den snabba tillväxten är svagt och musklerna inte hunnit mogna till en funktionell enhet med skelettet.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23793745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E92CD848-22E5-4F2F-A0E6-7B32F2840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Fot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A55F76ED-6966-4D3E-82FC-48DAAAAB7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713390"/>
            <a:ext cx="10131425" cy="453500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”Ont i hälen” -</a:t>
            </a:r>
            <a:r>
              <a:rPr lang="sv-SE" sz="2400" dirty="0" err="1"/>
              <a:t>Sever´s</a:t>
            </a:r>
            <a:r>
              <a:rPr lang="sv-SE" sz="2400" dirty="0"/>
              <a:t> skada/</a:t>
            </a:r>
            <a:r>
              <a:rPr lang="sv-SE" sz="2400" dirty="0" err="1"/>
              <a:t>Apofysit</a:t>
            </a:r>
            <a:r>
              <a:rPr lang="sv-SE" sz="2400" dirty="0"/>
              <a:t>: Barn/unga 8-15 år. Inflammation i hälbenets tillväxtzon. Ofarligt , men smärtsamt! Vanligt inom fotboll, handboll. 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 err="1"/>
              <a:t>Hälkopp</a:t>
            </a:r>
            <a:r>
              <a:rPr lang="sv-SE" sz="2400" dirty="0"/>
              <a:t> med styva kanter (djup) Team </a:t>
            </a:r>
            <a:r>
              <a:rPr lang="sv-SE" sz="2400" dirty="0" err="1"/>
              <a:t>Olmed</a:t>
            </a:r>
            <a:r>
              <a:rPr lang="sv-SE" sz="2400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Träna delar av passet/vissa pass i anpassad sko, löparsko? </a:t>
            </a:r>
          </a:p>
          <a:p>
            <a:pPr>
              <a:buFont typeface="Arial" panose="020B0604020202020204" pitchFamily="34" charset="0"/>
              <a:buChar char="•"/>
            </a:pPr>
            <a:endParaRPr lang="sv-SE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sv-SE" sz="2400" dirty="0"/>
              <a:t>Kvarstående besvär efter stukning- Sök fysioterapeut/Sjukgymnast! Undersökning/rehab.</a:t>
            </a:r>
          </a:p>
          <a:p>
            <a:pPr>
              <a:buFontTx/>
              <a:buChar char="-"/>
            </a:pPr>
            <a:endParaRPr lang="sv-SE" sz="2000" dirty="0"/>
          </a:p>
        </p:txBody>
      </p:sp>
      <p:pic>
        <p:nvPicPr>
          <p:cNvPr id="4" name="Bildobjekt 3">
            <a:extLst>
              <a:ext uri="{FF2B5EF4-FFF2-40B4-BE49-F238E27FC236}">
                <a16:creationId xmlns="" xmlns:a16="http://schemas.microsoft.com/office/drawing/2014/main" id="{6441FF12-29E0-49BD-B19E-6E5B4D6E86D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6775" y="3345391"/>
            <a:ext cx="2228851" cy="145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3637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AFF62195-4E8A-46D4-BD68-CDCFB48CC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219699" cy="1456267"/>
          </a:xfrm>
        </p:spPr>
        <p:txBody>
          <a:bodyPr>
            <a:normAutofit/>
          </a:bodyPr>
          <a:lstStyle/>
          <a:p>
            <a:r>
              <a:rPr lang="sv-SE" dirty="0"/>
              <a:t>Knä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7789BDCE-36FA-4A3C-A5CE-99DB2F446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5219699" cy="3649133"/>
          </a:xfrm>
        </p:spPr>
        <p:txBody>
          <a:bodyPr>
            <a:normAutofit/>
          </a:bodyPr>
          <a:lstStyle/>
          <a:p>
            <a:r>
              <a:rPr lang="sv-SE" sz="2400" dirty="0" err="1"/>
              <a:t>Patello</a:t>
            </a:r>
            <a:r>
              <a:rPr lang="sv-SE" sz="2400" dirty="0"/>
              <a:t>-femoralt smärtsyndrom(PFSS).</a:t>
            </a:r>
          </a:p>
          <a:p>
            <a:r>
              <a:rPr lang="sv-SE" sz="2400" dirty="0"/>
              <a:t>Smärta vid löpning, ofta </a:t>
            </a:r>
            <a:r>
              <a:rPr lang="sv-SE" sz="2400" dirty="0" err="1"/>
              <a:t>uppförsbacke,långvarigt</a:t>
            </a:r>
            <a:r>
              <a:rPr lang="sv-SE" sz="2400" dirty="0"/>
              <a:t> sittande, löpning, huksittande.</a:t>
            </a:r>
          </a:p>
          <a:p>
            <a:r>
              <a:rPr lang="sv-SE" sz="2400" dirty="0"/>
              <a:t>Ofta god prognos, kan ta lång tid.</a:t>
            </a:r>
          </a:p>
          <a:p>
            <a:r>
              <a:rPr lang="sv-SE" sz="2400" dirty="0"/>
              <a:t>Anpassa aktiviteten, se över teknik, </a:t>
            </a:r>
            <a:r>
              <a:rPr lang="sv-SE" sz="2400" dirty="0" err="1"/>
              <a:t>rehabprogram</a:t>
            </a:r>
            <a:endParaRPr lang="sv-SE" sz="2400" dirty="0"/>
          </a:p>
          <a:p>
            <a:pPr marL="0" indent="0">
              <a:buNone/>
            </a:pPr>
            <a:endParaRPr lang="sv-SE" sz="2400" dirty="0"/>
          </a:p>
        </p:txBody>
      </p:sp>
      <p:pic>
        <p:nvPicPr>
          <p:cNvPr id="4" name="Bildobjekt 3">
            <a:extLst>
              <a:ext uri="{FF2B5EF4-FFF2-40B4-BE49-F238E27FC236}">
                <a16:creationId xmlns="" xmlns:a16="http://schemas.microsoft.com/office/drawing/2014/main" id="{0A84E878-46D8-45C8-AD43-7241E42848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8976" r="3464" b="1"/>
          <a:stretch/>
        </p:blipFill>
        <p:spPr>
          <a:xfrm>
            <a:off x="6198830" y="639097"/>
            <a:ext cx="5447070" cy="5250425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678063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B2365B9B-6D32-436E-BA98-08B637870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knä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="" xmlns:a16="http://schemas.microsoft.com/office/drawing/2014/main" id="{674F414B-5CDD-4D6B-B9C7-BB582370A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49" y="2142067"/>
            <a:ext cx="9883777" cy="3649133"/>
          </a:xfrm>
        </p:spPr>
        <p:txBody>
          <a:bodyPr/>
          <a:lstStyle/>
          <a:p>
            <a:pPr marL="0" indent="0">
              <a:buNone/>
            </a:pPr>
            <a:r>
              <a:rPr lang="sv-SE" sz="2800" dirty="0"/>
              <a:t>	</a:t>
            </a:r>
            <a:r>
              <a:rPr lang="sv-SE" sz="2800" dirty="0" err="1"/>
              <a:t>Schlatters</a:t>
            </a:r>
            <a:r>
              <a:rPr lang="sv-SE" sz="2800" dirty="0"/>
              <a:t> sjukdom</a:t>
            </a:r>
          </a:p>
          <a:p>
            <a:r>
              <a:rPr lang="sv-SE" sz="2800" dirty="0"/>
              <a:t>Påverkan i tillväxtzonen</a:t>
            </a:r>
          </a:p>
          <a:p>
            <a:r>
              <a:rPr lang="sv-SE" sz="2800" dirty="0"/>
              <a:t>God prognos, kan ta lång tid</a:t>
            </a:r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="" xmlns:a16="http://schemas.microsoft.com/office/drawing/2014/main" id="{8E6A4948-06CD-49D9-9989-581B282AA35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6121" y="1873189"/>
            <a:ext cx="3792430" cy="4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22108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="" xmlns:a16="http://schemas.microsoft.com/office/drawing/2014/main" id="{51978756-93C9-4605-AF26-C059B20EE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742950"/>
          </a:xfrm>
        </p:spPr>
        <p:txBody>
          <a:bodyPr>
            <a:normAutofit fontScale="90000"/>
          </a:bodyPr>
          <a:lstStyle/>
          <a:p>
            <a:r>
              <a:rPr lang="sv-SE"/>
              <a:t/>
            </a:r>
            <a:br>
              <a:rPr lang="sv-SE"/>
            </a:br>
            <a:r>
              <a:rPr lang="sv-SE"/>
              <a:t/>
            </a:r>
            <a:br>
              <a:rPr lang="sv-SE"/>
            </a:br>
            <a:r>
              <a:rPr lang="sv-SE"/>
              <a:t/>
            </a:r>
            <a:br>
              <a:rPr lang="sv-SE"/>
            </a:br>
            <a:r>
              <a:rPr lang="sv-SE"/>
              <a:t/>
            </a:r>
            <a:br>
              <a:rPr lang="sv-SE"/>
            </a:b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="" xmlns:a16="http://schemas.microsoft.com/office/drawing/2014/main" id="{C8907667-0AAF-44A0-87BF-A3824499A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609601"/>
            <a:ext cx="10131425" cy="5181600"/>
          </a:xfrm>
        </p:spPr>
        <p:txBody>
          <a:bodyPr>
            <a:normAutofit/>
          </a:bodyPr>
          <a:lstStyle/>
          <a:p>
            <a:r>
              <a:rPr lang="sv-SE" sz="2400" dirty="0"/>
              <a:t>De mest talangfulla idrottarna löper ofta störst risk av att drabbas av överbelastningsskador.</a:t>
            </a:r>
          </a:p>
          <a:p>
            <a:r>
              <a:rPr lang="sv-SE" sz="2400" dirty="0"/>
              <a:t>Som ledare kan man se till att tränings-tävlingsprogram inte blir </a:t>
            </a:r>
            <a:r>
              <a:rPr lang="sv-SE" sz="2400" i="1" dirty="0"/>
              <a:t>för </a:t>
            </a:r>
            <a:r>
              <a:rPr lang="sv-SE" sz="2400" dirty="0"/>
              <a:t>tufft, tex spela i för många lag och med flera tränare.</a:t>
            </a:r>
          </a:p>
          <a:p>
            <a:r>
              <a:rPr lang="sv-SE" sz="2400" dirty="0"/>
              <a:t>Systematiskt och succesivt stegrad uppvärmning reducerar skaderisk med ca 50%.</a:t>
            </a:r>
          </a:p>
          <a:p>
            <a:r>
              <a:rPr lang="sv-SE" sz="2400" dirty="0"/>
              <a:t>Stretch verkar </a:t>
            </a:r>
            <a:r>
              <a:rPr lang="sv-SE" sz="2400" i="1" dirty="0"/>
              <a:t>inte</a:t>
            </a:r>
            <a:r>
              <a:rPr lang="sv-SE" sz="2400" dirty="0"/>
              <a:t> kunna förebygga skador, prioritera träna koordination, balans, styrka istället.</a:t>
            </a:r>
          </a:p>
          <a:p>
            <a:r>
              <a:rPr lang="sv-SE" sz="2000" dirty="0"/>
              <a:t>KNÄKONTROLL       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="" xmlns:a16="http://schemas.microsoft.com/office/drawing/2014/main" id="{C1EE1048-0963-4686-8BE5-4454B20DE4F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4652408"/>
            <a:ext cx="30480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57886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DA1A795-9F3B-4412-B88B-45CFD41624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D2119176-D999-4429-8EE2-965C05B030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804918B7-0D16-48A2-8B49-9948EC9BD31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="" xmlns:a16="http://schemas.microsoft.com/office/drawing/2014/main" id="{2A35CA24-7F6D-48A5-8D4D-469D8056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457" y="531278"/>
            <a:ext cx="3211517" cy="5292579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knäkontroll</a:t>
            </a: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="" xmlns:a16="http://schemas.microsoft.com/office/drawing/2014/main" id="{F72123AE-04D3-447B-AB03-A6913AB382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>
            <a:off x="4422108" y="0"/>
            <a:ext cx="7769892" cy="6858000"/>
          </a:xfrm>
          <a:custGeom>
            <a:avLst/>
            <a:gdLst>
              <a:gd name="connsiteX0" fmla="*/ 1779516 w 7769892"/>
              <a:gd name="connsiteY0" fmla="*/ 0 h 6837536"/>
              <a:gd name="connsiteX1" fmla="*/ 6454848 w 7769892"/>
              <a:gd name="connsiteY1" fmla="*/ 0 h 6837536"/>
              <a:gd name="connsiteX2" fmla="*/ 6511730 w 7769892"/>
              <a:gd name="connsiteY2" fmla="*/ 37905 h 6837536"/>
              <a:gd name="connsiteX3" fmla="*/ 7769892 w 7769892"/>
              <a:gd name="connsiteY3" fmla="*/ 1486041 h 6837536"/>
              <a:gd name="connsiteX4" fmla="*/ 7769892 w 7769892"/>
              <a:gd name="connsiteY4" fmla="*/ 5281056 h 6837536"/>
              <a:gd name="connsiteX5" fmla="*/ 6353475 w 7769892"/>
              <a:gd name="connsiteY5" fmla="*/ 6837536 h 6837536"/>
              <a:gd name="connsiteX6" fmla="*/ 1882727 w 7769892"/>
              <a:gd name="connsiteY6" fmla="*/ 6837536 h 6837536"/>
              <a:gd name="connsiteX7" fmla="*/ 0 w 7769892"/>
              <a:gd name="connsiteY7" fmla="*/ 3386463 h 6837536"/>
              <a:gd name="connsiteX8" fmla="*/ 1655292 w 7769892"/>
              <a:gd name="connsiteY8" fmla="*/ 88307 h 68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69892" h="6837536">
                <a:moveTo>
                  <a:pt x="1779516" y="0"/>
                </a:moveTo>
                <a:lnTo>
                  <a:pt x="6454848" y="0"/>
                </a:lnTo>
                <a:lnTo>
                  <a:pt x="6511730" y="37905"/>
                </a:lnTo>
                <a:cubicBezTo>
                  <a:pt x="7036410" y="413592"/>
                  <a:pt x="7468976" y="909648"/>
                  <a:pt x="7769892" y="1486041"/>
                </a:cubicBezTo>
                <a:cubicBezTo>
                  <a:pt x="7769892" y="1486041"/>
                  <a:pt x="7769892" y="1486041"/>
                  <a:pt x="7769892" y="5281056"/>
                </a:cubicBezTo>
                <a:cubicBezTo>
                  <a:pt x="7437646" y="5916473"/>
                  <a:pt x="6953850" y="6452788"/>
                  <a:pt x="6353475" y="6837536"/>
                </a:cubicBezTo>
                <a:cubicBezTo>
                  <a:pt x="6353475" y="6837536"/>
                  <a:pt x="6353475" y="6837536"/>
                  <a:pt x="1882727" y="6837536"/>
                </a:cubicBezTo>
                <a:cubicBezTo>
                  <a:pt x="751925" y="6103017"/>
                  <a:pt x="0" y="4832183"/>
                  <a:pt x="0" y="3386463"/>
                </a:cubicBezTo>
                <a:cubicBezTo>
                  <a:pt x="0" y="2036566"/>
                  <a:pt x="651406" y="838748"/>
                  <a:pt x="1655292" y="88307"/>
                </a:cubicBezTo>
                <a:close/>
              </a:path>
            </a:pathLst>
          </a:custGeom>
          <a:ln w="50800" cap="sq" cmpd="dbl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rtlCol="0" anchor="t">
            <a:no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="" xmlns:a16="http://schemas.microsoft.com/office/drawing/2014/main" id="{59053761-0CE7-485D-B6BE-56842F0D3E72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5617029" y="793820"/>
          <a:ext cx="5741534" cy="5170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379045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="" xmlns:a16="http://schemas.microsoft.com/office/drawing/2014/main" id="{6E1A5A33-818D-4AC2-8845-468A411B0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Frågor?</a:t>
            </a:r>
          </a:p>
        </p:txBody>
      </p:sp>
      <p:pic>
        <p:nvPicPr>
          <p:cNvPr id="4" name="Platshållare för innehåll 3">
            <a:extLst>
              <a:ext uri="{FF2B5EF4-FFF2-40B4-BE49-F238E27FC236}">
                <a16:creationId xmlns="" xmlns:a16="http://schemas.microsoft.com/office/drawing/2014/main" id="{5EC671D0-C914-48E3-899C-1A15D1A55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50359" y="1927647"/>
            <a:ext cx="3891281" cy="3670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14778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2205579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1065</Words>
  <Application>Microsoft Office PowerPoint</Application>
  <PresentationFormat>Anpassad</PresentationFormat>
  <Paragraphs>142</Paragraphs>
  <Slides>29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29</vt:i4>
      </vt:variant>
    </vt:vector>
  </HeadingPairs>
  <TitlesOfParts>
    <vt:vector size="30" baseType="lpstr">
      <vt:lpstr>Office-tema</vt:lpstr>
      <vt:lpstr>Idrottsskador</vt:lpstr>
      <vt:lpstr>Barn- och ungdomssektionen  tillsammans med:</vt:lpstr>
      <vt:lpstr>Akuta skador</vt:lpstr>
      <vt:lpstr>Grundprinciper vid mjukdelsskador</vt:lpstr>
      <vt:lpstr>Bild 5</vt:lpstr>
      <vt:lpstr>Fotled</vt:lpstr>
      <vt:lpstr>Knä</vt:lpstr>
      <vt:lpstr>”Lårkakor” och andra muskelblödningar</vt:lpstr>
      <vt:lpstr>Fingrar</vt:lpstr>
      <vt:lpstr>Sårskador</vt:lpstr>
      <vt:lpstr>Ögon, tänder</vt:lpstr>
      <vt:lpstr>Skallskador - hjärnskakning</vt:lpstr>
      <vt:lpstr>Skallskador - hjärnskakning</vt:lpstr>
      <vt:lpstr>När återgång</vt:lpstr>
      <vt:lpstr>När återgång</vt:lpstr>
      <vt:lpstr>Ytterligare information</vt:lpstr>
      <vt:lpstr>Bild 17</vt:lpstr>
      <vt:lpstr>Idrottsskador - Icke akuta skador/ överbelastningsskador</vt:lpstr>
      <vt:lpstr>Överbelastningsskador</vt:lpstr>
      <vt:lpstr>ÖverBelastningsskador Yttre och Inre faktorer</vt:lpstr>
      <vt:lpstr>Överbelastningsskador</vt:lpstr>
      <vt:lpstr>Överbelastningsskador forts.</vt:lpstr>
      <vt:lpstr>Fot</vt:lpstr>
      <vt:lpstr>Knä</vt:lpstr>
      <vt:lpstr>knä</vt:lpstr>
      <vt:lpstr>    </vt:lpstr>
      <vt:lpstr>knäkontroll</vt:lpstr>
      <vt:lpstr>Frågor?</vt:lpstr>
      <vt:lpstr>Bild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Idrottsskador</dc:title>
  <dc:creator>Maria Gyris</dc:creator>
  <cp:lastModifiedBy>admin</cp:lastModifiedBy>
  <cp:revision>13</cp:revision>
  <dcterms:created xsi:type="dcterms:W3CDTF">2021-04-12T18:05:09Z</dcterms:created>
  <dcterms:modified xsi:type="dcterms:W3CDTF">2021-06-04T13:12:14Z</dcterms:modified>
</cp:coreProperties>
</file>