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1"/>
  </p:sldMasterIdLst>
  <p:sldIdLst>
    <p:sldId id="256" r:id="rId2"/>
    <p:sldId id="261" r:id="rId3"/>
    <p:sldId id="262" r:id="rId4"/>
    <p:sldId id="264" r:id="rId5"/>
    <p:sldId id="257" r:id="rId6"/>
    <p:sldId id="265" r:id="rId7"/>
    <p:sldId id="263" r:id="rId8"/>
    <p:sldId id="259" r:id="rId9"/>
    <p:sldId id="25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6463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5401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729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5301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7390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1725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1484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2048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2059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6749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8559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2466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9004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554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4282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9066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21CF7-9EA6-467E-84F5-58BFBA6E6FDF}" type="datetimeFigureOut">
              <a:rPr lang="sv-SE" smtClean="0"/>
              <a:t>2019-04-05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4AC7003-DE74-4CC1-8933-35AA919E40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806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  <p:sldLayoutId id="2147483961" r:id="rId12"/>
    <p:sldLayoutId id="2147483962" r:id="rId13"/>
    <p:sldLayoutId id="2147483963" r:id="rId14"/>
    <p:sldLayoutId id="2147483964" r:id="rId15"/>
    <p:sldLayoutId id="214748396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2B48CCE4-1120-4B51-9C2F-3E76CF796A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833"/>
          <a:stretch/>
        </p:blipFill>
        <p:spPr>
          <a:xfrm>
            <a:off x="5608280" y="475361"/>
            <a:ext cx="3977301" cy="2648581"/>
          </a:xfrm>
          <a:prstGeom prst="rect">
            <a:avLst/>
          </a:prstGeom>
        </p:spPr>
      </p:pic>
      <p:pic>
        <p:nvPicPr>
          <p:cNvPr id="1027" name="Picture 3" descr="Flurkmark IK">
            <a:extLst>
              <a:ext uri="{FF2B5EF4-FFF2-40B4-BE49-F238E27FC236}">
                <a16:creationId xmlns:a16="http://schemas.microsoft.com/office/drawing/2014/main" id="{0977EA75-BF76-4ADE-A458-6B3C6291C6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" r="1481" b="1"/>
          <a:stretch/>
        </p:blipFill>
        <p:spPr bwMode="auto">
          <a:xfrm>
            <a:off x="6495248" y="3870711"/>
            <a:ext cx="4690533" cy="274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issjö SK">
            <a:extLst>
              <a:ext uri="{FF2B5EF4-FFF2-40B4-BE49-F238E27FC236}">
                <a16:creationId xmlns:a16="http://schemas.microsoft.com/office/drawing/2014/main" id="{4B5841EE-8AA5-4859-91EE-974B42B41B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r="6902" b="-1"/>
          <a:stretch/>
        </p:blipFill>
        <p:spPr bwMode="auto">
          <a:xfrm>
            <a:off x="299123" y="1003316"/>
            <a:ext cx="4230544" cy="2867395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594F9D87-D4EC-4C6A-BD94-5B0F10DF1FD7}"/>
              </a:ext>
            </a:extLst>
          </p:cNvPr>
          <p:cNvSpPr txBox="1"/>
          <p:nvPr/>
        </p:nvSpPr>
        <p:spPr>
          <a:xfrm>
            <a:off x="989819" y="4834969"/>
            <a:ext cx="3924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b="1" dirty="0">
                <a:latin typeface="Constantia" panose="02030602050306030303" pitchFamily="18" charset="0"/>
              </a:rPr>
              <a:t>PROFIL HTF 2019</a:t>
            </a:r>
          </a:p>
        </p:txBody>
      </p:sp>
    </p:spTree>
    <p:extLst>
      <p:ext uri="{BB962C8B-B14F-4D97-AF65-F5344CB8AC3E}">
        <p14:creationId xmlns:p14="http://schemas.microsoft.com/office/powerpoint/2010/main" val="1358852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2EADEC90-FA7E-491E-99CD-14BF0A603CC8}"/>
              </a:ext>
            </a:extLst>
          </p:cNvPr>
          <p:cNvSpPr txBox="1"/>
          <p:nvPr/>
        </p:nvSpPr>
        <p:spPr>
          <a:xfrm>
            <a:off x="3290745" y="137160"/>
            <a:ext cx="5610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4000" b="1" dirty="0">
                <a:latin typeface="Constantia" panose="02030602050306030303" pitchFamily="18" charset="0"/>
              </a:rPr>
              <a:t>Träningsoverall Junior</a:t>
            </a:r>
          </a:p>
        </p:txBody>
      </p:sp>
      <p:pic>
        <p:nvPicPr>
          <p:cNvPr id="6" name="Bildobjekt 5" descr="En bild som visar kläder, byxor, man, person&#10;&#10;Beskrivning genererad med mycket hög exakthet">
            <a:extLst>
              <a:ext uri="{FF2B5EF4-FFF2-40B4-BE49-F238E27FC236}">
                <a16:creationId xmlns:a16="http://schemas.microsoft.com/office/drawing/2014/main" id="{2E156FBF-8571-41B5-99F7-66B64E0BE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704" y="1270929"/>
            <a:ext cx="3237106" cy="4316141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84373236-D4B2-409A-8381-DAD6FC6E6E1E}"/>
              </a:ext>
            </a:extLst>
          </p:cNvPr>
          <p:cNvSpPr txBox="1"/>
          <p:nvPr/>
        </p:nvSpPr>
        <p:spPr>
          <a:xfrm>
            <a:off x="729842" y="5501374"/>
            <a:ext cx="4723002" cy="92333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Jacka, två sidfickor med dragkedja.</a:t>
            </a:r>
          </a:p>
          <a:p>
            <a:r>
              <a:rPr lang="sv-SE" b="1" dirty="0">
                <a:latin typeface="Constantia" panose="02030602050306030303" pitchFamily="18" charset="0"/>
              </a:rPr>
              <a:t>Storlekar </a:t>
            </a:r>
            <a:r>
              <a:rPr lang="sv-SE" sz="1200" b="1" dirty="0">
                <a:latin typeface="Constantia" panose="02030602050306030303" pitchFamily="18" charset="0"/>
              </a:rPr>
              <a:t>( 122/128, 134/140, 146/152, 158/164</a:t>
            </a:r>
            <a:endParaRPr lang="sv-SE" b="1" dirty="0">
              <a:latin typeface="Constantia" panose="02030602050306030303" pitchFamily="18" charset="0"/>
            </a:endParaRPr>
          </a:p>
          <a:p>
            <a:r>
              <a:rPr lang="sv-SE" b="1" dirty="0">
                <a:latin typeface="Constantia" panose="02030602050306030303" pitchFamily="18" charset="0"/>
              </a:rPr>
              <a:t>Pris 391:- ( </a:t>
            </a:r>
            <a:r>
              <a:rPr lang="sv-SE" sz="1400" b="1" dirty="0">
                <a:latin typeface="Constantia" panose="02030602050306030303" pitchFamily="18" charset="0"/>
              </a:rPr>
              <a:t>ink. Tryck )</a:t>
            </a:r>
            <a:endParaRPr lang="sv-SE" b="1" dirty="0">
              <a:latin typeface="Constantia" panose="02030602050306030303" pitchFamily="18" charset="0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8E463BB-7D59-444D-8715-4E7E1A0CA17C}"/>
              </a:ext>
            </a:extLst>
          </p:cNvPr>
          <p:cNvSpPr txBox="1"/>
          <p:nvPr/>
        </p:nvSpPr>
        <p:spPr>
          <a:xfrm>
            <a:off x="6951009" y="5596300"/>
            <a:ext cx="3900491" cy="92333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Byxa, två sidfickor med dragkedja.</a:t>
            </a:r>
          </a:p>
          <a:p>
            <a:r>
              <a:rPr lang="sv-SE" b="1" dirty="0">
                <a:latin typeface="Constantia" panose="02030602050306030303" pitchFamily="18" charset="0"/>
              </a:rPr>
              <a:t>Storlekar </a:t>
            </a:r>
            <a:r>
              <a:rPr lang="sv-SE" sz="1200" b="1" dirty="0">
                <a:latin typeface="Constantia" panose="02030602050306030303" pitchFamily="18" charset="0"/>
              </a:rPr>
              <a:t>( 122/128, 134/140, 146/152, 158/164)</a:t>
            </a:r>
            <a:endParaRPr lang="sv-SE" b="1" dirty="0">
              <a:latin typeface="Constantia" panose="02030602050306030303" pitchFamily="18" charset="0"/>
            </a:endParaRPr>
          </a:p>
          <a:p>
            <a:r>
              <a:rPr lang="sv-SE" b="1" dirty="0">
                <a:latin typeface="Constantia" panose="02030602050306030303" pitchFamily="18" charset="0"/>
              </a:rPr>
              <a:t>Pris 252:- </a:t>
            </a:r>
            <a:r>
              <a:rPr lang="sv-SE" sz="1400" b="1" dirty="0">
                <a:latin typeface="Constantia" panose="02030602050306030303" pitchFamily="18" charset="0"/>
              </a:rPr>
              <a:t>( </a:t>
            </a:r>
            <a:r>
              <a:rPr lang="sv-SE" sz="1400" b="1" dirty="0" err="1">
                <a:latin typeface="Constantia" panose="02030602050306030303" pitchFamily="18" charset="0"/>
              </a:rPr>
              <a:t>ink.tryck</a:t>
            </a:r>
            <a:r>
              <a:rPr lang="sv-SE" sz="1400" b="1" dirty="0">
                <a:latin typeface="Constantia" panose="02030602050306030303" pitchFamily="18" charset="0"/>
              </a:rPr>
              <a:t> )</a:t>
            </a:r>
            <a:endParaRPr lang="sv-SE" b="1" dirty="0">
              <a:latin typeface="Constantia" panose="02030602050306030303" pitchFamily="18" charset="0"/>
            </a:endParaRPr>
          </a:p>
        </p:txBody>
      </p:sp>
      <p:pic>
        <p:nvPicPr>
          <p:cNvPr id="5" name="Bildobjekt 4" descr="En bild som visar kläder, skjorta, man&#10;&#10;Beskrivning genererad med hög exakthet">
            <a:extLst>
              <a:ext uri="{FF2B5EF4-FFF2-40B4-BE49-F238E27FC236}">
                <a16:creationId xmlns:a16="http://schemas.microsoft.com/office/drawing/2014/main" id="{6B0322A0-1772-4F2C-B2AC-7C56707D9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95" y="845046"/>
            <a:ext cx="3492246" cy="4656328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0A834878-CAD0-4A4A-8206-8161EDCBE7F5}"/>
              </a:ext>
            </a:extLst>
          </p:cNvPr>
          <p:cNvSpPr txBox="1"/>
          <p:nvPr/>
        </p:nvSpPr>
        <p:spPr>
          <a:xfrm>
            <a:off x="2055043" y="2187019"/>
            <a:ext cx="813992" cy="380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HTF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B420F0CA-AD2F-4C46-90C5-D73E84E657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678" y="1575806"/>
            <a:ext cx="2833742" cy="3542178"/>
          </a:xfrm>
          <a:prstGeom prst="rect">
            <a:avLst/>
          </a:prstGeo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8118388F-D4A7-4B10-BF8C-F79AAFCBE9F9}"/>
              </a:ext>
            </a:extLst>
          </p:cNvPr>
          <p:cNvSpPr txBox="1"/>
          <p:nvPr/>
        </p:nvSpPr>
        <p:spPr>
          <a:xfrm>
            <a:off x="5234730" y="3951216"/>
            <a:ext cx="981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>
                <a:solidFill>
                  <a:schemeClr val="bg1"/>
                </a:solidFill>
              </a:rPr>
              <a:t>Johansson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FBC1DF9C-F89B-44DF-9EAA-C4FA351764BD}"/>
              </a:ext>
            </a:extLst>
          </p:cNvPr>
          <p:cNvSpPr txBox="1"/>
          <p:nvPr/>
        </p:nvSpPr>
        <p:spPr>
          <a:xfrm>
            <a:off x="8321879" y="2505693"/>
            <a:ext cx="511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bg1"/>
                </a:solidFill>
              </a:rPr>
              <a:t>P J 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0A3AF004-651A-4008-AA48-19F86498BBA2}"/>
              </a:ext>
            </a:extLst>
          </p:cNvPr>
          <p:cNvSpPr txBox="1"/>
          <p:nvPr/>
        </p:nvSpPr>
        <p:spPr>
          <a:xfrm>
            <a:off x="1195546" y="2459526"/>
            <a:ext cx="953287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50" dirty="0">
                <a:solidFill>
                  <a:schemeClr val="bg1"/>
                </a:solidFill>
              </a:rPr>
              <a:t>Team Sportia</a:t>
            </a:r>
          </a:p>
        </p:txBody>
      </p:sp>
    </p:spTree>
    <p:extLst>
      <p:ext uri="{BB962C8B-B14F-4D97-AF65-F5344CB8AC3E}">
        <p14:creationId xmlns:p14="http://schemas.microsoft.com/office/powerpoint/2010/main" val="1668413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3C294581-74D2-4B0B-A4C1-1A469DB6DC9D}"/>
              </a:ext>
            </a:extLst>
          </p:cNvPr>
          <p:cNvSpPr txBox="1"/>
          <p:nvPr/>
        </p:nvSpPr>
        <p:spPr>
          <a:xfrm>
            <a:off x="3243072" y="173736"/>
            <a:ext cx="5705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latin typeface="Constantia" panose="02030602050306030303" pitchFamily="18" charset="0"/>
              </a:rPr>
              <a:t>Träningsoverall Herr</a:t>
            </a:r>
          </a:p>
        </p:txBody>
      </p:sp>
      <p:pic>
        <p:nvPicPr>
          <p:cNvPr id="10" name="Bildobjekt 9" descr="En bild som visar kläder, byxor&#10;&#10;Beskrivning genererad med mycket hög exakthet">
            <a:extLst>
              <a:ext uri="{FF2B5EF4-FFF2-40B4-BE49-F238E27FC236}">
                <a16:creationId xmlns:a16="http://schemas.microsoft.com/office/drawing/2014/main" id="{FCF3B575-ACFA-4DCC-B421-3BD512EDB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215" y="1073748"/>
            <a:ext cx="3013435" cy="4064407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3245EE70-FF98-445C-B7E7-7DE712365646}"/>
              </a:ext>
            </a:extLst>
          </p:cNvPr>
          <p:cNvSpPr txBox="1"/>
          <p:nvPr/>
        </p:nvSpPr>
        <p:spPr>
          <a:xfrm>
            <a:off x="4304756" y="5036958"/>
            <a:ext cx="4090222" cy="1415772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Herrjacka, sidfickor med dragkedja.</a:t>
            </a:r>
          </a:p>
          <a:p>
            <a:r>
              <a:rPr lang="sv-SE" b="1" dirty="0">
                <a:latin typeface="Constantia" panose="02030602050306030303" pitchFamily="18" charset="0"/>
              </a:rPr>
              <a:t>Herrbyxa, sidfickor med dragkedja.</a:t>
            </a:r>
          </a:p>
          <a:p>
            <a:r>
              <a:rPr lang="sv-SE" b="1" dirty="0">
                <a:latin typeface="Constantia" panose="02030602050306030303" pitchFamily="18" charset="0"/>
              </a:rPr>
              <a:t>Storlekar </a:t>
            </a:r>
            <a:r>
              <a:rPr lang="sv-SE" sz="1200" b="1" dirty="0">
                <a:latin typeface="Constantia" panose="02030602050306030303" pitchFamily="18" charset="0"/>
              </a:rPr>
              <a:t>( XS,S,M,L,XL,XXL )</a:t>
            </a:r>
            <a:endParaRPr lang="sv-SE" b="1" dirty="0">
              <a:latin typeface="Constantia" panose="02030602050306030303" pitchFamily="18" charset="0"/>
            </a:endParaRPr>
          </a:p>
          <a:p>
            <a:r>
              <a:rPr lang="sv-SE" b="1" dirty="0">
                <a:latin typeface="Constantia" panose="02030602050306030303" pitchFamily="18" charset="0"/>
              </a:rPr>
              <a:t>Pris jacka 494:- och byxa 327:-</a:t>
            </a:r>
          </a:p>
          <a:p>
            <a:r>
              <a:rPr lang="sv-SE" sz="1400" b="1" dirty="0">
                <a:latin typeface="Constantia" panose="02030602050306030303" pitchFamily="18" charset="0"/>
              </a:rPr>
              <a:t>( </a:t>
            </a:r>
            <a:r>
              <a:rPr lang="sv-SE" sz="1400" b="1" dirty="0" err="1">
                <a:latin typeface="Constantia" panose="02030602050306030303" pitchFamily="18" charset="0"/>
              </a:rPr>
              <a:t>Ink.Tryck</a:t>
            </a:r>
            <a:r>
              <a:rPr lang="sv-SE" sz="1400" b="1" dirty="0">
                <a:latin typeface="Constantia" panose="02030602050306030303" pitchFamily="18" charset="0"/>
              </a:rPr>
              <a:t> )</a:t>
            </a:r>
          </a:p>
        </p:txBody>
      </p:sp>
      <p:pic>
        <p:nvPicPr>
          <p:cNvPr id="5" name="Bildobjekt 4" descr="En bild som visar kläder, man, skjorta&#10;&#10;Beskrivning genererad med mycket hög exakthet">
            <a:extLst>
              <a:ext uri="{FF2B5EF4-FFF2-40B4-BE49-F238E27FC236}">
                <a16:creationId xmlns:a16="http://schemas.microsoft.com/office/drawing/2014/main" id="{115344D6-35FA-4371-BD8D-ADC3CC48F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85" y="815859"/>
            <a:ext cx="3403821" cy="4538429"/>
          </a:xfrm>
          <a:prstGeom prst="rect">
            <a:avLst/>
          </a:prstGeom>
        </p:spPr>
      </p:pic>
      <p:pic>
        <p:nvPicPr>
          <p:cNvPr id="1026" name="Picture 2" descr="https://images.nwgmedia.com/Media.aspx?fileId=178383">
            <a:extLst>
              <a:ext uri="{FF2B5EF4-FFF2-40B4-BE49-F238E27FC236}">
                <a16:creationId xmlns:a16="http://schemas.microsoft.com/office/drawing/2014/main" id="{A21A5A48-445B-4561-8376-72D330A0D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063" y="1359016"/>
            <a:ext cx="2644152" cy="330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1983496F-78C6-4A9D-99F6-9B11B4779471}"/>
              </a:ext>
            </a:extLst>
          </p:cNvPr>
          <p:cNvSpPr txBox="1"/>
          <p:nvPr/>
        </p:nvSpPr>
        <p:spPr>
          <a:xfrm>
            <a:off x="2130279" y="2136685"/>
            <a:ext cx="813992" cy="380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HTF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291E0633-D62A-46E7-86ED-6ADCB2B4691F}"/>
              </a:ext>
            </a:extLst>
          </p:cNvPr>
          <p:cNvSpPr txBox="1"/>
          <p:nvPr/>
        </p:nvSpPr>
        <p:spPr>
          <a:xfrm>
            <a:off x="1195546" y="2459526"/>
            <a:ext cx="953287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50" dirty="0">
                <a:solidFill>
                  <a:schemeClr val="bg1"/>
                </a:solidFill>
              </a:rPr>
              <a:t>Team Sportia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BA196B7-9467-4A9A-9E02-4D82ED6FC517}"/>
              </a:ext>
            </a:extLst>
          </p:cNvPr>
          <p:cNvSpPr txBox="1"/>
          <p:nvPr/>
        </p:nvSpPr>
        <p:spPr>
          <a:xfrm>
            <a:off x="4877599" y="3363986"/>
            <a:ext cx="981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>
                <a:solidFill>
                  <a:schemeClr val="bg1"/>
                </a:solidFill>
              </a:rPr>
              <a:t>Johansson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10FF04C9-9ED3-4CD4-900C-FE271AF8FAEC}"/>
              </a:ext>
            </a:extLst>
          </p:cNvPr>
          <p:cNvSpPr txBox="1"/>
          <p:nvPr/>
        </p:nvSpPr>
        <p:spPr>
          <a:xfrm>
            <a:off x="7570682" y="2206305"/>
            <a:ext cx="12629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bg1"/>
                </a:solidFill>
              </a:rPr>
              <a:t>P J </a:t>
            </a:r>
          </a:p>
        </p:txBody>
      </p:sp>
    </p:spTree>
    <p:extLst>
      <p:ext uri="{BB962C8B-B14F-4D97-AF65-F5344CB8AC3E}">
        <p14:creationId xmlns:p14="http://schemas.microsoft.com/office/powerpoint/2010/main" val="2262669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En bild som visar kläder, man, person, skjorta&#10;&#10;Beskrivning genererad med mycket hög exakthet">
            <a:extLst>
              <a:ext uri="{FF2B5EF4-FFF2-40B4-BE49-F238E27FC236}">
                <a16:creationId xmlns:a16="http://schemas.microsoft.com/office/drawing/2014/main" id="{969CC3A5-747E-4903-B712-92CDFA407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09" y="850522"/>
            <a:ext cx="2703139" cy="3604185"/>
          </a:xfrm>
          <a:prstGeom prst="rect">
            <a:avLst/>
          </a:prstGeom>
        </p:spPr>
      </p:pic>
      <p:pic>
        <p:nvPicPr>
          <p:cNvPr id="3" name="Bildobjekt 2" descr="En bild som visar kläder, byxor, man, person&#10;&#10;Beskrivning genererad med mycket hög exakthet">
            <a:extLst>
              <a:ext uri="{FF2B5EF4-FFF2-40B4-BE49-F238E27FC236}">
                <a16:creationId xmlns:a16="http://schemas.microsoft.com/office/drawing/2014/main" id="{55C8B9A2-8000-43CB-90F0-02C9DAD9B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855" y="988271"/>
            <a:ext cx="2852928" cy="3604186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50D3B78B-EA0B-4977-AA68-4FC49738F71C}"/>
              </a:ext>
            </a:extLst>
          </p:cNvPr>
          <p:cNvSpPr txBox="1"/>
          <p:nvPr/>
        </p:nvSpPr>
        <p:spPr>
          <a:xfrm>
            <a:off x="3001594" y="5252786"/>
            <a:ext cx="4090222" cy="1415772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Damjacka, sidfickor med dragkedja</a:t>
            </a:r>
          </a:p>
          <a:p>
            <a:r>
              <a:rPr lang="sv-SE" b="1" dirty="0">
                <a:latin typeface="Constantia" panose="02030602050306030303" pitchFamily="18" charset="0"/>
              </a:rPr>
              <a:t>Dambyxa, sidfickor med dragkedja.</a:t>
            </a:r>
          </a:p>
          <a:p>
            <a:r>
              <a:rPr lang="sv-SE" b="1" dirty="0">
                <a:latin typeface="Constantia" panose="02030602050306030303" pitchFamily="18" charset="0"/>
              </a:rPr>
              <a:t>Storlekar </a:t>
            </a:r>
            <a:r>
              <a:rPr lang="sv-SE" sz="1200" b="1" dirty="0">
                <a:latin typeface="Constantia" panose="02030602050306030303" pitchFamily="18" charset="0"/>
              </a:rPr>
              <a:t>( XS,S,M,L,XL,XXL</a:t>
            </a:r>
            <a:endParaRPr lang="sv-SE" b="1" dirty="0">
              <a:latin typeface="Constantia" panose="02030602050306030303" pitchFamily="18" charset="0"/>
            </a:endParaRPr>
          </a:p>
          <a:p>
            <a:r>
              <a:rPr lang="sv-SE" b="1" dirty="0">
                <a:latin typeface="Constantia" panose="02030602050306030303" pitchFamily="18" charset="0"/>
              </a:rPr>
              <a:t>Pris jacka 494:- och byxa 327:-</a:t>
            </a:r>
          </a:p>
          <a:p>
            <a:r>
              <a:rPr lang="sv-SE" sz="1400" b="1" dirty="0">
                <a:latin typeface="Constantia" panose="02030602050306030303" pitchFamily="18" charset="0"/>
              </a:rPr>
              <a:t>( </a:t>
            </a:r>
            <a:r>
              <a:rPr lang="sv-SE" sz="1400" b="1" dirty="0" err="1">
                <a:latin typeface="Constantia" panose="02030602050306030303" pitchFamily="18" charset="0"/>
              </a:rPr>
              <a:t>Ink.Tryck</a:t>
            </a:r>
            <a:r>
              <a:rPr lang="sv-SE" sz="1400" b="1" dirty="0">
                <a:latin typeface="Constantia" panose="02030602050306030303" pitchFamily="18" charset="0"/>
              </a:rPr>
              <a:t> )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4D1B4E1-07AF-4AE5-A2B7-481B30FA1214}"/>
              </a:ext>
            </a:extLst>
          </p:cNvPr>
          <p:cNvSpPr txBox="1"/>
          <p:nvPr/>
        </p:nvSpPr>
        <p:spPr>
          <a:xfrm>
            <a:off x="2555175" y="183893"/>
            <a:ext cx="5705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latin typeface="Constantia" panose="02030602050306030303" pitchFamily="18" charset="0"/>
              </a:rPr>
              <a:t>Träningsoverall Dam</a:t>
            </a:r>
          </a:p>
        </p:txBody>
      </p:sp>
      <p:pic>
        <p:nvPicPr>
          <p:cNvPr id="2050" name="Picture 2" descr="https://images.nwgmedia.com/Media.aspx?fileId=95864">
            <a:extLst>
              <a:ext uri="{FF2B5EF4-FFF2-40B4-BE49-F238E27FC236}">
                <a16:creationId xmlns:a16="http://schemas.microsoft.com/office/drawing/2014/main" id="{9805035F-9894-4C07-A307-07CA8F9A0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825" y="1206136"/>
            <a:ext cx="2643475" cy="330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229693F3-B8C4-4641-9E40-5A04E39F5C5D}"/>
              </a:ext>
            </a:extLst>
          </p:cNvPr>
          <p:cNvSpPr txBox="1"/>
          <p:nvPr/>
        </p:nvSpPr>
        <p:spPr>
          <a:xfrm>
            <a:off x="1921079" y="1809029"/>
            <a:ext cx="102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HTF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0F772DA-77EC-409F-9CB7-F8A9375D754D}"/>
              </a:ext>
            </a:extLst>
          </p:cNvPr>
          <p:cNvSpPr txBox="1"/>
          <p:nvPr/>
        </p:nvSpPr>
        <p:spPr>
          <a:xfrm>
            <a:off x="1182194" y="1897515"/>
            <a:ext cx="953287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50" dirty="0">
                <a:solidFill>
                  <a:schemeClr val="bg1"/>
                </a:solidFill>
              </a:rPr>
              <a:t>Team Sportia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BA021F1E-ADC3-406D-BA10-E759FC286573}"/>
              </a:ext>
            </a:extLst>
          </p:cNvPr>
          <p:cNvSpPr txBox="1"/>
          <p:nvPr/>
        </p:nvSpPr>
        <p:spPr>
          <a:xfrm>
            <a:off x="4663806" y="3363986"/>
            <a:ext cx="981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>
                <a:solidFill>
                  <a:schemeClr val="bg1"/>
                </a:solidFill>
              </a:rPr>
              <a:t>Johansson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3B4CF022-9B09-481B-8D31-26F340BD4148}"/>
              </a:ext>
            </a:extLst>
          </p:cNvPr>
          <p:cNvSpPr txBox="1"/>
          <p:nvPr/>
        </p:nvSpPr>
        <p:spPr>
          <a:xfrm>
            <a:off x="7407479" y="1963025"/>
            <a:ext cx="578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>
                <a:solidFill>
                  <a:schemeClr val="bg1"/>
                </a:solidFill>
              </a:rPr>
              <a:t>P J </a:t>
            </a:r>
          </a:p>
        </p:txBody>
      </p:sp>
    </p:spTree>
    <p:extLst>
      <p:ext uri="{BB962C8B-B14F-4D97-AF65-F5344CB8AC3E}">
        <p14:creationId xmlns:p14="http://schemas.microsoft.com/office/powerpoint/2010/main" val="3064027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ruta 8">
            <a:extLst>
              <a:ext uri="{FF2B5EF4-FFF2-40B4-BE49-F238E27FC236}">
                <a16:creationId xmlns:a16="http://schemas.microsoft.com/office/drawing/2014/main" id="{70B3E477-85F9-4D00-9240-C47B64B3AC62}"/>
              </a:ext>
            </a:extLst>
          </p:cNvPr>
          <p:cNvSpPr txBox="1"/>
          <p:nvPr/>
        </p:nvSpPr>
        <p:spPr>
          <a:xfrm>
            <a:off x="3641482" y="345682"/>
            <a:ext cx="36504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>
                <a:latin typeface="Constantia" panose="02030602050306030303" pitchFamily="18" charset="0"/>
              </a:rPr>
              <a:t>Målvaktströja </a:t>
            </a:r>
          </a:p>
        </p:txBody>
      </p:sp>
      <p:pic>
        <p:nvPicPr>
          <p:cNvPr id="15" name="Bildobjekt 14" descr="En bild som visar kläder, skjorta, ärm&#10;&#10;Beskrivning genererad med mycket hög exakthet">
            <a:extLst>
              <a:ext uri="{FF2B5EF4-FFF2-40B4-BE49-F238E27FC236}">
                <a16:creationId xmlns:a16="http://schemas.microsoft.com/office/drawing/2014/main" id="{EAFB6F76-3FE5-4DD1-93C1-9B3814E13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06" y="925091"/>
            <a:ext cx="2923676" cy="3898234"/>
          </a:xfrm>
          <a:prstGeom prst="rect">
            <a:avLst/>
          </a:prstGeom>
        </p:spPr>
      </p:pic>
      <p:sp>
        <p:nvSpPr>
          <p:cNvPr id="16" name="textruta 15">
            <a:extLst>
              <a:ext uri="{FF2B5EF4-FFF2-40B4-BE49-F238E27FC236}">
                <a16:creationId xmlns:a16="http://schemas.microsoft.com/office/drawing/2014/main" id="{74AA15E1-AFB4-4DC9-93AF-F37185204E1D}"/>
              </a:ext>
            </a:extLst>
          </p:cNvPr>
          <p:cNvSpPr txBox="1"/>
          <p:nvPr/>
        </p:nvSpPr>
        <p:spPr>
          <a:xfrm>
            <a:off x="3306245" y="5082651"/>
            <a:ext cx="3113353" cy="1292662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Målvaktströja (Rosa &amp; Gul)</a:t>
            </a:r>
          </a:p>
          <a:p>
            <a:r>
              <a:rPr lang="sv-SE" b="1" dirty="0">
                <a:latin typeface="Constantia" panose="02030602050306030303" pitchFamily="18" charset="0"/>
              </a:rPr>
              <a:t>SR = 367:- </a:t>
            </a:r>
            <a:r>
              <a:rPr lang="sv-SE" sz="1200" b="1" dirty="0">
                <a:latin typeface="Constantia" panose="02030602050306030303" pitchFamily="18" charset="0"/>
              </a:rPr>
              <a:t>( XS,S,M,L,XL,XXL )</a:t>
            </a:r>
            <a:endParaRPr lang="sv-SE" b="1" dirty="0">
              <a:latin typeface="Constantia" panose="02030602050306030303" pitchFamily="18" charset="0"/>
            </a:endParaRPr>
          </a:p>
          <a:p>
            <a:r>
              <a:rPr lang="sv-SE" b="1" dirty="0">
                <a:latin typeface="Constantia" panose="02030602050306030303" pitchFamily="18" charset="0"/>
              </a:rPr>
              <a:t>JR = 331:- </a:t>
            </a:r>
            <a:r>
              <a:rPr lang="sv-SE" sz="1200" b="1" dirty="0">
                <a:latin typeface="Constantia" panose="02030602050306030303" pitchFamily="18" charset="0"/>
              </a:rPr>
              <a:t>( 122/128,134/140,146/152</a:t>
            </a:r>
          </a:p>
          <a:p>
            <a:r>
              <a:rPr lang="sv-SE" sz="1200" b="1" dirty="0">
                <a:latin typeface="Constantia" panose="02030602050306030303" pitchFamily="18" charset="0"/>
              </a:rPr>
              <a:t>                              158/164 )</a:t>
            </a:r>
          </a:p>
          <a:p>
            <a:r>
              <a:rPr lang="sv-SE" sz="1200" b="1" dirty="0">
                <a:latin typeface="Constantia" panose="02030602050306030303" pitchFamily="18" charset="0"/>
              </a:rPr>
              <a:t>( </a:t>
            </a:r>
            <a:r>
              <a:rPr lang="sv-SE" sz="1200" b="1" dirty="0" err="1">
                <a:latin typeface="Constantia" panose="02030602050306030303" pitchFamily="18" charset="0"/>
              </a:rPr>
              <a:t>Ink.Tryck</a:t>
            </a:r>
            <a:r>
              <a:rPr lang="sv-SE" sz="1200" b="1" dirty="0">
                <a:latin typeface="Constantia" panose="02030602050306030303" pitchFamily="18" charset="0"/>
              </a:rPr>
              <a:t> )</a:t>
            </a:r>
            <a:endParaRPr lang="sv-SE" b="1" dirty="0">
              <a:latin typeface="Constantia" panose="02030602050306030303" pitchFamily="18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B3A17F1-E603-4E83-B19A-D5A5D79F40C3}"/>
              </a:ext>
            </a:extLst>
          </p:cNvPr>
          <p:cNvSpPr txBox="1"/>
          <p:nvPr/>
        </p:nvSpPr>
        <p:spPr>
          <a:xfrm>
            <a:off x="2179644" y="1990787"/>
            <a:ext cx="842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HTF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4E1999E9-ED81-48C0-BC1A-A9DE7676CB58}"/>
              </a:ext>
            </a:extLst>
          </p:cNvPr>
          <p:cNvSpPr txBox="1"/>
          <p:nvPr/>
        </p:nvSpPr>
        <p:spPr>
          <a:xfrm>
            <a:off x="1418029" y="2175453"/>
            <a:ext cx="953287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50" dirty="0"/>
              <a:t>Team Sportia</a:t>
            </a:r>
          </a:p>
        </p:txBody>
      </p:sp>
      <p:pic>
        <p:nvPicPr>
          <p:cNvPr id="3074" name="Picture 2" descr="https://images.nwgmedia.com/Media.aspx?fileId=95712">
            <a:extLst>
              <a:ext uri="{FF2B5EF4-FFF2-40B4-BE49-F238E27FC236}">
                <a16:creationId xmlns:a16="http://schemas.microsoft.com/office/drawing/2014/main" id="{93FE505B-F013-4053-8EB3-61D75829C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720" y="1312894"/>
            <a:ext cx="2498103" cy="312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7FC34260-EEFF-453C-9B18-855F9D364FB7}"/>
              </a:ext>
            </a:extLst>
          </p:cNvPr>
          <p:cNvSpPr txBox="1"/>
          <p:nvPr/>
        </p:nvSpPr>
        <p:spPr>
          <a:xfrm>
            <a:off x="6814266" y="2175453"/>
            <a:ext cx="8828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8000" b="1" dirty="0"/>
              <a:t>1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B5B2A63F-7045-42BE-932E-26BC50F7FE39}"/>
              </a:ext>
            </a:extLst>
          </p:cNvPr>
          <p:cNvSpPr txBox="1"/>
          <p:nvPr/>
        </p:nvSpPr>
        <p:spPr>
          <a:xfrm>
            <a:off x="8565953" y="2271633"/>
            <a:ext cx="102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HTF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297AB939-599F-45F3-824D-D9A431CAC495}"/>
              </a:ext>
            </a:extLst>
          </p:cNvPr>
          <p:cNvSpPr txBox="1"/>
          <p:nvPr/>
        </p:nvSpPr>
        <p:spPr>
          <a:xfrm>
            <a:off x="7750261" y="2360119"/>
            <a:ext cx="953287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50" dirty="0">
                <a:solidFill>
                  <a:schemeClr val="bg1"/>
                </a:solidFill>
              </a:rPr>
              <a:t>Team Sportia</a:t>
            </a:r>
          </a:p>
        </p:txBody>
      </p:sp>
    </p:spTree>
    <p:extLst>
      <p:ext uri="{BB962C8B-B14F-4D97-AF65-F5344CB8AC3E}">
        <p14:creationId xmlns:p14="http://schemas.microsoft.com/office/powerpoint/2010/main" val="1335580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En bild som visar kläder, skjorta&#10;&#10;Beskrivning genererad med mycket hög exakthet">
            <a:extLst>
              <a:ext uri="{FF2B5EF4-FFF2-40B4-BE49-F238E27FC236}">
                <a16:creationId xmlns:a16="http://schemas.microsoft.com/office/drawing/2014/main" id="{B79FE5DA-4E27-462F-924C-8387E727D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98" y="952106"/>
            <a:ext cx="3177391" cy="4236521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242398D2-7DC4-4283-9915-AAD3DD721ABA}"/>
              </a:ext>
            </a:extLst>
          </p:cNvPr>
          <p:cNvSpPr txBox="1"/>
          <p:nvPr/>
        </p:nvSpPr>
        <p:spPr>
          <a:xfrm>
            <a:off x="3789018" y="5223886"/>
            <a:ext cx="2923676" cy="132343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Matchtröja </a:t>
            </a:r>
            <a:r>
              <a:rPr lang="sv-SE" sz="1200" b="1" dirty="0">
                <a:latin typeface="Constantia" panose="02030602050306030303" pitchFamily="18" charset="0"/>
              </a:rPr>
              <a:t>( </a:t>
            </a:r>
            <a:r>
              <a:rPr lang="sv-SE" sz="1200" b="1" dirty="0" err="1">
                <a:latin typeface="Constantia" panose="02030602050306030303" pitchFamily="18" charset="0"/>
              </a:rPr>
              <a:t>Dam,Herr,JR</a:t>
            </a:r>
            <a:r>
              <a:rPr lang="sv-SE" sz="1200" b="1" dirty="0">
                <a:latin typeface="Constantia" panose="02030602050306030303" pitchFamily="18" charset="0"/>
              </a:rPr>
              <a:t> )</a:t>
            </a:r>
            <a:endParaRPr lang="sv-SE" b="1" dirty="0">
              <a:latin typeface="Constantia" panose="02030602050306030303" pitchFamily="18" charset="0"/>
            </a:endParaRPr>
          </a:p>
          <a:p>
            <a:r>
              <a:rPr lang="sv-SE" b="1" dirty="0">
                <a:latin typeface="Constantia" panose="02030602050306030303" pitchFamily="18" charset="0"/>
              </a:rPr>
              <a:t>SR = 331:- </a:t>
            </a:r>
            <a:r>
              <a:rPr lang="sv-SE" sz="1200" b="1" dirty="0">
                <a:latin typeface="Constantia" panose="02030602050306030303" pitchFamily="18" charset="0"/>
              </a:rPr>
              <a:t>( XS,S,M,L,XL,XXL)</a:t>
            </a:r>
            <a:endParaRPr lang="sv-SE" b="1" dirty="0">
              <a:latin typeface="Constantia" panose="02030602050306030303" pitchFamily="18" charset="0"/>
            </a:endParaRPr>
          </a:p>
          <a:p>
            <a:r>
              <a:rPr lang="sv-SE" b="1" dirty="0">
                <a:latin typeface="Constantia" panose="02030602050306030303" pitchFamily="18" charset="0"/>
              </a:rPr>
              <a:t>JR = 293:- </a:t>
            </a:r>
            <a:r>
              <a:rPr lang="sv-SE" sz="1200" b="1" dirty="0">
                <a:latin typeface="Constantia" panose="02030602050306030303" pitchFamily="18" charset="0"/>
              </a:rPr>
              <a:t>(122/128,134/140,146/152</a:t>
            </a:r>
          </a:p>
          <a:p>
            <a:r>
              <a:rPr lang="sv-SE" sz="1200" b="1" dirty="0">
                <a:latin typeface="Constantia" panose="02030602050306030303" pitchFamily="18" charset="0"/>
              </a:rPr>
              <a:t> </a:t>
            </a:r>
            <a:r>
              <a:rPr lang="sv-SE" sz="1000" b="1" dirty="0">
                <a:latin typeface="Constantia" panose="02030602050306030303" pitchFamily="18" charset="0"/>
              </a:rPr>
              <a:t>                 </a:t>
            </a:r>
            <a:r>
              <a:rPr lang="sv-SE" sz="1200" b="1" dirty="0">
                <a:latin typeface="Constantia" panose="02030602050306030303" pitchFamily="18" charset="0"/>
              </a:rPr>
              <a:t>               158/164</a:t>
            </a:r>
          </a:p>
          <a:p>
            <a:r>
              <a:rPr lang="sv-SE" sz="1400" b="1" dirty="0">
                <a:latin typeface="Constantia" panose="02030602050306030303" pitchFamily="18" charset="0"/>
              </a:rPr>
              <a:t>( </a:t>
            </a:r>
            <a:r>
              <a:rPr lang="sv-SE" sz="1400" b="1" dirty="0" err="1">
                <a:latin typeface="Constantia" panose="02030602050306030303" pitchFamily="18" charset="0"/>
              </a:rPr>
              <a:t>Ink.Tryck</a:t>
            </a:r>
            <a:r>
              <a:rPr lang="sv-SE" sz="1400" b="1" dirty="0">
                <a:latin typeface="Constantia" panose="02030602050306030303" pitchFamily="18" charset="0"/>
              </a:rPr>
              <a:t> )</a:t>
            </a:r>
            <a:endParaRPr lang="sv-SE" sz="1400" b="1" dirty="0"/>
          </a:p>
        </p:txBody>
      </p:sp>
      <p:pic>
        <p:nvPicPr>
          <p:cNvPr id="4098" name="Picture 2" descr="https://images.nwgmedia.com/Media.aspx?fileId=95223">
            <a:extLst>
              <a:ext uri="{FF2B5EF4-FFF2-40B4-BE49-F238E27FC236}">
                <a16:creationId xmlns:a16="http://schemas.microsoft.com/office/drawing/2014/main" id="{0D3810F2-0F0D-42C8-B965-3A6AA71AD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110" y="1566519"/>
            <a:ext cx="2723167" cy="340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160200C1-58E0-4C99-9F37-2E06BBBDB8AB}"/>
              </a:ext>
            </a:extLst>
          </p:cNvPr>
          <p:cNvSpPr txBox="1"/>
          <p:nvPr/>
        </p:nvSpPr>
        <p:spPr>
          <a:xfrm>
            <a:off x="2457974" y="2119422"/>
            <a:ext cx="102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HTF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27B361B0-79E9-4878-811A-574325F42253}"/>
              </a:ext>
            </a:extLst>
          </p:cNvPr>
          <p:cNvSpPr txBox="1"/>
          <p:nvPr/>
        </p:nvSpPr>
        <p:spPr>
          <a:xfrm>
            <a:off x="1451295" y="2392574"/>
            <a:ext cx="939567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50" dirty="0">
                <a:solidFill>
                  <a:schemeClr val="bg1"/>
                </a:solidFill>
              </a:rPr>
              <a:t>Team Sportia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363D850-2E24-4971-A83A-27ECF7E18DFC}"/>
              </a:ext>
            </a:extLst>
          </p:cNvPr>
          <p:cNvSpPr txBox="1"/>
          <p:nvPr/>
        </p:nvSpPr>
        <p:spPr>
          <a:xfrm>
            <a:off x="5903917" y="2304088"/>
            <a:ext cx="14665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600" b="1" dirty="0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13507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En bild som visar kläder&#10;&#10;Beskrivning genererad med mycket hög exakthet">
            <a:extLst>
              <a:ext uri="{FF2B5EF4-FFF2-40B4-BE49-F238E27FC236}">
                <a16:creationId xmlns:a16="http://schemas.microsoft.com/office/drawing/2014/main" id="{84E3CA9C-2AB0-4265-9B96-644883D29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81" y="561475"/>
            <a:ext cx="2929376" cy="3745237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53426B5A-BD9C-4A2D-BC6C-0A7CDC66EC8D}"/>
              </a:ext>
            </a:extLst>
          </p:cNvPr>
          <p:cNvSpPr txBox="1"/>
          <p:nvPr/>
        </p:nvSpPr>
        <p:spPr>
          <a:xfrm>
            <a:off x="304497" y="4389651"/>
            <a:ext cx="3046560" cy="1200329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Matchshorts m innerbyxa.</a:t>
            </a:r>
          </a:p>
          <a:p>
            <a:r>
              <a:rPr lang="sv-SE" b="1" dirty="0">
                <a:latin typeface="Constantia" panose="02030602050306030303" pitchFamily="18" charset="0"/>
              </a:rPr>
              <a:t>SR = 119:- </a:t>
            </a:r>
            <a:r>
              <a:rPr lang="sv-SE" sz="1200" b="1" dirty="0">
                <a:latin typeface="Constantia" panose="02030602050306030303" pitchFamily="18" charset="0"/>
              </a:rPr>
              <a:t>( XS,S,M,L,XL,XXL )</a:t>
            </a:r>
            <a:endParaRPr lang="sv-SE" b="1" dirty="0">
              <a:latin typeface="Constantia" panose="02030602050306030303" pitchFamily="18" charset="0"/>
            </a:endParaRPr>
          </a:p>
          <a:p>
            <a:r>
              <a:rPr lang="sv-SE" b="1" dirty="0">
                <a:latin typeface="Constantia" panose="02030602050306030303" pitchFamily="18" charset="0"/>
              </a:rPr>
              <a:t>JR = 104:- </a:t>
            </a:r>
            <a:r>
              <a:rPr lang="sv-SE" sz="1200" b="1" dirty="0">
                <a:latin typeface="Constantia" panose="02030602050306030303" pitchFamily="18" charset="0"/>
              </a:rPr>
              <a:t>( 122/128,134/140,146/152</a:t>
            </a:r>
          </a:p>
          <a:p>
            <a:r>
              <a:rPr lang="sv-SE" sz="1200" b="1" dirty="0">
                <a:latin typeface="Constantia" panose="02030602050306030303" pitchFamily="18" charset="0"/>
              </a:rPr>
              <a:t>                              158/164 )</a:t>
            </a:r>
            <a:r>
              <a:rPr lang="sv-SE" b="1" dirty="0">
                <a:latin typeface="Constantia" panose="02030602050306030303" pitchFamily="18" charset="0"/>
              </a:rPr>
              <a:t> </a:t>
            </a:r>
          </a:p>
        </p:txBody>
      </p:sp>
      <p:pic>
        <p:nvPicPr>
          <p:cNvPr id="4" name="Bildobjekt 3" descr="En bild som visar kläder, socka&#10;&#10;Beskrivning genererad med mycket hög exakthet">
            <a:extLst>
              <a:ext uri="{FF2B5EF4-FFF2-40B4-BE49-F238E27FC236}">
                <a16:creationId xmlns:a16="http://schemas.microsoft.com/office/drawing/2014/main" id="{4EB23BDE-3046-4996-BC0D-98CE919F1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972" y="934477"/>
            <a:ext cx="2510028" cy="2999231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95460AB6-3CD1-47A6-8855-62F7ED0F06E1}"/>
              </a:ext>
            </a:extLst>
          </p:cNvPr>
          <p:cNvSpPr txBox="1"/>
          <p:nvPr/>
        </p:nvSpPr>
        <p:spPr>
          <a:xfrm>
            <a:off x="3898110" y="4383471"/>
            <a:ext cx="2491067" cy="1107996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Strumpa</a:t>
            </a:r>
          </a:p>
          <a:p>
            <a:r>
              <a:rPr lang="sv-SE" b="1" dirty="0">
                <a:latin typeface="Constantia" panose="02030602050306030303" pitchFamily="18" charset="0"/>
              </a:rPr>
              <a:t>Storlekar </a:t>
            </a:r>
            <a:r>
              <a:rPr lang="sv-SE" sz="1200" b="1" dirty="0">
                <a:latin typeface="Constantia" panose="02030602050306030303" pitchFamily="18" charset="0"/>
              </a:rPr>
              <a:t>28-30, 31-33,  34-36</a:t>
            </a:r>
          </a:p>
          <a:p>
            <a:r>
              <a:rPr lang="sv-SE" sz="1200" b="1" dirty="0">
                <a:latin typeface="Constantia" panose="02030602050306030303" pitchFamily="18" charset="0"/>
              </a:rPr>
              <a:t>37-39, 40-42, 43-45, 46-48</a:t>
            </a:r>
            <a:endParaRPr lang="sv-SE" b="1" dirty="0">
              <a:latin typeface="Constantia" panose="02030602050306030303" pitchFamily="18" charset="0"/>
            </a:endParaRPr>
          </a:p>
          <a:p>
            <a:r>
              <a:rPr lang="sv-SE" b="1" dirty="0">
                <a:latin typeface="Constantia" panose="02030602050306030303" pitchFamily="18" charset="0"/>
              </a:rPr>
              <a:t>Pris 59:-</a:t>
            </a:r>
          </a:p>
        </p:txBody>
      </p:sp>
      <p:pic>
        <p:nvPicPr>
          <p:cNvPr id="9" name="Picture 2" descr="https://images.nwgmedia.com/Media.aspx?fileId=176931">
            <a:extLst>
              <a:ext uri="{FF2B5EF4-FFF2-40B4-BE49-F238E27FC236}">
                <a16:creationId xmlns:a16="http://schemas.microsoft.com/office/drawing/2014/main" id="{E18B4D2F-464C-46BB-98C9-5862BB6C4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994" y="714685"/>
            <a:ext cx="2694020" cy="359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1D24C57A-0629-440C-8A2C-4D7603A086BC}"/>
              </a:ext>
            </a:extLst>
          </p:cNvPr>
          <p:cNvSpPr txBox="1"/>
          <p:nvPr/>
        </p:nvSpPr>
        <p:spPr>
          <a:xfrm>
            <a:off x="7123032" y="4343484"/>
            <a:ext cx="2585626" cy="129266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Tränings </a:t>
            </a:r>
            <a:r>
              <a:rPr lang="sv-SE" b="1" dirty="0" err="1">
                <a:latin typeface="Constantia" panose="02030602050306030303" pitchFamily="18" charset="0"/>
              </a:rPr>
              <a:t>T-Shirt</a:t>
            </a:r>
            <a:endParaRPr lang="sv-SE" b="1" dirty="0">
              <a:latin typeface="Constantia" panose="02030602050306030303" pitchFamily="18" charset="0"/>
            </a:endParaRPr>
          </a:p>
          <a:p>
            <a:r>
              <a:rPr lang="sv-SE" b="1" dirty="0">
                <a:latin typeface="Constantia" panose="02030602050306030303" pitchFamily="18" charset="0"/>
              </a:rPr>
              <a:t>SR = 162:- </a:t>
            </a:r>
            <a:r>
              <a:rPr lang="sv-SE" sz="1200" b="1" dirty="0">
                <a:latin typeface="Constantia" panose="02030602050306030303" pitchFamily="18" charset="0"/>
              </a:rPr>
              <a:t>( S,M,L,XL,XXL )</a:t>
            </a:r>
          </a:p>
          <a:p>
            <a:r>
              <a:rPr lang="sv-SE" b="1" dirty="0">
                <a:latin typeface="Constantia" panose="02030602050306030303" pitchFamily="18" charset="0"/>
              </a:rPr>
              <a:t>JR = 141:- </a:t>
            </a:r>
            <a:r>
              <a:rPr lang="sv-SE" sz="1200" b="1" dirty="0">
                <a:latin typeface="Constantia" panose="02030602050306030303" pitchFamily="18" charset="0"/>
              </a:rPr>
              <a:t>( 122/128, 134/140,</a:t>
            </a:r>
          </a:p>
          <a:p>
            <a:r>
              <a:rPr lang="sv-SE" sz="1200" b="1" dirty="0">
                <a:latin typeface="Constantia" panose="02030602050306030303" pitchFamily="18" charset="0"/>
              </a:rPr>
              <a:t>                             146/152,158/164)   </a:t>
            </a:r>
          </a:p>
          <a:p>
            <a:r>
              <a:rPr lang="sv-SE" sz="1200" b="1" dirty="0">
                <a:latin typeface="Constantia" panose="02030602050306030303" pitchFamily="18" charset="0"/>
              </a:rPr>
              <a:t>( Ink. Tryck )           </a:t>
            </a:r>
            <a:endParaRPr lang="sv-SE" b="1" dirty="0">
              <a:latin typeface="Constantia" panose="02030602050306030303" pitchFamily="18" charset="0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A98839DC-C987-4312-857A-1FE5DC5F2373}"/>
              </a:ext>
            </a:extLst>
          </p:cNvPr>
          <p:cNvSpPr txBox="1"/>
          <p:nvPr/>
        </p:nvSpPr>
        <p:spPr>
          <a:xfrm>
            <a:off x="3585972" y="130771"/>
            <a:ext cx="3289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/>
              <a:t>Spelare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20656460-6785-4AF4-9BDA-5E86858028EF}"/>
              </a:ext>
            </a:extLst>
          </p:cNvPr>
          <p:cNvSpPr txBox="1"/>
          <p:nvPr/>
        </p:nvSpPr>
        <p:spPr>
          <a:xfrm>
            <a:off x="8380602" y="1644242"/>
            <a:ext cx="120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HTF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69A0D765-C9C6-4149-8351-D99D0ABCB6E2}"/>
              </a:ext>
            </a:extLst>
          </p:cNvPr>
          <p:cNvSpPr txBox="1"/>
          <p:nvPr/>
        </p:nvSpPr>
        <p:spPr>
          <a:xfrm>
            <a:off x="7601608" y="1743420"/>
            <a:ext cx="953287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50" dirty="0">
                <a:solidFill>
                  <a:schemeClr val="bg1"/>
                </a:solidFill>
              </a:rPr>
              <a:t>Team Sportia</a:t>
            </a:r>
          </a:p>
        </p:txBody>
      </p:sp>
    </p:spTree>
    <p:extLst>
      <p:ext uri="{BB962C8B-B14F-4D97-AF65-F5344CB8AC3E}">
        <p14:creationId xmlns:p14="http://schemas.microsoft.com/office/powerpoint/2010/main" val="1341444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487C7E09-32B6-4F81-98FD-72361464EF59}"/>
              </a:ext>
            </a:extLst>
          </p:cNvPr>
          <p:cNvSpPr txBox="1"/>
          <p:nvPr/>
        </p:nvSpPr>
        <p:spPr>
          <a:xfrm>
            <a:off x="3783359" y="516094"/>
            <a:ext cx="18455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4000" b="1" dirty="0">
                <a:latin typeface="Constantia" panose="02030602050306030303" pitchFamily="18" charset="0"/>
              </a:rPr>
              <a:t>Ledare</a:t>
            </a:r>
          </a:p>
        </p:txBody>
      </p:sp>
      <p:pic>
        <p:nvPicPr>
          <p:cNvPr id="12" name="Bildobjekt 11" descr="En bild som visar kläder, person, man, kavaj&#10;&#10;Beskrivning genererad med mycket hög exakthet">
            <a:extLst>
              <a:ext uri="{FF2B5EF4-FFF2-40B4-BE49-F238E27FC236}">
                <a16:creationId xmlns:a16="http://schemas.microsoft.com/office/drawing/2014/main" id="{8BE44549-DFCD-4451-A124-4846F1BAB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92" y="1352625"/>
            <a:ext cx="2595746" cy="3460995"/>
          </a:xfrm>
          <a:prstGeom prst="rect">
            <a:avLst/>
          </a:prstGeom>
        </p:spPr>
      </p:pic>
      <p:sp>
        <p:nvSpPr>
          <p:cNvPr id="13" name="textruta 12">
            <a:extLst>
              <a:ext uri="{FF2B5EF4-FFF2-40B4-BE49-F238E27FC236}">
                <a16:creationId xmlns:a16="http://schemas.microsoft.com/office/drawing/2014/main" id="{D54F3671-B37B-44F1-92C0-83D6056D47AA}"/>
              </a:ext>
            </a:extLst>
          </p:cNvPr>
          <p:cNvSpPr txBox="1"/>
          <p:nvPr/>
        </p:nvSpPr>
        <p:spPr>
          <a:xfrm>
            <a:off x="779616" y="5206267"/>
            <a:ext cx="1919372" cy="1138773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Coachjacka</a:t>
            </a:r>
          </a:p>
          <a:p>
            <a:r>
              <a:rPr lang="sv-SE" b="1" dirty="0">
                <a:latin typeface="Constantia" panose="02030602050306030303" pitchFamily="18" charset="0"/>
              </a:rPr>
              <a:t>Storlek XS – 3XL</a:t>
            </a:r>
          </a:p>
          <a:p>
            <a:r>
              <a:rPr lang="sv-SE" b="1" dirty="0">
                <a:latin typeface="Constantia" panose="02030602050306030303" pitchFamily="18" charset="0"/>
              </a:rPr>
              <a:t>Pris 842:- </a:t>
            </a:r>
          </a:p>
          <a:p>
            <a:r>
              <a:rPr lang="sv-SE" sz="1400" b="1" dirty="0">
                <a:latin typeface="Constantia" panose="02030602050306030303" pitchFamily="18" charset="0"/>
              </a:rPr>
              <a:t>( Ink. Tryck )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D7B3554B-D1AE-4286-BE71-26E1EB2ACBB7}"/>
              </a:ext>
            </a:extLst>
          </p:cNvPr>
          <p:cNvSpPr txBox="1"/>
          <p:nvPr/>
        </p:nvSpPr>
        <p:spPr>
          <a:xfrm>
            <a:off x="6864144" y="5885703"/>
            <a:ext cx="2169761" cy="92333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Piké Dam</a:t>
            </a:r>
          </a:p>
          <a:p>
            <a:r>
              <a:rPr lang="sv-SE" b="1" dirty="0">
                <a:latin typeface="Constantia" panose="02030602050306030303" pitchFamily="18" charset="0"/>
              </a:rPr>
              <a:t>Storlek XS – 2XL</a:t>
            </a:r>
          </a:p>
          <a:p>
            <a:r>
              <a:rPr lang="sv-SE" b="1" dirty="0">
                <a:latin typeface="Constantia" panose="02030602050306030303" pitchFamily="18" charset="0"/>
              </a:rPr>
              <a:t>Pris 253:- </a:t>
            </a:r>
            <a:r>
              <a:rPr lang="sv-SE" sz="1400" b="1" dirty="0">
                <a:latin typeface="Constantia" panose="02030602050306030303" pitchFamily="18" charset="0"/>
              </a:rPr>
              <a:t>( </a:t>
            </a:r>
            <a:r>
              <a:rPr lang="sv-SE" sz="1400" b="1" dirty="0" err="1">
                <a:latin typeface="Constantia" panose="02030602050306030303" pitchFamily="18" charset="0"/>
              </a:rPr>
              <a:t>ink.Tryck</a:t>
            </a:r>
            <a:r>
              <a:rPr lang="sv-SE" sz="1400" b="1" dirty="0">
                <a:latin typeface="Constantia" panose="02030602050306030303" pitchFamily="18" charset="0"/>
              </a:rPr>
              <a:t>)</a:t>
            </a:r>
            <a:endParaRPr lang="sv-SE" b="1" dirty="0">
              <a:latin typeface="Constantia" panose="02030602050306030303" pitchFamily="18" charset="0"/>
            </a:endParaRPr>
          </a:p>
        </p:txBody>
      </p:sp>
      <p:pic>
        <p:nvPicPr>
          <p:cNvPr id="4" name="Bildobjekt 3" descr="En bild som visar kläder, skjorta&#10;&#10;Beskrivning genererad med mycket hög exakthet">
            <a:extLst>
              <a:ext uri="{FF2B5EF4-FFF2-40B4-BE49-F238E27FC236}">
                <a16:creationId xmlns:a16="http://schemas.microsoft.com/office/drawing/2014/main" id="{FBF8CAA9-8EDC-41B4-9C9C-F1A9A76A1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350" y="3429000"/>
            <a:ext cx="1832383" cy="2443178"/>
          </a:xfrm>
          <a:prstGeom prst="rect">
            <a:avLst/>
          </a:prstGeom>
        </p:spPr>
      </p:pic>
      <p:pic>
        <p:nvPicPr>
          <p:cNvPr id="7" name="Bildobjekt 6" descr="En bild som visar kläder, skjorta&#10;&#10;Beskrivning genererad med mycket hög exakthet">
            <a:extLst>
              <a:ext uri="{FF2B5EF4-FFF2-40B4-BE49-F238E27FC236}">
                <a16:creationId xmlns:a16="http://schemas.microsoft.com/office/drawing/2014/main" id="{BD5A1B55-4944-4156-9FF3-01C2B83171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361" y="48967"/>
            <a:ext cx="1970077" cy="2607315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439ADA2F-8AC0-4999-8AEA-633E7FB53A46}"/>
              </a:ext>
            </a:extLst>
          </p:cNvPr>
          <p:cNvSpPr txBox="1"/>
          <p:nvPr/>
        </p:nvSpPr>
        <p:spPr>
          <a:xfrm>
            <a:off x="6795361" y="2505670"/>
            <a:ext cx="2197974" cy="92333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Piké Herr</a:t>
            </a:r>
          </a:p>
          <a:p>
            <a:r>
              <a:rPr lang="sv-SE" b="1" dirty="0">
                <a:latin typeface="Constantia" panose="02030602050306030303" pitchFamily="18" charset="0"/>
              </a:rPr>
              <a:t>Storlek XS – 3XL</a:t>
            </a:r>
          </a:p>
          <a:p>
            <a:r>
              <a:rPr lang="sv-SE" b="1" dirty="0">
                <a:latin typeface="Constantia" panose="02030602050306030303" pitchFamily="18" charset="0"/>
              </a:rPr>
              <a:t>Pris 253:- </a:t>
            </a:r>
            <a:r>
              <a:rPr lang="sv-SE" sz="1400" b="1" dirty="0">
                <a:latin typeface="Constantia" panose="02030602050306030303" pitchFamily="18" charset="0"/>
              </a:rPr>
              <a:t>( ink Tryck )</a:t>
            </a:r>
            <a:endParaRPr lang="sv-SE" b="1" dirty="0">
              <a:latin typeface="Constantia" panose="02030602050306030303" pitchFamily="18" charset="0"/>
            </a:endParaRPr>
          </a:p>
        </p:txBody>
      </p:sp>
      <p:pic>
        <p:nvPicPr>
          <p:cNvPr id="1026" name="Picture 2" descr="https://images.nwgmedia.com/Media.aspx?fileId=178487">
            <a:extLst>
              <a:ext uri="{FF2B5EF4-FFF2-40B4-BE49-F238E27FC236}">
                <a16:creationId xmlns:a16="http://schemas.microsoft.com/office/drawing/2014/main" id="{C27DDB3A-D449-43DC-834B-B10E41D24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415" y="1745272"/>
            <a:ext cx="2768796" cy="346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490F830A-62EE-47EA-9FEC-7773B96FBBFC}"/>
              </a:ext>
            </a:extLst>
          </p:cNvPr>
          <p:cNvSpPr txBox="1"/>
          <p:nvPr/>
        </p:nvSpPr>
        <p:spPr>
          <a:xfrm>
            <a:off x="1890084" y="2060699"/>
            <a:ext cx="102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HTF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22B8BE78-37CA-4AAB-8B17-04F463331C03}"/>
              </a:ext>
            </a:extLst>
          </p:cNvPr>
          <p:cNvSpPr txBox="1"/>
          <p:nvPr/>
        </p:nvSpPr>
        <p:spPr>
          <a:xfrm>
            <a:off x="4462943" y="4370664"/>
            <a:ext cx="838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dirty="0">
                <a:solidFill>
                  <a:schemeClr val="bg1"/>
                </a:solidFill>
              </a:rPr>
              <a:t>Ledare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1F2D0944-EB10-41B1-A5D8-31523EBAEBAB}"/>
              </a:ext>
            </a:extLst>
          </p:cNvPr>
          <p:cNvSpPr txBox="1"/>
          <p:nvPr/>
        </p:nvSpPr>
        <p:spPr>
          <a:xfrm>
            <a:off x="7755047" y="746619"/>
            <a:ext cx="591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HTF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8393D48B-74D4-4DC7-8891-5514B87E4B9E}"/>
              </a:ext>
            </a:extLst>
          </p:cNvPr>
          <p:cNvSpPr txBox="1"/>
          <p:nvPr/>
        </p:nvSpPr>
        <p:spPr>
          <a:xfrm>
            <a:off x="7742246" y="4086326"/>
            <a:ext cx="1023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HTF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A1951D89-D607-498E-9E64-AE8F81B1B60F}"/>
              </a:ext>
            </a:extLst>
          </p:cNvPr>
          <p:cNvSpPr txBox="1"/>
          <p:nvPr/>
        </p:nvSpPr>
        <p:spPr>
          <a:xfrm>
            <a:off x="1289945" y="2430031"/>
            <a:ext cx="815692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50" dirty="0">
                <a:solidFill>
                  <a:schemeClr val="bg1"/>
                </a:solidFill>
              </a:rPr>
              <a:t>Team Sportia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D42B4F2E-6874-4E47-82FC-6918EBD2E9A9}"/>
              </a:ext>
            </a:extLst>
          </p:cNvPr>
          <p:cNvSpPr txBox="1"/>
          <p:nvPr/>
        </p:nvSpPr>
        <p:spPr>
          <a:xfrm>
            <a:off x="7205615" y="914043"/>
            <a:ext cx="939567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50" dirty="0">
                <a:solidFill>
                  <a:schemeClr val="bg1"/>
                </a:solidFill>
              </a:rPr>
              <a:t>Team Sportia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2ED2A887-2E19-442A-90F6-040EC9FC0833}"/>
              </a:ext>
            </a:extLst>
          </p:cNvPr>
          <p:cNvSpPr txBox="1"/>
          <p:nvPr/>
        </p:nvSpPr>
        <p:spPr>
          <a:xfrm>
            <a:off x="7272462" y="4180646"/>
            <a:ext cx="939567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50" dirty="0">
                <a:solidFill>
                  <a:schemeClr val="bg1"/>
                </a:solidFill>
              </a:rPr>
              <a:t>Team Sportia</a:t>
            </a:r>
          </a:p>
        </p:txBody>
      </p:sp>
    </p:spTree>
    <p:extLst>
      <p:ext uri="{BB962C8B-B14F-4D97-AF65-F5344CB8AC3E}">
        <p14:creationId xmlns:p14="http://schemas.microsoft.com/office/powerpoint/2010/main" val="1451486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26E1C1E5-E2F9-4415-8423-DAA6DB77D57F}"/>
              </a:ext>
            </a:extLst>
          </p:cNvPr>
          <p:cNvSpPr txBox="1"/>
          <p:nvPr/>
        </p:nvSpPr>
        <p:spPr>
          <a:xfrm>
            <a:off x="5221401" y="694620"/>
            <a:ext cx="1749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4000" b="1" dirty="0">
                <a:latin typeface="Constantia" panose="02030602050306030303" pitchFamily="18" charset="0"/>
              </a:rPr>
              <a:t>Övrigt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0358DEB7-D97E-4E13-A568-9E3279FDD6C6}"/>
              </a:ext>
            </a:extLst>
          </p:cNvPr>
          <p:cNvSpPr txBox="1"/>
          <p:nvPr/>
        </p:nvSpPr>
        <p:spPr>
          <a:xfrm>
            <a:off x="830145" y="5287335"/>
            <a:ext cx="1655064" cy="646331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Ryggsäck 18L</a:t>
            </a:r>
          </a:p>
          <a:p>
            <a:r>
              <a:rPr lang="sv-SE" b="1" dirty="0">
                <a:latin typeface="Constantia" panose="02030602050306030303" pitchFamily="18" charset="0"/>
              </a:rPr>
              <a:t>Pris 245:-</a:t>
            </a:r>
          </a:p>
        </p:txBody>
      </p:sp>
      <p:pic>
        <p:nvPicPr>
          <p:cNvPr id="4" name="Bildobjekt 3" descr="En bild som visar svart&#10;&#10;Beskrivning genererad med mycket hög exakthet">
            <a:extLst>
              <a:ext uri="{FF2B5EF4-FFF2-40B4-BE49-F238E27FC236}">
                <a16:creationId xmlns:a16="http://schemas.microsoft.com/office/drawing/2014/main" id="{559B54C7-6148-4D7F-8AD6-D68CC774C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93" y="972558"/>
            <a:ext cx="3190493" cy="4253991"/>
          </a:xfrm>
          <a:prstGeom prst="rect">
            <a:avLst/>
          </a:prstGeom>
        </p:spPr>
      </p:pic>
      <p:pic>
        <p:nvPicPr>
          <p:cNvPr id="7" name="Bildobjekt 6" descr="En bild som visar kläder&#10;&#10;Beskrivning genererad med hög exakthet">
            <a:extLst>
              <a:ext uri="{FF2B5EF4-FFF2-40B4-BE49-F238E27FC236}">
                <a16:creationId xmlns:a16="http://schemas.microsoft.com/office/drawing/2014/main" id="{CE85B58B-2307-4629-8E18-C056C25CC8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616" y="1749325"/>
            <a:ext cx="2571750" cy="3429000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583BE0D0-5647-4CE6-92A2-A85662DBE661}"/>
              </a:ext>
            </a:extLst>
          </p:cNvPr>
          <p:cNvSpPr txBox="1"/>
          <p:nvPr/>
        </p:nvSpPr>
        <p:spPr>
          <a:xfrm>
            <a:off x="7176994" y="5226549"/>
            <a:ext cx="1990994" cy="646331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Funktionsmössa</a:t>
            </a:r>
          </a:p>
          <a:p>
            <a:r>
              <a:rPr lang="sv-SE" b="1" dirty="0">
                <a:latin typeface="Constantia" panose="02030602050306030303" pitchFamily="18" charset="0"/>
              </a:rPr>
              <a:t>Pris 111:-</a:t>
            </a:r>
          </a:p>
        </p:txBody>
      </p:sp>
      <p:pic>
        <p:nvPicPr>
          <p:cNvPr id="15" name="Bildobjekt 14" descr="En bild som visar hatt, kläder&#10;&#10;Beskrivning genererad med hög exakthet">
            <a:extLst>
              <a:ext uri="{FF2B5EF4-FFF2-40B4-BE49-F238E27FC236}">
                <a16:creationId xmlns:a16="http://schemas.microsoft.com/office/drawing/2014/main" id="{4FE53E82-0810-4F92-9095-44AC174E46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090" y="1949452"/>
            <a:ext cx="3566683" cy="2575145"/>
          </a:xfrm>
          <a:prstGeom prst="rect">
            <a:avLst/>
          </a:prstGeom>
        </p:spPr>
      </p:pic>
      <p:sp>
        <p:nvSpPr>
          <p:cNvPr id="18" name="textruta 17">
            <a:extLst>
              <a:ext uri="{FF2B5EF4-FFF2-40B4-BE49-F238E27FC236}">
                <a16:creationId xmlns:a16="http://schemas.microsoft.com/office/drawing/2014/main" id="{705E7883-14BE-4318-BCCF-B0301D9A62DC}"/>
              </a:ext>
            </a:extLst>
          </p:cNvPr>
          <p:cNvSpPr txBox="1"/>
          <p:nvPr/>
        </p:nvSpPr>
        <p:spPr>
          <a:xfrm>
            <a:off x="4074768" y="5226549"/>
            <a:ext cx="1302344" cy="646331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none" rtlCol="0">
            <a:spAutoFit/>
          </a:bodyPr>
          <a:lstStyle/>
          <a:p>
            <a:r>
              <a:rPr lang="sv-SE" b="1" dirty="0">
                <a:latin typeface="Constantia" panose="02030602050306030303" pitchFamily="18" charset="0"/>
              </a:rPr>
              <a:t>Pannband</a:t>
            </a:r>
          </a:p>
          <a:p>
            <a:r>
              <a:rPr lang="sv-SE" b="1" dirty="0">
                <a:latin typeface="Constantia" panose="02030602050306030303" pitchFamily="18" charset="0"/>
              </a:rPr>
              <a:t>Pris 87:-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3BCC672-0BD5-4914-9554-38128E30D7CD}"/>
              </a:ext>
            </a:extLst>
          </p:cNvPr>
          <p:cNvSpPr txBox="1"/>
          <p:nvPr/>
        </p:nvSpPr>
        <p:spPr>
          <a:xfrm>
            <a:off x="1305339" y="3584877"/>
            <a:ext cx="7499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b="1" dirty="0">
                <a:solidFill>
                  <a:schemeClr val="bg1"/>
                </a:solidFill>
              </a:rPr>
              <a:t>P J 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CB57AED-DE4B-41B1-8309-D1AD8A4DA29B}"/>
              </a:ext>
            </a:extLst>
          </p:cNvPr>
          <p:cNvSpPr txBox="1"/>
          <p:nvPr/>
        </p:nvSpPr>
        <p:spPr>
          <a:xfrm>
            <a:off x="1391042" y="3059668"/>
            <a:ext cx="120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HTF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63D5C28D-532B-4799-84B6-710E968EA0F7}"/>
              </a:ext>
            </a:extLst>
          </p:cNvPr>
          <p:cNvSpPr txBox="1"/>
          <p:nvPr/>
        </p:nvSpPr>
        <p:spPr>
          <a:xfrm>
            <a:off x="4581535" y="3215545"/>
            <a:ext cx="120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HTF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22816E53-6657-4869-86D0-4162D98D6139}"/>
              </a:ext>
            </a:extLst>
          </p:cNvPr>
          <p:cNvSpPr txBox="1"/>
          <p:nvPr/>
        </p:nvSpPr>
        <p:spPr>
          <a:xfrm>
            <a:off x="7701094" y="2525086"/>
            <a:ext cx="1021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HTF</a:t>
            </a:r>
          </a:p>
        </p:txBody>
      </p:sp>
    </p:spTree>
    <p:extLst>
      <p:ext uri="{BB962C8B-B14F-4D97-AF65-F5344CB8AC3E}">
        <p14:creationId xmlns:p14="http://schemas.microsoft.com/office/powerpoint/2010/main" val="3498400115"/>
      </p:ext>
    </p:extLst>
  </p:cSld>
  <p:clrMapOvr>
    <a:masterClrMapping/>
  </p:clrMapOvr>
</p:sld>
</file>

<file path=ppt/theme/theme1.xml><?xml version="1.0" encoding="utf-8"?>
<a:theme xmlns:a="http://schemas.openxmlformats.org/drawingml/2006/main" name="Fasett">
  <a:themeElements>
    <a:clrScheme name="Faset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782</TotalTime>
  <Words>394</Words>
  <Application>Microsoft Office PowerPoint</Application>
  <PresentationFormat>Bredbild</PresentationFormat>
  <Paragraphs>96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4" baseType="lpstr">
      <vt:lpstr>Arial</vt:lpstr>
      <vt:lpstr>Constantia</vt:lpstr>
      <vt:lpstr>Trebuchet MS</vt:lpstr>
      <vt:lpstr>Wingdings 3</vt:lpstr>
      <vt:lpstr>Fasett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UMEÅ SIMSÄLLSKAP</dc:title>
  <dc:creator>Umeå Peter</dc:creator>
  <cp:lastModifiedBy>139C1</cp:lastModifiedBy>
  <cp:revision>68</cp:revision>
  <dcterms:created xsi:type="dcterms:W3CDTF">2018-04-02T10:23:04Z</dcterms:created>
  <dcterms:modified xsi:type="dcterms:W3CDTF">2019-04-05T12:50:15Z</dcterms:modified>
</cp:coreProperties>
</file>