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sldIdLst>
    <p:sldId id="256" r:id="rId2"/>
    <p:sldId id="257" r:id="rId3"/>
    <p:sldId id="326" r:id="rId4"/>
    <p:sldId id="353" r:id="rId5"/>
    <p:sldId id="360" r:id="rId6"/>
    <p:sldId id="347" r:id="rId7"/>
    <p:sldId id="352" r:id="rId8"/>
    <p:sldId id="362" r:id="rId9"/>
    <p:sldId id="336" r:id="rId10"/>
    <p:sldId id="355" r:id="rId11"/>
    <p:sldId id="348" r:id="rId12"/>
    <p:sldId id="344" r:id="rId13"/>
    <p:sldId id="361" r:id="rId14"/>
    <p:sldId id="359" r:id="rId15"/>
    <p:sldId id="350" r:id="rId16"/>
    <p:sldId id="335" r:id="rId17"/>
    <p:sldId id="334" r:id="rId18"/>
    <p:sldId id="358" r:id="rId19"/>
    <p:sldId id="337" r:id="rId20"/>
    <p:sldId id="329" r:id="rId21"/>
    <p:sldId id="319" r:id="rId22"/>
    <p:sldId id="25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76877" autoAdjust="0"/>
  </p:normalViewPr>
  <p:slideViewPr>
    <p:cSldViewPr snapToGrid="0">
      <p:cViewPr varScale="1">
        <p:scale>
          <a:sx n="57" d="100"/>
          <a:sy n="57" d="100"/>
        </p:scale>
        <p:origin x="9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6D274-2564-47F3-A3D9-A9449D7A785C}" type="datetimeFigureOut">
              <a:rPr lang="sv-SE" smtClean="0"/>
              <a:t>2025-08-20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ADF77-0CD2-4EA2-9303-973B672F4CB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06042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ADF77-0CD2-4EA2-9303-973B672F4CB7}" type="slidenum">
              <a:rPr lang="sv-SE" smtClean="0"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78467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ADF77-0CD2-4EA2-9303-973B672F4CB7}" type="slidenum">
              <a:rPr lang="sv-SE" smtClean="0"/>
              <a:t>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05462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ADF77-0CD2-4EA2-9303-973B672F4CB7}" type="slidenum">
              <a:rPr lang="sv-SE" smtClean="0"/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82420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ADF77-0CD2-4EA2-9303-973B672F4CB7}" type="slidenum">
              <a:rPr lang="sv-SE" smtClean="0"/>
              <a:t>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868219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ADF77-0CD2-4EA2-9303-973B672F4CB7}" type="slidenum">
              <a:rPr lang="sv-SE" smtClean="0"/>
              <a:t>10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87259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ADF77-0CD2-4EA2-9303-973B672F4CB7}" type="slidenum">
              <a:rPr lang="sv-SE" smtClean="0"/>
              <a:t>11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24707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ADF77-0CD2-4EA2-9303-973B672F4CB7}" type="slidenum">
              <a:rPr lang="sv-SE" smtClean="0"/>
              <a:t>12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50254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ADF77-0CD2-4EA2-9303-973B672F4CB7}" type="slidenum">
              <a:rPr lang="sv-SE" smtClean="0"/>
              <a:t>14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65455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ADF77-0CD2-4EA2-9303-973B672F4CB7}" type="slidenum">
              <a:rPr lang="sv-SE" smtClean="0"/>
              <a:t>15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57472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ADF77-0CD2-4EA2-9303-973B672F4CB7}" type="slidenum">
              <a:rPr lang="sv-SE" smtClean="0"/>
              <a:t>16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572543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ADF77-0CD2-4EA2-9303-973B672F4CB7}" type="slidenum">
              <a:rPr lang="sv-SE" smtClean="0"/>
              <a:t>17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0551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ADF77-0CD2-4EA2-9303-973B672F4CB7}" type="slidenum">
              <a:rPr lang="sv-SE" smtClean="0"/>
              <a:t>19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513026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ADF77-0CD2-4EA2-9303-973B672F4CB7}" type="slidenum">
              <a:rPr lang="sv-SE" smtClean="0"/>
              <a:t>20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258336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ADF77-0CD2-4EA2-9303-973B672F4CB7}" type="slidenum">
              <a:rPr lang="sv-SE" smtClean="0"/>
              <a:t>21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1433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2025-08-20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57304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2025-08-20</a:t>
            </a:fld>
            <a:endParaRPr lang="sv-S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36293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2025-08-20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25209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2025-08-20</a:t>
            </a:fld>
            <a:endParaRPr lang="sv-SE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1023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2025-08-20</a:t>
            </a:fld>
            <a:endParaRPr lang="sv-S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703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2025-08-20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70653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2025-08-20</a:t>
            </a:fld>
            <a:endParaRPr lang="sv-S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51537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2025-08-20</a:t>
            </a:fld>
            <a:endParaRPr lang="sv-SE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7591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D1D8B87-6AF6-4916-9428-2BC05D3B9271}" type="datetimeFigureOut">
              <a:rPr lang="sv-SE" smtClean="0"/>
              <a:t>2025-08-20</a:t>
            </a:fld>
            <a:endParaRPr lang="sv-SE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92563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2025-08-20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97057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8B87-6AF6-4916-9428-2BC05D3B9271}" type="datetimeFigureOut">
              <a:rPr lang="sv-SE" smtClean="0"/>
              <a:t>2025-08-20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DD31F-44F2-4045-B22C-D0F7CA84DFA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43153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D1D8B87-6AF6-4916-9428-2BC05D3B9271}" type="datetimeFigureOut">
              <a:rPr lang="sv-SE" smtClean="0"/>
              <a:t>2025-08-20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4BDD31F-44F2-4045-B22C-D0F7CA84DFA4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780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team.intersport.se/vasteras-innebandy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team.intersport.se/vasteras-innebandy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lksam.se/forsakringar/idrottsforsakring/innebandy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02D10C4-322E-E012-8689-F6420DD7D959}"/>
              </a:ext>
            </a:extLst>
          </p:cNvPr>
          <p:cNvSpPr txBox="1">
            <a:spLocks/>
          </p:cNvSpPr>
          <p:nvPr/>
        </p:nvSpPr>
        <p:spPr>
          <a:xfrm>
            <a:off x="804673" y="2133600"/>
            <a:ext cx="3044952" cy="1898904"/>
          </a:xfrm>
          <a:prstGeom prst="rect">
            <a:avLst/>
          </a:prstGeom>
        </p:spPr>
        <p:txBody>
          <a:bodyPr vert="horz" lIns="274320" tIns="182880" rIns="274320" bIns="182880" rtlCol="0" anchor="ctr" anchorCtr="1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2000" cap="all" spc="200" dirty="0" err="1">
                <a:solidFill>
                  <a:srgbClr val="262626"/>
                </a:solidFill>
              </a:rPr>
              <a:t>Föräldramöte</a:t>
            </a:r>
            <a:br>
              <a:rPr lang="en-US" sz="2000" cap="all" spc="200" dirty="0">
                <a:solidFill>
                  <a:srgbClr val="262626"/>
                </a:solidFill>
              </a:rPr>
            </a:br>
            <a:r>
              <a:rPr lang="en-US" sz="2000" cap="all" spc="200" dirty="0">
                <a:solidFill>
                  <a:srgbClr val="262626"/>
                </a:solidFill>
              </a:rPr>
              <a:t>Team P12/13</a:t>
            </a:r>
          </a:p>
          <a:p>
            <a:pPr algn="ctr">
              <a:spcAft>
                <a:spcPts val="600"/>
              </a:spcAft>
            </a:pPr>
            <a:endParaRPr lang="en-US" sz="2000" cap="all" spc="200" dirty="0">
              <a:solidFill>
                <a:srgbClr val="262626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sz="2000" cap="all" spc="200" dirty="0" err="1">
                <a:solidFill>
                  <a:srgbClr val="262626"/>
                </a:solidFill>
              </a:rPr>
              <a:t>Säsongen</a:t>
            </a:r>
            <a:r>
              <a:rPr lang="en-US" sz="2000" cap="all" spc="200" dirty="0">
                <a:solidFill>
                  <a:srgbClr val="262626"/>
                </a:solidFill>
              </a:rPr>
              <a:t> 25/26</a:t>
            </a:r>
          </a:p>
          <a:p>
            <a:pPr algn="ctr">
              <a:spcAft>
                <a:spcPts val="600"/>
              </a:spcAft>
            </a:pPr>
            <a:br>
              <a:rPr lang="en-US" sz="2000" cap="all" spc="200" dirty="0">
                <a:solidFill>
                  <a:srgbClr val="262626"/>
                </a:solidFill>
              </a:rPr>
            </a:br>
            <a:endParaRPr lang="en-US" sz="2000" cap="all" spc="200" dirty="0">
              <a:solidFill>
                <a:srgbClr val="262626"/>
              </a:solidFill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9D62CFBE-6C63-FE8E-BA56-05C8F8218243}"/>
              </a:ext>
            </a:extLst>
          </p:cNvPr>
          <p:cNvSpPr txBox="1">
            <a:spLocks/>
          </p:cNvSpPr>
          <p:nvPr/>
        </p:nvSpPr>
        <p:spPr>
          <a:xfrm>
            <a:off x="993088" y="4352543"/>
            <a:ext cx="2668122" cy="1387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</a:pPr>
            <a:r>
              <a:rPr lang="en-US" sz="1800" b="1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HELT VANLIGA STJÄRNOR</a:t>
            </a:r>
          </a:p>
        </p:txBody>
      </p:sp>
      <p:pic>
        <p:nvPicPr>
          <p:cNvPr id="5" name="Bildobjekt 4" descr="En bild som visar text&#10;&#10;Automatiskt genererad beskrivning">
            <a:extLst>
              <a:ext uri="{FF2B5EF4-FFF2-40B4-BE49-F238E27FC236}">
                <a16:creationId xmlns:a16="http://schemas.microsoft.com/office/drawing/2014/main" id="{D54C6902-7FC3-F2EE-65EC-5ABA9E0E6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452" y="1694033"/>
            <a:ext cx="5925312" cy="315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097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innehåll 5" descr="En bild som visar idrott, sport, person, fotbeklädnader&#10;&#10;Automatiskt genererad beskrivning">
            <a:extLst>
              <a:ext uri="{FF2B5EF4-FFF2-40B4-BE49-F238E27FC236}">
                <a16:creationId xmlns:a16="http://schemas.microsoft.com/office/drawing/2014/main" id="{2131DC7C-C799-A449-12A8-8FD2D89C05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8" b="936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463C621-BD98-61D9-F72B-2AF75099C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372" y="1360226"/>
            <a:ext cx="7159906" cy="767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Agenda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02D74964-9FC7-E4F4-76C1-BAE0532FF211}"/>
              </a:ext>
            </a:extLst>
          </p:cNvPr>
          <p:cNvSpPr txBox="1"/>
          <p:nvPr/>
        </p:nvSpPr>
        <p:spPr>
          <a:xfrm>
            <a:off x="838200" y="2592729"/>
            <a:ext cx="1043554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Laget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Svensk Innebandys Utvecklingsmodell &amp; Föreningen värdegrund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Träningar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Matcher &amp; Cuper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Lagaktiviteter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Policy: Spelare, Tränare, Lagledare, Föräldrar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Föreningsaktiviteter: Evenemang, Bingolotto, Café, Klubbshopen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KRAFTEN I FÖRENINGEN.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Idrottskadeförsäkring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895B2FA3-F71A-7B20-C50C-0708200A1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171" y="5370954"/>
            <a:ext cx="1228571" cy="12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477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6">
            <a:extLst>
              <a:ext uri="{FF2B5EF4-FFF2-40B4-BE49-F238E27FC236}">
                <a16:creationId xmlns:a16="http://schemas.microsoft.com/office/drawing/2014/main" id="{81633A76-1626-7D99-561A-E58FF5CC9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1" y="964692"/>
            <a:ext cx="3707652" cy="47753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Laget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29st </a:t>
            </a:r>
            <a:r>
              <a:rPr lang="en-US" dirty="0" err="1"/>
              <a:t>spelare</a:t>
            </a:r>
            <a:br>
              <a:rPr lang="en-US" dirty="0"/>
            </a:br>
            <a:br>
              <a:rPr lang="en-US" dirty="0"/>
            </a:br>
            <a:r>
              <a:rPr lang="en-US" b="1" dirty="0" err="1"/>
              <a:t>Tränare</a:t>
            </a:r>
            <a:r>
              <a:rPr lang="en-US" b="1" dirty="0"/>
              <a:t> &amp; </a:t>
            </a:r>
            <a:r>
              <a:rPr lang="en-US" b="1" dirty="0" err="1"/>
              <a:t>Lagledare</a:t>
            </a:r>
            <a:r>
              <a:rPr lang="en-US" b="1" dirty="0"/>
              <a:t>: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Micke</a:t>
            </a:r>
          </a:p>
          <a:p>
            <a:r>
              <a:rPr lang="en-US" dirty="0"/>
              <a:t>Karin </a:t>
            </a:r>
          </a:p>
          <a:p>
            <a:r>
              <a:rPr lang="en-US" dirty="0"/>
              <a:t>Sami</a:t>
            </a:r>
          </a:p>
          <a:p>
            <a:r>
              <a:rPr lang="en-US" dirty="0"/>
              <a:t>Niclas</a:t>
            </a:r>
          </a:p>
          <a:p>
            <a:r>
              <a:rPr lang="en-US" dirty="0"/>
              <a:t>Emil</a:t>
            </a:r>
          </a:p>
          <a:p>
            <a:r>
              <a:rPr lang="en-US" dirty="0"/>
              <a:t>Niklas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AFB4B6C0-5896-0D67-F6E2-B8CD355BEA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79" r="-6" b="-6"/>
          <a:stretch>
            <a:fillRect/>
          </a:stretch>
        </p:blipFill>
        <p:spPr>
          <a:xfrm>
            <a:off x="5203583" y="2475145"/>
            <a:ext cx="2901387" cy="1552007"/>
          </a:xfrm>
          <a:prstGeom prst="rect">
            <a:avLst/>
          </a:prstGeom>
          <a:ln w="31750" cap="sq">
            <a:solidFill>
              <a:srgbClr val="FFFFFF"/>
            </a:solidFill>
            <a:miter lim="800000"/>
          </a:ln>
        </p:spPr>
      </p:pic>
      <p:pic>
        <p:nvPicPr>
          <p:cNvPr id="2" name="Platshållare för innehåll 5">
            <a:extLst>
              <a:ext uri="{FF2B5EF4-FFF2-40B4-BE49-F238E27FC236}">
                <a16:creationId xmlns:a16="http://schemas.microsoft.com/office/drawing/2014/main" id="{3131C33C-5EBC-FF6C-F5C4-FE956E30B7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95" r="-6" b="3177"/>
          <a:stretch>
            <a:fillRect/>
          </a:stretch>
        </p:blipFill>
        <p:spPr>
          <a:xfrm>
            <a:off x="5203583" y="4188019"/>
            <a:ext cx="2901387" cy="1552007"/>
          </a:xfrm>
          <a:prstGeom prst="rect">
            <a:avLst/>
          </a:prstGeom>
          <a:ln w="31750" cap="sq">
            <a:solidFill>
              <a:srgbClr val="FFFFFF"/>
            </a:solidFill>
            <a:miter lim="800000"/>
          </a:ln>
        </p:spPr>
      </p:pic>
      <p:pic>
        <p:nvPicPr>
          <p:cNvPr id="4" name="Platshållare för innehåll 7">
            <a:extLst>
              <a:ext uri="{FF2B5EF4-FFF2-40B4-BE49-F238E27FC236}">
                <a16:creationId xmlns:a16="http://schemas.microsoft.com/office/drawing/2014/main" id="{107A01B1-343F-DF08-887F-A8901BB4F2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45" b="2"/>
          <a:stretch>
            <a:fillRect/>
          </a:stretch>
        </p:blipFill>
        <p:spPr>
          <a:xfrm rot="5400000">
            <a:off x="8116417" y="2624564"/>
            <a:ext cx="3264882" cy="2966043"/>
          </a:xfrm>
          <a:prstGeom prst="rect">
            <a:avLst/>
          </a:prstGeom>
          <a:ln w="3175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33972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E0B7788B-B30F-67CA-2F43-6C6540162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/>
              <a:t>Träningar säsongen 2024-2025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D2325D-3547-8843-BDF2-0B417CFD9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1992" y="2638044"/>
            <a:ext cx="4828030" cy="3840815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90000"/>
              </a:lnSpc>
            </a:pPr>
            <a:r>
              <a:rPr lang="sv-SE" sz="2900" dirty="0"/>
              <a:t>Samling i omklädningsrum 15 minuter innan träningsstart</a:t>
            </a:r>
          </a:p>
          <a:p>
            <a:pPr>
              <a:lnSpc>
                <a:spcPct val="90000"/>
              </a:lnSpc>
            </a:pPr>
            <a:r>
              <a:rPr lang="sv-SE" sz="2900" dirty="0"/>
              <a:t>Vi skickar kallelse till träning. </a:t>
            </a:r>
          </a:p>
          <a:p>
            <a:pPr>
              <a:lnSpc>
                <a:spcPct val="90000"/>
              </a:lnSpc>
            </a:pPr>
            <a:r>
              <a:rPr lang="sv-SE" sz="2900" dirty="0"/>
              <a:t>Bra att starta och avsluta träningar i omklädningsrummet för gemenskap (måndagar &amp; onsdagar kan det ev. ske inom träningstid, torsdagar blir efter träningstid). Svåra i </a:t>
            </a:r>
            <a:r>
              <a:rPr lang="sv-SE" sz="2900" dirty="0" err="1"/>
              <a:t>Klövernhallen</a:t>
            </a:r>
            <a:r>
              <a:rPr lang="sv-SE" sz="2900" dirty="0"/>
              <a:t> är att det är många lag och bullrigt.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v-SE" sz="2900" dirty="0"/>
              <a:t>aug-</a:t>
            </a:r>
            <a:r>
              <a:rPr lang="sv-SE" sz="3600" b="1" dirty="0"/>
              <a:t>?</a:t>
            </a:r>
          </a:p>
          <a:p>
            <a:pPr>
              <a:lnSpc>
                <a:spcPct val="90000"/>
              </a:lnSpc>
            </a:pPr>
            <a:r>
              <a:rPr lang="sv-SE" sz="2900" dirty="0"/>
              <a:t>Onsdagar 17:00-18:30 ?</a:t>
            </a:r>
          </a:p>
          <a:p>
            <a:pPr marL="0" indent="0">
              <a:lnSpc>
                <a:spcPct val="90000"/>
              </a:lnSpc>
              <a:buNone/>
            </a:pPr>
            <a:endParaRPr lang="sv-SE" sz="2900" dirty="0"/>
          </a:p>
          <a:p>
            <a:pPr marL="0" indent="0">
              <a:lnSpc>
                <a:spcPct val="90000"/>
              </a:lnSpc>
              <a:buNone/>
            </a:pPr>
            <a:r>
              <a:rPr lang="sv-SE" sz="2900" dirty="0"/>
              <a:t>From </a:t>
            </a:r>
            <a:r>
              <a:rPr lang="sv-SE" sz="3600" b="1" dirty="0"/>
              <a:t>? </a:t>
            </a:r>
            <a:r>
              <a:rPr lang="sv-SE" sz="2900" dirty="0"/>
              <a:t>Preliminärt vecka 38 </a:t>
            </a:r>
            <a:r>
              <a:rPr lang="sv-SE" sz="2900"/>
              <a:t>(from 15/9)</a:t>
            </a:r>
            <a:endParaRPr lang="sv-SE" sz="2900" dirty="0"/>
          </a:p>
          <a:p>
            <a:pPr marL="0" indent="0">
              <a:lnSpc>
                <a:spcPct val="90000"/>
              </a:lnSpc>
              <a:buNone/>
            </a:pPr>
            <a:r>
              <a:rPr lang="sv-SE" sz="2900" dirty="0"/>
              <a:t>Måndagar 19:30-21:00, plan 2, riva sarg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v-SE" sz="2900" dirty="0"/>
              <a:t>Onsdagar 18:00-19:30, plan 2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v-SE" sz="2900" dirty="0"/>
              <a:t>Torsdagar 16:45-18:00, plan 2, bygga sarg</a:t>
            </a:r>
          </a:p>
          <a:p>
            <a:pPr marL="0" indent="0">
              <a:lnSpc>
                <a:spcPct val="90000"/>
              </a:lnSpc>
              <a:buNone/>
            </a:pPr>
            <a:endParaRPr lang="sv-SE" sz="900" dirty="0"/>
          </a:p>
          <a:p>
            <a:pPr marL="0" indent="0">
              <a:lnSpc>
                <a:spcPct val="90000"/>
              </a:lnSpc>
              <a:buNone/>
            </a:pPr>
            <a:endParaRPr lang="sv-SE" sz="900" dirty="0"/>
          </a:p>
          <a:p>
            <a:pPr marL="0" indent="0">
              <a:lnSpc>
                <a:spcPct val="90000"/>
              </a:lnSpc>
              <a:buNone/>
            </a:pPr>
            <a:endParaRPr lang="sv-SE" sz="900" dirty="0"/>
          </a:p>
          <a:p>
            <a:pPr>
              <a:lnSpc>
                <a:spcPct val="90000"/>
              </a:lnSpc>
            </a:pPr>
            <a:endParaRPr lang="sv-SE" sz="900" dirty="0"/>
          </a:p>
          <a:p>
            <a:pPr>
              <a:lnSpc>
                <a:spcPct val="90000"/>
              </a:lnSpc>
            </a:pPr>
            <a:endParaRPr lang="sv-SE" sz="900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AFB4B6C0-5896-0D67-F6E2-B8CD355BE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656" y="2743200"/>
            <a:ext cx="2417063" cy="2510747"/>
          </a:xfrm>
          <a:prstGeom prst="rect">
            <a:avLst/>
          </a:prstGeom>
          <a:ln w="3175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253335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B50C9EE-B361-F632-FCE3-5D204D798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7865" y="2921173"/>
            <a:ext cx="2745667" cy="1015663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000"/>
              <a:t>Var är vi i utvecklingen?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F30027-8F78-4D8F-9B43-E1C8B4D50E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354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tshållare för innehåll 3" descr="En bild som visar text, skärmbild, Teckensnitt, grafisk design&#10;&#10;Automatiskt genererad beskrivning">
            <a:extLst>
              <a:ext uri="{FF2B5EF4-FFF2-40B4-BE49-F238E27FC236}">
                <a16:creationId xmlns:a16="http://schemas.microsoft.com/office/drawing/2014/main" id="{74C6EF98-B731-BA3C-009C-8E767F18F0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38" y="1069905"/>
            <a:ext cx="6827107" cy="440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84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E0B7788B-B30F-67CA-2F43-6C6540162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/>
              <a:t>Matcher och Cuper</a:t>
            </a:r>
            <a:endParaRPr lang="sv-SE" b="1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D2325D-3547-8843-BDF2-0B417CFD9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4937" y="2386361"/>
            <a:ext cx="6416783" cy="3914077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sv-SE" sz="1400" b="1" dirty="0"/>
              <a:t>Matchspel säsongen 2024-2025</a:t>
            </a:r>
            <a:br>
              <a:rPr lang="sv-SE" sz="1400" b="1" dirty="0"/>
            </a:br>
            <a:endParaRPr lang="sv-SE" sz="1400" b="0" i="0" dirty="0">
              <a:effectLst/>
              <a:latin typeface="Assistant" pitchFamily="2" charset="-79"/>
              <a:cs typeface="Assistant" pitchFamily="2" charset="-79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sz="1400" dirty="0">
                <a:latin typeface="Assistant" pitchFamily="2" charset="-79"/>
                <a:cs typeface="Assistant" pitchFamily="2" charset="-79"/>
              </a:rPr>
              <a:t>Vi spelar i 2 serier: PK5 och PK 4 (båda 5 mot 5).Första matcherna spelas i oktober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sz="1400" dirty="0">
                <a:latin typeface="Assistant" pitchFamily="2" charset="-79"/>
                <a:cs typeface="Assistant" pitchFamily="2" charset="-79"/>
              </a:rPr>
              <a:t>Kallelser inför match: svara i tid, missat svar kan innebära att man inte kan delta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sz="1400" dirty="0">
                <a:latin typeface="Assistant" pitchFamily="2" charset="-79"/>
                <a:cs typeface="Assistant" pitchFamily="2" charset="-79"/>
              </a:rPr>
              <a:t>Spelare kallas till match ca 2 av 3 helger 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sz="1400" dirty="0">
                <a:latin typeface="Assistant" pitchFamily="2" charset="-79"/>
                <a:cs typeface="Assistant" pitchFamily="2" charset="-79"/>
              </a:rPr>
              <a:t>Förberedelser inför match: sömn och kost, målet är att spelarna sköter uppvärmningen själva</a:t>
            </a:r>
          </a:p>
          <a:p>
            <a:pPr>
              <a:lnSpc>
                <a:spcPct val="90000"/>
              </a:lnSpc>
            </a:pPr>
            <a:endParaRPr lang="sv-SE" sz="1400" dirty="0">
              <a:latin typeface="Assistant" pitchFamily="2" charset="-79"/>
              <a:cs typeface="Assistant" pitchFamily="2" charset="-79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sv-SE" sz="1400" b="1" dirty="0"/>
              <a:t>Cuper säsongen 2024-2025</a:t>
            </a:r>
          </a:p>
          <a:p>
            <a:pPr>
              <a:lnSpc>
                <a:spcPct val="90000"/>
              </a:lnSpc>
            </a:pPr>
            <a:r>
              <a:rPr lang="sv-SE" sz="1400" dirty="0"/>
              <a:t>Surahammar: 13/9 </a:t>
            </a:r>
            <a:r>
              <a:rPr lang="sv-SE" sz="1400" dirty="0" err="1"/>
              <a:t>endagscup</a:t>
            </a:r>
            <a:endParaRPr lang="sv-SE" sz="1400" dirty="0"/>
          </a:p>
          <a:p>
            <a:pPr>
              <a:lnSpc>
                <a:spcPct val="90000"/>
              </a:lnSpc>
            </a:pPr>
            <a:r>
              <a:rPr lang="sv-SE" sz="1400" dirty="0"/>
              <a:t>Göransson Cup: 3-5 oktober(de spelare som anmält sig) Övernattning</a:t>
            </a:r>
          </a:p>
          <a:p>
            <a:pPr>
              <a:lnSpc>
                <a:spcPct val="90000"/>
              </a:lnSpc>
            </a:pPr>
            <a:r>
              <a:rPr lang="sv-SE" sz="1400" dirty="0"/>
              <a:t>Storvreta	: 2-4 januari Övernattning</a:t>
            </a:r>
          </a:p>
          <a:p>
            <a:pPr>
              <a:lnSpc>
                <a:spcPct val="90000"/>
              </a:lnSpc>
            </a:pPr>
            <a:r>
              <a:rPr lang="sv-SE" sz="1400" dirty="0"/>
              <a:t>Mälarenergi cup 	10-12 april påsklovet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400" dirty="0"/>
          </a:p>
          <a:p>
            <a:pPr marL="0" indent="0">
              <a:lnSpc>
                <a:spcPct val="90000"/>
              </a:lnSpc>
              <a:buNone/>
            </a:pPr>
            <a:endParaRPr lang="sv-SE" sz="900" dirty="0"/>
          </a:p>
          <a:p>
            <a:pPr>
              <a:lnSpc>
                <a:spcPct val="90000"/>
              </a:lnSpc>
            </a:pPr>
            <a:endParaRPr lang="sv-SE" sz="900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AFB4B6C0-5896-0D67-F6E2-B8CD355BE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45" r="13595" b="-2"/>
          <a:stretch>
            <a:fillRect/>
          </a:stretch>
        </p:blipFill>
        <p:spPr>
          <a:xfrm>
            <a:off x="869796" y="2743200"/>
            <a:ext cx="2375210" cy="2996827"/>
          </a:xfrm>
          <a:prstGeom prst="rect">
            <a:avLst/>
          </a:prstGeom>
          <a:ln w="3175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032023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E0B7788B-B30F-67CA-2F43-6C6540162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78780"/>
            <a:ext cx="7729728" cy="1103971"/>
          </a:xfrm>
        </p:spPr>
        <p:txBody>
          <a:bodyPr>
            <a:normAutofit fontScale="90000"/>
          </a:bodyPr>
          <a:lstStyle/>
          <a:p>
            <a:r>
              <a:rPr lang="sv-SE" b="1" dirty="0"/>
              <a:t>Ni som anmält er till Göranssons cup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D2325D-3547-8843-BDF2-0B417CFD9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1992" y="1538868"/>
            <a:ext cx="4828030" cy="504035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sv-SE" sz="1500" b="1" dirty="0"/>
              <a:t>3-5 oktober, Sandviken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v-SE" sz="1500" b="1" dirty="0"/>
              <a:t>ETT LAG – spelar i två grupper: P12 och P13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v-SE" sz="1500" dirty="0"/>
              <a:t>Spelare får inte vandra mellan grupperna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v-SE" sz="1500" dirty="0"/>
              <a:t>P12: till största del P12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v-SE" sz="1500" dirty="0"/>
              <a:t>P13: Endast P13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v-SE" sz="1500" dirty="0"/>
              <a:t>Spelschemat ej släppt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v-SE" sz="1500" dirty="0"/>
              <a:t>Samling i Sandviken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v-SE" sz="1500" dirty="0"/>
              <a:t>Brukar vara sen middag, efter första matchen</a:t>
            </a:r>
            <a:endParaRPr lang="sv-SE" sz="1500" b="1" dirty="0"/>
          </a:p>
          <a:p>
            <a:pPr marL="0" indent="0">
              <a:lnSpc>
                <a:spcPct val="90000"/>
              </a:lnSpc>
              <a:buNone/>
            </a:pPr>
            <a:r>
              <a:rPr lang="sv-SE" sz="1500" dirty="0"/>
              <a:t>Föräldrar ansvarar för skjuts, tränare brukar ha ett par platser lediga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v-SE" sz="1500" dirty="0"/>
              <a:t>Vi håller ihop hela laget så mycket som möjligt och hejar på varandras matcher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v-SE" sz="1500" dirty="0"/>
              <a:t>Vi har helpension och det ingår mat fredag middag, lördag </a:t>
            </a:r>
            <a:r>
              <a:rPr lang="sv-SE" sz="1500" dirty="0" err="1"/>
              <a:t>frukost,lunch</a:t>
            </a:r>
            <a:r>
              <a:rPr lang="sv-SE" sz="1500" dirty="0"/>
              <a:t> och middag, söndag frukost och lunch.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v-SE" sz="1500" dirty="0"/>
              <a:t>Packlista: kommer senare. Tänk på hårt underlag, skolsal.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v-SE" sz="1500" dirty="0"/>
              <a:t>Mobil får användas när tränare säger det. Barnen är själva ansvariga för sina saker.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v-SE" sz="1500" dirty="0"/>
              <a:t>Inget godis tas med men 50 kronor (</a:t>
            </a:r>
            <a:r>
              <a:rPr lang="sv-SE" sz="1500" dirty="0" err="1"/>
              <a:t>swish</a:t>
            </a:r>
            <a:r>
              <a:rPr lang="sv-SE" sz="1500" dirty="0"/>
              <a:t>) kan tas med för att handla fika/godis/dricka i kiosken på arenan</a:t>
            </a:r>
          </a:p>
          <a:p>
            <a:pPr marL="0" indent="0">
              <a:lnSpc>
                <a:spcPct val="90000"/>
              </a:lnSpc>
              <a:buNone/>
            </a:pP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endParaRPr lang="sv-SE" sz="500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AFB4B6C0-5896-0D67-F6E2-B8CD355BE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656" y="2743200"/>
            <a:ext cx="2417063" cy="2510747"/>
          </a:xfrm>
          <a:prstGeom prst="rect">
            <a:avLst/>
          </a:prstGeom>
          <a:ln w="3175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4186889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0DD198-EBFF-2CD2-172C-1FB6F40A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83074" y="551543"/>
            <a:ext cx="7503885" cy="998992"/>
          </a:xfrm>
        </p:spPr>
        <p:txBody>
          <a:bodyPr>
            <a:normAutofit fontScale="90000"/>
          </a:bodyPr>
          <a:lstStyle/>
          <a:p>
            <a:r>
              <a:rPr lang="sv-SE" dirty="0" err="1"/>
              <a:t>Föräldraransvar</a:t>
            </a:r>
            <a:r>
              <a:rPr lang="sv-SE" dirty="0"/>
              <a:t> i P 12-13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C9F16EC-7821-177D-5199-0C33C08288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14056" y="1990270"/>
            <a:ext cx="6574971" cy="3419929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dirty="0"/>
              <a:t>Minst 1 kioskpass (vecka 41 eller vecka 3) och matchvärdsskap (10/11 eller 23/11). Kommer eventuellt bli fler pass per barn beroende på hur många vi blir i laget.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dirty="0"/>
              <a:t>ME-cupen: 10-12 april 2026 då förväntas en förälder att arbeta ett längre arbetspass på ca 7-8 timmar. Inför cupen kommer vi ha ytterligare ett föräldramöte där det är obligatorisk närvaro.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dirty="0"/>
              <a:t> Försäljning: RC, bingolotter (minst 4 enkellotter) och möjligen ytterligare en försäljning utöver det beroende på utgifter samt intäkter av sponsring.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sv-SE" dirty="0"/>
          </a:p>
        </p:txBody>
      </p:sp>
      <p:pic>
        <p:nvPicPr>
          <p:cNvPr id="5" name="Bildobjekt 4" descr="En bild som visar symbol, Teckensnitt, Grafik, logotyp&#10;&#10;AI-genererat innehåll kan vara felaktigt.">
            <a:extLst>
              <a:ext uri="{FF2B5EF4-FFF2-40B4-BE49-F238E27FC236}">
                <a16:creationId xmlns:a16="http://schemas.microsoft.com/office/drawing/2014/main" id="{65594457-701F-2412-BA25-59D4F23CD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14" y="551543"/>
            <a:ext cx="2760560" cy="287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8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E0B7788B-B30F-67CA-2F43-6C6540162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1" y="964692"/>
            <a:ext cx="5928637" cy="1188720"/>
          </a:xfrm>
        </p:spPr>
        <p:txBody>
          <a:bodyPr>
            <a:normAutofit/>
          </a:bodyPr>
          <a:lstStyle/>
          <a:p>
            <a:r>
              <a:rPr lang="en-US"/>
              <a:t>Bingolotto </a:t>
            </a:r>
            <a:endParaRPr lang="sv-SE" b="1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49D76859-22DE-E0D8-3328-1CB7681C9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638044"/>
            <a:ext cx="5925312" cy="310198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b="1" err="1">
                <a:latin typeface="Trebuchet MS" panose="020B0603020202020204" pitchFamily="34" charset="0"/>
              </a:rPr>
              <a:t>Säsongen</a:t>
            </a:r>
            <a:r>
              <a:rPr lang="en-US" b="1">
                <a:latin typeface="Trebuchet MS" panose="020B0603020202020204" pitchFamily="34" charset="0"/>
              </a:rPr>
              <a:t> 2025</a:t>
            </a:r>
            <a:br>
              <a:rPr lang="en-US" b="1">
                <a:latin typeface="Trebuchet MS" panose="020B0603020202020204" pitchFamily="34" charset="0"/>
              </a:rPr>
            </a:br>
            <a:endParaRPr lang="en-US" b="1">
              <a:latin typeface="Trebuchet MS" panose="020B0603020202020204" pitchFamily="3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latin typeface="Trebuchet MS" panose="020B0603020202020204" pitchFamily="34" charset="0"/>
              </a:rPr>
              <a:t>1 omgång med försäljning av lotter</a:t>
            </a:r>
            <a:br>
              <a:rPr lang="en-US">
                <a:latin typeface="Trebuchet MS" panose="020B0603020202020204" pitchFamily="34" charset="0"/>
              </a:rPr>
            </a:br>
            <a:endParaRPr lang="en-US">
              <a:latin typeface="Trebuchet MS" panose="020B0603020202020204" pitchFamily="3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latin typeface="Trebuchet MS" panose="020B0603020202020204" pitchFamily="34" charset="0"/>
              </a:rPr>
              <a:t>Jul (</a:t>
            </a:r>
            <a:r>
              <a:rPr lang="en-US" err="1">
                <a:latin typeface="Trebuchet MS" panose="020B0603020202020204" pitchFamily="34" charset="0"/>
              </a:rPr>
              <a:t>Uppesittarkväll</a:t>
            </a:r>
            <a:r>
              <a:rPr lang="en-US">
                <a:latin typeface="Trebuchet MS" panose="020B0603020202020204" pitchFamily="34" charset="0"/>
              </a:rPr>
              <a:t>)</a:t>
            </a:r>
            <a:br>
              <a:rPr lang="en-US">
                <a:latin typeface="Trebuchet MS" panose="020B0603020202020204" pitchFamily="34" charset="0"/>
              </a:rPr>
            </a:br>
            <a:endParaRPr lang="en-US">
              <a:latin typeface="Trebuchet MS" panose="020B0603020202020204" pitchFamily="3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>
                <a:latin typeface="Trebuchet MS" panose="020B0603020202020204" pitchFamily="34" charset="0"/>
              </a:rPr>
              <a:t>Andel av </a:t>
            </a:r>
            <a:r>
              <a:rPr lang="en-US" err="1">
                <a:latin typeface="Trebuchet MS" panose="020B0603020202020204" pitchFamily="34" charset="0"/>
              </a:rPr>
              <a:t>omsättningen</a:t>
            </a:r>
            <a:r>
              <a:rPr lang="en-US">
                <a:latin typeface="Trebuchet MS" panose="020B0603020202020204" pitchFamily="34" charset="0"/>
              </a:rPr>
              <a:t> </a:t>
            </a:r>
            <a:r>
              <a:rPr lang="en-US" err="1">
                <a:latin typeface="Trebuchet MS" panose="020B0603020202020204" pitchFamily="34" charset="0"/>
              </a:rPr>
              <a:t>direkt</a:t>
            </a:r>
            <a:r>
              <a:rPr lang="en-US">
                <a:latin typeface="Trebuchet MS" panose="020B0603020202020204" pitchFamily="34" charset="0"/>
              </a:rPr>
              <a:t> till </a:t>
            </a:r>
            <a:r>
              <a:rPr lang="en-US" err="1">
                <a:latin typeface="Trebuchet MS" panose="020B0603020202020204" pitchFamily="34" charset="0"/>
              </a:rPr>
              <a:t>lagets</a:t>
            </a:r>
            <a:r>
              <a:rPr lang="en-US">
                <a:latin typeface="Trebuchet MS" panose="020B0603020202020204" pitchFamily="34" charset="0"/>
              </a:rPr>
              <a:t> </a:t>
            </a:r>
            <a:r>
              <a:rPr lang="en-US" err="1">
                <a:latin typeface="Trebuchet MS" panose="020B0603020202020204" pitchFamily="34" charset="0"/>
              </a:rPr>
              <a:t>lagkassa</a:t>
            </a:r>
            <a:r>
              <a:rPr lang="en-US">
                <a:latin typeface="Trebuchet MS" panose="020B0603020202020204" pitchFamily="34" charset="0"/>
              </a:rPr>
              <a:t>. </a:t>
            </a:r>
            <a:r>
              <a:rPr lang="en-US" err="1">
                <a:latin typeface="Trebuchet MS" panose="020B0603020202020204" pitchFamily="34" charset="0"/>
              </a:rPr>
              <a:t>Samtidigt</a:t>
            </a:r>
            <a:r>
              <a:rPr lang="en-US">
                <a:latin typeface="Trebuchet MS" panose="020B0603020202020204" pitchFamily="34" charset="0"/>
              </a:rPr>
              <a:t> </a:t>
            </a:r>
            <a:r>
              <a:rPr lang="en-US" err="1">
                <a:latin typeface="Trebuchet MS" panose="020B0603020202020204" pitchFamily="34" charset="0"/>
              </a:rPr>
              <a:t>en</a:t>
            </a:r>
            <a:r>
              <a:rPr lang="en-US">
                <a:latin typeface="Trebuchet MS" panose="020B0603020202020204" pitchFamily="34" charset="0"/>
              </a:rPr>
              <a:t> </a:t>
            </a:r>
            <a:r>
              <a:rPr lang="en-US" err="1">
                <a:latin typeface="Trebuchet MS" panose="020B0603020202020204" pitchFamily="34" charset="0"/>
              </a:rPr>
              <a:t>mycket</a:t>
            </a:r>
            <a:r>
              <a:rPr lang="en-US">
                <a:latin typeface="Trebuchet MS" panose="020B0603020202020204" pitchFamily="34" charset="0"/>
              </a:rPr>
              <a:t> </a:t>
            </a:r>
            <a:r>
              <a:rPr lang="en-US" err="1">
                <a:latin typeface="Trebuchet MS" panose="020B0603020202020204" pitchFamily="34" charset="0"/>
              </a:rPr>
              <a:t>viktig</a:t>
            </a:r>
            <a:r>
              <a:rPr lang="en-US">
                <a:latin typeface="Trebuchet MS" panose="020B0603020202020204" pitchFamily="34" charset="0"/>
              </a:rPr>
              <a:t> del </a:t>
            </a:r>
            <a:r>
              <a:rPr lang="en-US" err="1">
                <a:latin typeface="Trebuchet MS" panose="020B0603020202020204" pitchFamily="34" charset="0"/>
              </a:rPr>
              <a:t>i</a:t>
            </a:r>
            <a:r>
              <a:rPr lang="en-US">
                <a:latin typeface="Trebuchet MS" panose="020B0603020202020204" pitchFamily="34" charset="0"/>
              </a:rPr>
              <a:t> </a:t>
            </a:r>
            <a:r>
              <a:rPr lang="en-US" err="1">
                <a:latin typeface="Trebuchet MS" panose="020B0603020202020204" pitchFamily="34" charset="0"/>
              </a:rPr>
              <a:t>hela</a:t>
            </a:r>
            <a:r>
              <a:rPr lang="en-US">
                <a:latin typeface="Trebuchet MS" panose="020B0603020202020204" pitchFamily="34" charset="0"/>
              </a:rPr>
              <a:t> </a:t>
            </a:r>
            <a:r>
              <a:rPr lang="en-US" err="1">
                <a:latin typeface="Trebuchet MS" panose="020B0603020202020204" pitchFamily="34" charset="0"/>
              </a:rPr>
              <a:t>föreningens</a:t>
            </a:r>
            <a:r>
              <a:rPr lang="en-US">
                <a:latin typeface="Trebuchet MS" panose="020B0603020202020204" pitchFamily="34" charset="0"/>
              </a:rPr>
              <a:t> </a:t>
            </a:r>
            <a:r>
              <a:rPr lang="en-US" err="1">
                <a:latin typeface="Trebuchet MS" panose="020B0603020202020204" pitchFamily="34" charset="0"/>
              </a:rPr>
              <a:t>ekonomi</a:t>
            </a:r>
            <a:r>
              <a:rPr lang="en-US">
                <a:latin typeface="Trebuchet MS" panose="020B0603020202020204" pitchFamily="34" charset="0"/>
              </a:rPr>
              <a:t>. </a:t>
            </a:r>
            <a:r>
              <a:rPr lang="en-US" err="1">
                <a:latin typeface="Trebuchet MS" panose="020B0603020202020204" pitchFamily="34" charset="0"/>
              </a:rPr>
              <a:t>Perfekt</a:t>
            </a:r>
            <a:r>
              <a:rPr lang="en-US">
                <a:latin typeface="Trebuchet MS" panose="020B0603020202020204" pitchFamily="34" charset="0"/>
              </a:rPr>
              <a:t> </a:t>
            </a:r>
            <a:r>
              <a:rPr lang="en-US" err="1">
                <a:latin typeface="Trebuchet MS" panose="020B0603020202020204" pitchFamily="34" charset="0"/>
              </a:rPr>
              <a:t>chans</a:t>
            </a:r>
            <a:r>
              <a:rPr lang="en-US">
                <a:latin typeface="Trebuchet MS" panose="020B0603020202020204" pitchFamily="34" charset="0"/>
              </a:rPr>
              <a:t> </a:t>
            </a:r>
            <a:r>
              <a:rPr lang="en-US" err="1">
                <a:latin typeface="Trebuchet MS" panose="020B0603020202020204" pitchFamily="34" charset="0"/>
              </a:rPr>
              <a:t>att</a:t>
            </a:r>
            <a:r>
              <a:rPr lang="en-US">
                <a:latin typeface="Trebuchet MS" panose="020B0603020202020204" pitchFamily="34" charset="0"/>
              </a:rPr>
              <a:t> </a:t>
            </a:r>
            <a:r>
              <a:rPr lang="en-US" err="1">
                <a:latin typeface="Trebuchet MS" panose="020B0603020202020204" pitchFamily="34" charset="0"/>
              </a:rPr>
              <a:t>tjäna</a:t>
            </a:r>
            <a:r>
              <a:rPr lang="en-US">
                <a:latin typeface="Trebuchet MS" panose="020B0603020202020204" pitchFamily="34" charset="0"/>
              </a:rPr>
              <a:t> in </a:t>
            </a:r>
            <a:r>
              <a:rPr lang="en-US" err="1">
                <a:latin typeface="Trebuchet MS" panose="020B0603020202020204" pitchFamily="34" charset="0"/>
              </a:rPr>
              <a:t>pengar</a:t>
            </a:r>
            <a:r>
              <a:rPr lang="en-US">
                <a:latin typeface="Trebuchet MS" panose="020B0603020202020204" pitchFamily="34" charset="0"/>
              </a:rPr>
              <a:t> till </a:t>
            </a:r>
            <a:r>
              <a:rPr lang="en-US" err="1">
                <a:latin typeface="Trebuchet MS" panose="020B0603020202020204" pitchFamily="34" charset="0"/>
              </a:rPr>
              <a:t>cuper</a:t>
            </a:r>
            <a:r>
              <a:rPr lang="en-US">
                <a:latin typeface="Trebuchet MS" panose="020B0603020202020204" pitchFamily="34" charset="0"/>
              </a:rPr>
              <a:t>, </a:t>
            </a:r>
            <a:r>
              <a:rPr lang="en-US" err="1">
                <a:latin typeface="Trebuchet MS" panose="020B0603020202020204" pitchFamily="34" charset="0"/>
              </a:rPr>
              <a:t>träningsläger</a:t>
            </a:r>
            <a:r>
              <a:rPr lang="en-US">
                <a:latin typeface="Trebuchet MS" panose="020B0603020202020204" pitchFamily="34" charset="0"/>
              </a:rPr>
              <a:t>, </a:t>
            </a:r>
            <a:r>
              <a:rPr lang="en-US" err="1">
                <a:latin typeface="Trebuchet MS" panose="020B0603020202020204" pitchFamily="34" charset="0"/>
              </a:rPr>
              <a:t>roliga</a:t>
            </a:r>
            <a:r>
              <a:rPr lang="en-US">
                <a:latin typeface="Trebuchet MS" panose="020B0603020202020204" pitchFamily="34" charset="0"/>
              </a:rPr>
              <a:t> </a:t>
            </a:r>
            <a:r>
              <a:rPr lang="en-US" err="1">
                <a:latin typeface="Trebuchet MS" panose="020B0603020202020204" pitchFamily="34" charset="0"/>
              </a:rPr>
              <a:t>lagaktiviteter</a:t>
            </a:r>
            <a:r>
              <a:rPr lang="en-US">
                <a:latin typeface="Trebuchet MS" panose="020B0603020202020204" pitchFamily="34" charset="0"/>
              </a:rPr>
              <a:t>! 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0F878C07-0F68-0900-3B6A-306F470F4C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707" r="2" b="11609"/>
          <a:stretch>
            <a:fillRect/>
          </a:stretch>
        </p:blipFill>
        <p:spPr>
          <a:xfrm>
            <a:off x="8340435" y="822036"/>
            <a:ext cx="3026664" cy="2348100"/>
          </a:xfrm>
          <a:prstGeom prst="rect">
            <a:avLst/>
          </a:prstGeom>
        </p:spPr>
      </p:pic>
      <p:pic>
        <p:nvPicPr>
          <p:cNvPr id="1026" name="Picture 2" descr="Bingolottos Uppesittarkväll bumper - YouTube">
            <a:extLst>
              <a:ext uri="{FF2B5EF4-FFF2-40B4-BE49-F238E27FC236}">
                <a16:creationId xmlns:a16="http://schemas.microsoft.com/office/drawing/2014/main" id="{CF88B169-0541-9CDC-747C-75770A80C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5" r="13630"/>
          <a:stretch>
            <a:fillRect/>
          </a:stretch>
        </p:blipFill>
        <p:spPr bwMode="auto">
          <a:xfrm>
            <a:off x="8340435" y="3255097"/>
            <a:ext cx="3026664" cy="234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162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E0B7788B-B30F-67CA-2F43-6C6540162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/>
              <a:t>Värdskap Herr och dammatcher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D2325D-3547-8843-BDF2-0B417CFD9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1992" y="2638044"/>
            <a:ext cx="3631692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I år är vi värdar på 2 herrmatcher i Mälarenergi arena</a:t>
            </a:r>
          </a:p>
          <a:p>
            <a:pPr marL="0" indent="0">
              <a:buNone/>
            </a:pPr>
            <a:r>
              <a:rPr lang="sv-SE" dirty="0"/>
              <a:t>VIB herrar spelar nu i Allsvenskan, näst högsta serien</a:t>
            </a:r>
          </a:p>
          <a:p>
            <a:pPr marL="0" indent="0">
              <a:buNone/>
            </a:pPr>
            <a:r>
              <a:rPr lang="sv-SE" dirty="0"/>
              <a:t>VIB damer spelar kvar i div 1</a:t>
            </a:r>
          </a:p>
          <a:p>
            <a:pPr marL="0" indent="0">
              <a:buNone/>
            </a:pPr>
            <a:r>
              <a:rPr lang="sv-SE" dirty="0">
                <a:sym typeface="Wingdings" panose="05000000000000000000" pitchFamily="2" charset="2"/>
              </a:rPr>
              <a:t>När vi är värdar tar vi hand om entré, kiosk, </a:t>
            </a:r>
            <a:r>
              <a:rPr lang="sv-SE" dirty="0" err="1">
                <a:sym typeface="Wingdings" panose="05000000000000000000" pitchFamily="2" charset="2"/>
              </a:rPr>
              <a:t>sargvaktert</a:t>
            </a:r>
            <a:r>
              <a:rPr lang="sv-SE" dirty="0">
                <a:sym typeface="Wingdings" panose="05000000000000000000" pitchFamily="2" charset="2"/>
              </a:rPr>
              <a:t>, städning </a:t>
            </a:r>
            <a:r>
              <a:rPr lang="sv-SE" dirty="0" err="1">
                <a:sym typeface="Wingdings" panose="05000000000000000000" pitchFamily="2" charset="2"/>
              </a:rPr>
              <a:t>läkltare</a:t>
            </a:r>
            <a:r>
              <a:rPr lang="sv-SE" dirty="0">
                <a:sym typeface="Wingdings" panose="05000000000000000000" pitchFamily="2" charset="2"/>
              </a:rPr>
              <a:t> och lotteriförsäljning.</a:t>
            </a:r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AFB4B6C0-5896-0D67-F6E2-B8CD355BE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316" y="2743200"/>
            <a:ext cx="2885005" cy="2996827"/>
          </a:xfrm>
          <a:prstGeom prst="rect">
            <a:avLst/>
          </a:prstGeom>
          <a:ln w="3175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799492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E0B7788B-B30F-67CA-2F43-6C6540162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/>
              <a:t>Löpande Arbetsuppgifter vi tränare behöver hjälp med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D2325D-3547-8843-BDF2-0B417CFD9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2638044"/>
            <a:ext cx="6804028" cy="310198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sv-SE" sz="1500" dirty="0"/>
          </a:p>
          <a:p>
            <a:pPr>
              <a:lnSpc>
                <a:spcPct val="90000"/>
              </a:lnSpc>
            </a:pPr>
            <a:r>
              <a:rPr lang="sv-SE" sz="2400" b="1" dirty="0"/>
              <a:t>Sekretariat 2</a:t>
            </a:r>
            <a:r>
              <a:rPr lang="sv-SE" sz="2400" dirty="0"/>
              <a:t>st (som vet hur klocka mm fungerar i </a:t>
            </a:r>
            <a:r>
              <a:rPr lang="sv-SE" sz="2400" dirty="0" err="1"/>
              <a:t>Klövernhallen</a:t>
            </a:r>
            <a:r>
              <a:rPr lang="sv-SE" sz="2400" dirty="0"/>
              <a:t>, ställer iordning sekretariat vid match när ditt barn spelar). Föräldrar som redan vet hur sekretariatet fungerar hjälper till att iordningsställa och lära ut matchklocka, resultat mm i början av säsongen </a:t>
            </a:r>
          </a:p>
          <a:p>
            <a:pPr>
              <a:lnSpc>
                <a:spcPct val="90000"/>
              </a:lnSpc>
            </a:pPr>
            <a:endParaRPr lang="sv-SE" sz="1500" dirty="0"/>
          </a:p>
          <a:p>
            <a:pPr>
              <a:lnSpc>
                <a:spcPct val="90000"/>
              </a:lnSpc>
            </a:pPr>
            <a:endParaRPr lang="sv-SE" sz="1500" dirty="0"/>
          </a:p>
          <a:p>
            <a:pPr>
              <a:lnSpc>
                <a:spcPct val="90000"/>
              </a:lnSpc>
            </a:pPr>
            <a:endParaRPr lang="sv-SE" sz="1500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AFB4B6C0-5896-0D67-F6E2-B8CD355BEA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45" r="13595" b="-2"/>
          <a:stretch>
            <a:fillRect/>
          </a:stretch>
        </p:blipFill>
        <p:spPr>
          <a:xfrm>
            <a:off x="2231136" y="2743200"/>
            <a:ext cx="2436636" cy="2996827"/>
          </a:xfrm>
          <a:prstGeom prst="rect">
            <a:avLst/>
          </a:prstGeom>
          <a:ln w="3175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527065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E0B7788B-B30F-67CA-2F43-6C6540162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34537"/>
            <a:ext cx="7729728" cy="1171841"/>
          </a:xfrm>
        </p:spPr>
        <p:txBody>
          <a:bodyPr>
            <a:normAutofit fontScale="90000"/>
          </a:bodyPr>
          <a:lstStyle/>
          <a:p>
            <a:r>
              <a:rPr lang="sv-SE" b="1" dirty="0"/>
              <a:t>Arbetsuppgifter som är obligatoriska för vårdnadshavare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D2325D-3547-8843-BDF2-0B417CFD9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1314"/>
            <a:ext cx="10683240" cy="4759485"/>
          </a:xfrm>
        </p:spPr>
        <p:txBody>
          <a:bodyPr>
            <a:normAutofit/>
          </a:bodyPr>
          <a:lstStyle/>
          <a:p>
            <a:endParaRPr lang="sv-SE" dirty="0"/>
          </a:p>
          <a:p>
            <a:r>
              <a:rPr lang="sv-SE" dirty="0"/>
              <a:t>Kioskveckor (2st)</a:t>
            </a:r>
          </a:p>
          <a:p>
            <a:r>
              <a:rPr lang="sv-SE" dirty="0"/>
              <a:t>Matchvärd (2st)	24/11 och 23/2</a:t>
            </a:r>
          </a:p>
          <a:p>
            <a:r>
              <a:rPr lang="sv-SE" dirty="0"/>
              <a:t>Mälarenergi cup	12-13 april</a:t>
            </a:r>
          </a:p>
          <a:p>
            <a:r>
              <a:rPr lang="sv-SE" dirty="0"/>
              <a:t>Sälja bingolotter till jul</a:t>
            </a:r>
          </a:p>
          <a:p>
            <a:r>
              <a:rPr lang="sv-SE" dirty="0"/>
              <a:t>Sälja restaurangchansen september</a:t>
            </a:r>
          </a:p>
          <a:p>
            <a:endParaRPr lang="sv-SE" dirty="0"/>
          </a:p>
          <a:p>
            <a:r>
              <a:rPr lang="sv-SE" dirty="0"/>
              <a:t>Sekretariat vid hemmamatcher</a:t>
            </a:r>
          </a:p>
          <a:p>
            <a:r>
              <a:rPr lang="sv-SE" dirty="0"/>
              <a:t>Fixa skjuts till ditt barn om du själv inte kan köra</a:t>
            </a:r>
          </a:p>
          <a:p>
            <a:r>
              <a:rPr lang="sv-SE" dirty="0"/>
              <a:t>Se till att ditt barn är i tid till träning och match, och har rätt utrustning med sig</a:t>
            </a:r>
          </a:p>
          <a:p>
            <a:r>
              <a:rPr lang="sv-SE" dirty="0"/>
              <a:t>Om vi ska anordna en egen cup behöver vårdnadshavare arbeta (tex. kiosk, grill, sekretariat, städning)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AFB4B6C0-5896-0D67-F6E2-B8CD355BE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9514" y="230188"/>
            <a:ext cx="1228571" cy="12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882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A8981AF8-3B4B-08C8-CDE3-832A7F638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8087"/>
            <a:ext cx="12192000" cy="332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186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D2325D-3547-8843-BDF2-0B417CFD9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1992" y="2638044"/>
            <a:ext cx="3631692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5400" dirty="0"/>
              <a:t>Sponsring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AFB4B6C0-5896-0D67-F6E2-B8CD355BEA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008" r="-1" b="9907"/>
          <a:stretch>
            <a:fillRect/>
          </a:stretch>
        </p:blipFill>
        <p:spPr>
          <a:xfrm>
            <a:off x="6590372" y="2976913"/>
            <a:ext cx="3205138" cy="259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343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E0B7788B-B30F-67CA-2F43-6C6540162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/>
              <a:t>Klubben har förtydligat förväntningar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49D76859-22DE-E0D8-3328-1CB7681C9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2638044"/>
            <a:ext cx="4812792" cy="310198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sv-SE" sz="1700">
                <a:latin typeface="Trebuchet MS" panose="020B0603020202020204" pitchFamily="34" charset="0"/>
              </a:rPr>
              <a:t>Tränare och lagledare tex.</a:t>
            </a:r>
          </a:p>
          <a:p>
            <a:r>
              <a:rPr lang="sv-SE" sz="1700">
                <a:latin typeface="Trebuchet MS" panose="020B0603020202020204" pitchFamily="34" charset="0"/>
              </a:rPr>
              <a:t>Följa policyn för föreningen</a:t>
            </a:r>
          </a:p>
          <a:p>
            <a:r>
              <a:rPr lang="sv-SE" sz="1700">
                <a:latin typeface="Trebuchet MS" panose="020B0603020202020204" pitchFamily="34" charset="0"/>
              </a:rPr>
              <a:t>Vara en god representant och förebild för Västerås innebandy</a:t>
            </a:r>
          </a:p>
          <a:p>
            <a:r>
              <a:rPr lang="sv-SE" sz="1700">
                <a:latin typeface="Trebuchet MS" panose="020B0603020202020204" pitchFamily="34" charset="0"/>
              </a:rPr>
              <a:t>Verka för FairPlay</a:t>
            </a:r>
          </a:p>
          <a:p>
            <a:r>
              <a:rPr lang="sv-SE" sz="1700">
                <a:latin typeface="Trebuchet MS" panose="020B0603020202020204" pitchFamily="34" charset="0"/>
              </a:rPr>
              <a:t>Planera verksamheten utifrån långsiktiga mål och långsiktig utveckling</a:t>
            </a:r>
          </a:p>
          <a:p>
            <a:r>
              <a:rPr lang="sv-SE" sz="1700">
                <a:latin typeface="Trebuchet MS" panose="020B0603020202020204" pitchFamily="34" charset="0"/>
              </a:rPr>
              <a:t>Komma i tid till träningarna och i möjligaste mån hålla genomgång innan träningen börjar</a:t>
            </a:r>
          </a:p>
          <a:p>
            <a:pPr marL="0" indent="0">
              <a:buNone/>
            </a:pPr>
            <a:endParaRPr lang="sv-SE" sz="170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AFB4B6C0-5896-0D67-F6E2-B8CD355BE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136" y="2743200"/>
            <a:ext cx="2436636" cy="2531079"/>
          </a:xfrm>
          <a:prstGeom prst="rect">
            <a:avLst/>
          </a:prstGeom>
          <a:ln w="3175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886738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E0B7788B-B30F-67CA-2F43-6C6540162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/>
              <a:t>Förväntning på Ungdomsspelare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49D76859-22DE-E0D8-3328-1CB7681C9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1992" y="2638044"/>
            <a:ext cx="3631692" cy="3101983"/>
          </a:xfrm>
        </p:spPr>
        <p:txBody>
          <a:bodyPr>
            <a:normAutofit/>
          </a:bodyPr>
          <a:lstStyle/>
          <a:p>
            <a:pPr marL="0">
              <a:lnSpc>
                <a:spcPct val="90000"/>
              </a:lnSpc>
              <a:spcBef>
                <a:spcPts val="0"/>
              </a:spcBef>
            </a:pPr>
            <a:r>
              <a:rPr lang="en-GB" sz="1700">
                <a:latin typeface="Trebuchet MS" panose="020B0603020202020204" pitchFamily="34" charset="0"/>
              </a:rPr>
              <a:t>Följer klubbens uppsatta regler.</a:t>
            </a:r>
          </a:p>
          <a:p>
            <a:pPr marL="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700" kern="1200">
                <a:effectLst/>
                <a:latin typeface="Trebuchet MS" panose="020B0603020202020204" pitchFamily="34" charset="0"/>
                <a:ea typeface="+mn-ea"/>
                <a:cs typeface="+mn-cs"/>
              </a:rPr>
              <a:t>Respekterar dina tränare, ledare, medspelare, motståndare samt domare.</a:t>
            </a:r>
            <a:endParaRPr lang="en-GB" sz="1700">
              <a:effectLst/>
            </a:endParaRPr>
          </a:p>
          <a:p>
            <a:pPr marL="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700" kern="1200">
                <a:effectLst/>
                <a:latin typeface="Trebuchet MS" panose="020B0603020202020204" pitchFamily="34" charset="0"/>
                <a:ea typeface="+mn-ea"/>
                <a:cs typeface="+mn-cs"/>
              </a:rPr>
              <a:t>Genomför träningar och matcher på bästa sätt efter dina förutsättningar.</a:t>
            </a:r>
            <a:endParaRPr lang="en-GB" sz="1700">
              <a:effectLst/>
            </a:endParaRPr>
          </a:p>
          <a:p>
            <a:pPr marL="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700" kern="1200">
                <a:effectLst/>
                <a:latin typeface="Trebuchet MS" panose="020B0603020202020204" pitchFamily="34" charset="0"/>
                <a:ea typeface="+mn-ea"/>
                <a:cs typeface="+mn-cs"/>
              </a:rPr>
              <a:t>Vårdar din och klubbens utrustning.</a:t>
            </a:r>
            <a:endParaRPr lang="en-GB" sz="1700">
              <a:effectLst/>
            </a:endParaRPr>
          </a:p>
          <a:p>
            <a:pPr marL="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700" kern="1200">
                <a:effectLst/>
                <a:latin typeface="Trebuchet MS" panose="020B0603020202020204" pitchFamily="34" charset="0"/>
                <a:ea typeface="+mn-ea"/>
                <a:cs typeface="+mn-cs"/>
              </a:rPr>
              <a:t>Är en bra representant för Västerås Innebandy.</a:t>
            </a:r>
            <a:endParaRPr lang="en-GB" sz="1700">
              <a:effectLst/>
            </a:endParaRPr>
          </a:p>
          <a:p>
            <a:pPr marL="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700" kern="1200">
                <a:effectLst/>
                <a:latin typeface="Trebuchet MS" panose="020B0603020202020204" pitchFamily="34" charset="0"/>
                <a:ea typeface="+mn-ea"/>
                <a:cs typeface="+mn-cs"/>
              </a:rPr>
              <a:t>Verkar för FairPlay.</a:t>
            </a:r>
            <a:endParaRPr lang="en-GB" sz="1700">
              <a:effectLst/>
            </a:endParaRPr>
          </a:p>
          <a:p>
            <a:pPr marL="0" indent="0">
              <a:lnSpc>
                <a:spcPct val="90000"/>
              </a:lnSpc>
              <a:buNone/>
            </a:pPr>
            <a:endParaRPr lang="sv-SE" sz="170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AFB4B6C0-5896-0D67-F6E2-B8CD355BE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831" y="3071181"/>
            <a:ext cx="2253518" cy="234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58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E0B7788B-B30F-67CA-2F43-6C6540162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/>
              <a:t>Förväntningar på vårdnadshavare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49D76859-22DE-E0D8-3328-1CB7681C9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1992" y="2638044"/>
            <a:ext cx="4828030" cy="3101983"/>
          </a:xfrm>
        </p:spPr>
        <p:txBody>
          <a:bodyPr>
            <a:normAutofit/>
          </a:bodyPr>
          <a:lstStyle/>
          <a:p>
            <a:pPr marL="0">
              <a:lnSpc>
                <a:spcPct val="90000"/>
              </a:lnSpc>
              <a:spcBef>
                <a:spcPts val="0"/>
              </a:spcBef>
            </a:pPr>
            <a:r>
              <a:rPr lang="sv-SE" sz="1400">
                <a:latin typeface="Trebuchet MS" panose="020B0603020202020204" pitchFamily="34" charset="0"/>
              </a:rPr>
              <a:t>Stötta, heja, hurra på laget i med- och motgång, men låt ledare/tränare sköta coachningen.</a:t>
            </a:r>
          </a:p>
          <a:p>
            <a:pPr marL="0">
              <a:lnSpc>
                <a:spcPct val="90000"/>
              </a:lnSpc>
              <a:spcBef>
                <a:spcPts val="0"/>
              </a:spcBef>
            </a:pPr>
            <a:r>
              <a:rPr lang="sv-SE" sz="1400">
                <a:latin typeface="Trebuchet MS" panose="020B0603020202020204" pitchFamily="34" charset="0"/>
              </a:rPr>
              <a:t>Uppträda så som du själv vill att ditt barn skall uppträda.</a:t>
            </a:r>
          </a:p>
          <a:p>
            <a:pPr marL="0">
              <a:lnSpc>
                <a:spcPct val="90000"/>
              </a:lnSpc>
              <a:spcBef>
                <a:spcPts val="0"/>
              </a:spcBef>
            </a:pPr>
            <a:r>
              <a:rPr lang="sv-SE" sz="1400">
                <a:latin typeface="Trebuchet MS" panose="020B0603020202020204" pitchFamily="34" charset="0"/>
              </a:rPr>
              <a:t>Framföra eventuell kritik och åsikter på ett korrekt och sakligt sätt till lagledaren och/eller    ungdomsansvariga.</a:t>
            </a:r>
          </a:p>
          <a:p>
            <a:pPr marL="0">
              <a:lnSpc>
                <a:spcPct val="90000"/>
              </a:lnSpc>
              <a:spcBef>
                <a:spcPts val="0"/>
              </a:spcBef>
            </a:pPr>
            <a:r>
              <a:rPr lang="sv-SE" sz="1400">
                <a:latin typeface="Trebuchet MS" panose="020B0603020202020204" pitchFamily="34" charset="0"/>
              </a:rPr>
              <a:t>Ta del av samt följer föreningens policy.</a:t>
            </a:r>
          </a:p>
          <a:p>
            <a:pPr marL="0">
              <a:lnSpc>
                <a:spcPct val="90000"/>
              </a:lnSpc>
              <a:spcBef>
                <a:spcPts val="0"/>
              </a:spcBef>
            </a:pPr>
            <a:r>
              <a:rPr lang="sv-SE" sz="1400">
                <a:latin typeface="Trebuchet MS" panose="020B0603020202020204" pitchFamily="34" charset="0"/>
              </a:rPr>
              <a:t>Hjälpa till med bilkörning, kioskbemanning samt övriga aktiviteter som laget har.</a:t>
            </a:r>
          </a:p>
          <a:p>
            <a:pPr marL="0">
              <a:lnSpc>
                <a:spcPct val="90000"/>
              </a:lnSpc>
              <a:spcBef>
                <a:spcPts val="0"/>
              </a:spcBef>
            </a:pPr>
            <a:r>
              <a:rPr lang="sv-SE" sz="1400">
                <a:latin typeface="Trebuchet MS" panose="020B0603020202020204" pitchFamily="34" charset="0"/>
              </a:rPr>
              <a:t>Låta domarna döma matchen. Vi skriker aldrig på domaren, utan vi ser till att hjälpa dem!</a:t>
            </a:r>
          </a:p>
          <a:p>
            <a:pPr marL="0">
              <a:lnSpc>
                <a:spcPct val="90000"/>
              </a:lnSpc>
              <a:spcBef>
                <a:spcPts val="0"/>
              </a:spcBef>
            </a:pPr>
            <a:r>
              <a:rPr lang="sv-SE" sz="1400">
                <a:latin typeface="Trebuchet MS" panose="020B0603020202020204" pitchFamily="34" charset="0"/>
              </a:rPr>
              <a:t>Komma på lagets föräldramöten.</a:t>
            </a:r>
          </a:p>
          <a:p>
            <a:pPr marL="0">
              <a:lnSpc>
                <a:spcPct val="90000"/>
              </a:lnSpc>
              <a:spcBef>
                <a:spcPts val="0"/>
              </a:spcBef>
            </a:pPr>
            <a:r>
              <a:rPr lang="sv-SE" sz="1400">
                <a:latin typeface="Trebuchet MS" panose="020B0603020202020204" pitchFamily="34" charset="0"/>
              </a:rPr>
              <a:t>Ta del av föreningens information.</a:t>
            </a:r>
          </a:p>
          <a:p>
            <a:pPr marL="0">
              <a:lnSpc>
                <a:spcPct val="90000"/>
              </a:lnSpc>
              <a:spcBef>
                <a:spcPts val="0"/>
              </a:spcBef>
            </a:pPr>
            <a:r>
              <a:rPr lang="sv-SE" sz="1400">
                <a:latin typeface="Trebuchet MS" panose="020B0603020202020204" pitchFamily="34" charset="0"/>
              </a:rPr>
              <a:t>Svara på kallelser i så god tid som möjligt </a:t>
            </a:r>
            <a:r>
              <a:rPr lang="sv-SE" sz="1400">
                <a:latin typeface="Trebuchet MS" panose="020B0603020202020204" pitchFamily="34" charset="0"/>
                <a:sym typeface="Wingdings" panose="05000000000000000000" pitchFamily="2" charset="2"/>
              </a:rPr>
              <a:t></a:t>
            </a:r>
            <a:endParaRPr lang="sv-SE" sz="1400">
              <a:latin typeface="Trebuchet MS" panose="020B0603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sv-SE" sz="140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AFB4B6C0-5896-0D67-F6E2-B8CD355BE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656" y="2743200"/>
            <a:ext cx="2417063" cy="2510747"/>
          </a:xfrm>
          <a:prstGeom prst="rect">
            <a:avLst/>
          </a:prstGeom>
          <a:ln w="3175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661260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E0B7788B-B30F-67CA-2F43-6C6540162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29" y="115626"/>
            <a:ext cx="10515600" cy="1010363"/>
          </a:xfrm>
        </p:spPr>
        <p:txBody>
          <a:bodyPr/>
          <a:lstStyle/>
          <a:p>
            <a:r>
              <a:rPr lang="sv-SE" b="1" dirty="0"/>
              <a:t>Klädbeställning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D2325D-3547-8843-BDF2-0B417CFD9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388" y="1200838"/>
            <a:ext cx="11100412" cy="55084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Behöver beställas om inte har:</a:t>
            </a:r>
          </a:p>
          <a:p>
            <a:pPr marL="0" indent="0">
              <a:buNone/>
            </a:pPr>
            <a:r>
              <a:rPr lang="sv-SE" dirty="0"/>
              <a:t>Svart träningströja – beställs med nummer (samma nr som vita matchtröjan)</a:t>
            </a:r>
          </a:p>
          <a:p>
            <a:pPr marL="0" indent="0">
              <a:buNone/>
            </a:pPr>
            <a:r>
              <a:rPr lang="sv-SE" dirty="0"/>
              <a:t>Svarta shorts</a:t>
            </a:r>
          </a:p>
          <a:p>
            <a:pPr marL="0" indent="0">
              <a:buNone/>
            </a:pPr>
            <a:r>
              <a:rPr lang="sv-SE" dirty="0"/>
              <a:t>Vita strumpor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Frivilligt: flera spelare har pratat om svart hoodie (beställ gärna med initialer)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Ni beställer själva via webben team Intersport (storlek kan testas på Intersport Erikslund)</a:t>
            </a:r>
          </a:p>
          <a:p>
            <a:pPr marL="0" indent="0">
              <a:buNone/>
            </a:pPr>
            <a:r>
              <a:rPr lang="sv-SE" dirty="0">
                <a:hlinkClick r:id="rId2"/>
              </a:rPr>
              <a:t>team.intersport.se/</a:t>
            </a:r>
            <a:r>
              <a:rPr lang="sv-SE" dirty="0" err="1">
                <a:hlinkClick r:id="rId2"/>
              </a:rPr>
              <a:t>vasteras</a:t>
            </a:r>
            <a:r>
              <a:rPr lang="sv-SE" dirty="0">
                <a:hlinkClick r:id="rId2"/>
              </a:rPr>
              <a:t>-innebandy#:~:text=Västerås Innebandy. Välkomna till er </a:t>
            </a:r>
            <a:r>
              <a:rPr lang="sv-SE" dirty="0" err="1">
                <a:hlinkClick r:id="rId2"/>
              </a:rPr>
              <a:t>webshop</a:t>
            </a:r>
            <a:r>
              <a:rPr lang="sv-SE" dirty="0">
                <a:hlinkClick r:id="rId2"/>
              </a:rPr>
              <a:t>! Intersport Erikslund har tagit</a:t>
            </a: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Om några veckor kommer vi samla in nya träningströjorna för reklamtryck - lagets sponsorer. Alla träningströjor ska ha samma reklam.</a:t>
            </a:r>
          </a:p>
          <a:p>
            <a:pPr marL="0" indent="0">
              <a:buNone/>
            </a:pPr>
            <a:r>
              <a:rPr lang="sv-SE" dirty="0"/>
              <a:t>Sista beställning är sista augusti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AFB4B6C0-5896-0D67-F6E2-B8CD355BE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9446" y="319437"/>
            <a:ext cx="1559166" cy="161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5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E0B7788B-B30F-67CA-2F43-6C6540162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122" y="964692"/>
            <a:ext cx="4793758" cy="1188720"/>
          </a:xfrm>
        </p:spPr>
        <p:txBody>
          <a:bodyPr>
            <a:normAutofit/>
          </a:bodyPr>
          <a:lstStyle/>
          <a:p>
            <a:r>
              <a:rPr lang="sv-SE" sz="1500" b="1"/>
              <a:t>Välkommen till </a:t>
            </a:r>
            <a:r>
              <a:rPr lang="sv-SE" sz="1500" b="1">
                <a:hlinkClick r:id="rId3"/>
              </a:rPr>
              <a:t>Klubbshopen</a:t>
            </a:r>
            <a:r>
              <a:rPr lang="sv-SE" sz="1500" b="1"/>
              <a:t> </a:t>
            </a:r>
            <a:br>
              <a:rPr lang="sv-SE" sz="1500" b="1"/>
            </a:br>
            <a:r>
              <a:rPr lang="sv-SE" sz="1500" b="1"/>
              <a:t>Västerås Innebandy har Intersport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49D76859-22DE-E0D8-3328-1CB7681C9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22" y="2475145"/>
            <a:ext cx="4793757" cy="3409259"/>
          </a:xfrm>
        </p:spPr>
        <p:txBody>
          <a:bodyPr>
            <a:normAutofit/>
          </a:bodyPr>
          <a:lstStyle/>
          <a:p>
            <a:pPr marL="0" indent="0" rtl="0" eaLnBrk="1" latinLnBrk="0" hangingPunct="1">
              <a:spcBef>
                <a:spcPts val="0"/>
              </a:spcBef>
              <a:spcAft>
                <a:spcPts val="0"/>
              </a:spcAft>
              <a:buNone/>
            </a:pPr>
            <a:br>
              <a:rPr lang="en-GB" kern="1200">
                <a:effectLst/>
                <a:latin typeface="Trebuchet MS" panose="020B0603020202020204" pitchFamily="34" charset="0"/>
                <a:ea typeface="+mn-ea"/>
                <a:cs typeface="+mn-cs"/>
              </a:rPr>
            </a:br>
            <a:br>
              <a:rPr lang="en-GB" kern="1200">
                <a:effectLst/>
                <a:latin typeface="Trebuchet MS" panose="020B0603020202020204" pitchFamily="34" charset="0"/>
                <a:ea typeface="+mn-ea"/>
                <a:cs typeface="+mn-cs"/>
              </a:rPr>
            </a:br>
            <a:r>
              <a:rPr lang="sv-SE">
                <a:hlinkClick r:id="rId3"/>
              </a:rPr>
              <a:t>team.intersport.se/vasteras-innebandy</a:t>
            </a:r>
            <a:endParaRPr lang="en-GB">
              <a:effectLst/>
            </a:endParaRPr>
          </a:p>
          <a:p>
            <a:pPr marL="0" indent="0">
              <a:buNone/>
            </a:pPr>
            <a:endParaRPr lang="sv-SE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037F966-855E-AECF-28AC-1E8ECE5DE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172" y="1680295"/>
            <a:ext cx="2880360" cy="95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AFB4B6C0-5896-0D67-F6E2-B8CD355BEA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8150" y="3058378"/>
            <a:ext cx="1783661" cy="185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9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E0B7788B-B30F-67CA-2F43-6C6540162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Idrottskadeförsäkring</a:t>
            </a:r>
            <a:endParaRPr lang="sv-SE" b="1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D2325D-3547-8843-BDF2-0B417CFD9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1992" y="2638044"/>
            <a:ext cx="4828030" cy="310198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1700" err="1">
                <a:effectLst/>
              </a:rPr>
              <a:t>Samtliga</a:t>
            </a:r>
            <a:r>
              <a:rPr lang="en-US" sz="1700">
                <a:effectLst/>
              </a:rPr>
              <a:t> </a:t>
            </a:r>
            <a:r>
              <a:rPr lang="en-US" sz="1700" err="1">
                <a:effectLst/>
              </a:rPr>
              <a:t>spelare</a:t>
            </a:r>
            <a:r>
              <a:rPr lang="en-US" sz="1700">
                <a:effectLst/>
              </a:rPr>
              <a:t> med </a:t>
            </a:r>
            <a:r>
              <a:rPr lang="en-US" sz="1700" err="1">
                <a:effectLst/>
              </a:rPr>
              <a:t>spelarlicens</a:t>
            </a:r>
            <a:r>
              <a:rPr lang="en-US" sz="1700">
                <a:effectLst/>
              </a:rPr>
              <a:t> (</a:t>
            </a:r>
            <a:r>
              <a:rPr lang="en-US" sz="1700" err="1">
                <a:effectLst/>
              </a:rPr>
              <a:t>betalas</a:t>
            </a:r>
            <a:r>
              <a:rPr lang="en-US" sz="1700">
                <a:effectLst/>
              </a:rPr>
              <a:t> av </a:t>
            </a:r>
            <a:r>
              <a:rPr lang="en-US" sz="1700" err="1">
                <a:effectLst/>
              </a:rPr>
              <a:t>föreningen</a:t>
            </a:r>
            <a:r>
              <a:rPr lang="en-US" sz="1700">
                <a:effectLst/>
              </a:rPr>
              <a:t> </a:t>
            </a:r>
            <a:r>
              <a:rPr lang="en-US" sz="1700" err="1">
                <a:effectLst/>
              </a:rPr>
              <a:t>inför</a:t>
            </a:r>
            <a:r>
              <a:rPr lang="en-US" sz="1700">
                <a:effectLst/>
              </a:rPr>
              <a:t> </a:t>
            </a:r>
            <a:r>
              <a:rPr lang="en-US" sz="1700" err="1">
                <a:effectLst/>
              </a:rPr>
              <a:t>matchspel</a:t>
            </a:r>
            <a:r>
              <a:rPr lang="en-US" sz="1700">
                <a:effectLst/>
              </a:rPr>
              <a:t>) </a:t>
            </a:r>
            <a:r>
              <a:rPr lang="en-US" sz="1700" err="1">
                <a:effectLst/>
              </a:rPr>
              <a:t>har</a:t>
            </a:r>
            <a:r>
              <a:rPr lang="en-US" sz="1700">
                <a:effectLst/>
              </a:rPr>
              <a:t> </a:t>
            </a:r>
            <a:r>
              <a:rPr lang="en-US" sz="1700" err="1">
                <a:effectLst/>
              </a:rPr>
              <a:t>en</a:t>
            </a:r>
            <a:r>
              <a:rPr lang="en-US" sz="1700">
                <a:effectLst/>
              </a:rPr>
              <a:t> </a:t>
            </a:r>
            <a:r>
              <a:rPr lang="en-US" sz="1700" err="1">
                <a:effectLst/>
              </a:rPr>
              <a:t>idrottskade-försäkring</a:t>
            </a:r>
            <a:r>
              <a:rPr lang="en-US" sz="1700">
                <a:effectLst/>
              </a:rPr>
              <a:t> via </a:t>
            </a:r>
            <a:r>
              <a:rPr lang="en-US" sz="1700" err="1">
                <a:effectLst/>
              </a:rPr>
              <a:t>Folksam</a:t>
            </a:r>
            <a:r>
              <a:rPr lang="en-US" sz="1700">
                <a:effectLst/>
              </a:rPr>
              <a:t>. 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1700"/>
              <a:t>Om </a:t>
            </a:r>
            <a:r>
              <a:rPr lang="en-US" sz="1700" err="1"/>
              <a:t>olyckan</a:t>
            </a:r>
            <a:r>
              <a:rPr lang="en-US" sz="1700"/>
              <a:t> </a:t>
            </a:r>
            <a:r>
              <a:rPr lang="en-US" sz="1700" err="1"/>
              <a:t>är</a:t>
            </a:r>
            <a:r>
              <a:rPr lang="en-US" sz="1700"/>
              <a:t> </a:t>
            </a:r>
            <a:r>
              <a:rPr lang="en-US" sz="1700" err="1"/>
              <a:t>framme</a:t>
            </a:r>
            <a:r>
              <a:rPr lang="en-US" sz="1700"/>
              <a:t> under match </a:t>
            </a:r>
            <a:r>
              <a:rPr lang="en-US" sz="1700" err="1"/>
              <a:t>eller</a:t>
            </a:r>
            <a:r>
              <a:rPr lang="en-US" sz="1700"/>
              <a:t> </a:t>
            </a:r>
            <a:r>
              <a:rPr lang="en-US" sz="1700" err="1"/>
              <a:t>träning</a:t>
            </a:r>
            <a:r>
              <a:rPr lang="en-US" sz="1700"/>
              <a:t> </a:t>
            </a:r>
            <a:r>
              <a:rPr lang="en-US" sz="1700" err="1"/>
              <a:t>kontakta</a:t>
            </a:r>
            <a:r>
              <a:rPr lang="en-US" sz="1700"/>
              <a:t> </a:t>
            </a:r>
            <a:r>
              <a:rPr lang="en-US" sz="1700" err="1"/>
              <a:t>Folksam</a:t>
            </a:r>
            <a:r>
              <a:rPr lang="en-US" sz="1700"/>
              <a:t>: 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1700" b="1"/>
              <a:t>020-44 11 11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1700"/>
              <a:t>För </a:t>
            </a:r>
            <a:r>
              <a:rPr lang="en-US" sz="1700" err="1"/>
              <a:t>mer</a:t>
            </a:r>
            <a:r>
              <a:rPr lang="en-US" sz="1700"/>
              <a:t> information: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1700">
                <a:hlinkClick r:id="rId3"/>
              </a:rPr>
              <a:t>https://www.folksam.se/forsakringar/idrottsforsakring/innebandy</a:t>
            </a:r>
            <a:endParaRPr lang="en-US" sz="1700"/>
          </a:p>
          <a:p>
            <a:pPr>
              <a:lnSpc>
                <a:spcPct val="90000"/>
              </a:lnSpc>
            </a:pPr>
            <a:endParaRPr lang="sv-SE" sz="170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AFB4B6C0-5896-0D67-F6E2-B8CD355BEA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414" r="1" b="9315"/>
          <a:stretch>
            <a:fillRect/>
          </a:stretch>
        </p:blipFill>
        <p:spPr>
          <a:xfrm>
            <a:off x="7534656" y="2743200"/>
            <a:ext cx="2417063" cy="1990314"/>
          </a:xfrm>
          <a:prstGeom prst="rect">
            <a:avLst/>
          </a:prstGeom>
          <a:ln w="3175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5828557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A88B0DF-C377-440F-9B33-9F831CAF1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40" y="2266632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5400" b="1" dirty="0"/>
              <a:t>Övrigt / Frågor?</a:t>
            </a:r>
            <a:endParaRPr lang="sv-SE" sz="5400" b="1" dirty="0">
              <a:latin typeface="Creighton Pro Bold" panose="02000506000000020004" pitchFamily="50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BC5E119-7DBA-4A58-A511-5D4FC1FB4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4834" y="255349"/>
            <a:ext cx="1228571" cy="12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219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innehåll 5" descr="En bild som visar text&#10;&#10;Automatiskt genererad beskrivning">
            <a:extLst>
              <a:ext uri="{FF2B5EF4-FFF2-40B4-BE49-F238E27FC236}">
                <a16:creationId xmlns:a16="http://schemas.microsoft.com/office/drawing/2014/main" id="{706636D4-C9FD-E4F7-87E2-2CD75CF1BB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4950" y="643466"/>
            <a:ext cx="1046209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32891"/>
      </p:ext>
    </p:extLst>
  </p:cSld>
  <p:clrMapOvr>
    <a:masterClrMapping/>
  </p:clrMapOvr>
</p:sld>
</file>

<file path=ppt/theme/theme1.xml><?xml version="1.0" encoding="utf-8"?>
<a:theme xmlns:a="http://schemas.openxmlformats.org/drawingml/2006/main" name="Paket">
  <a:themeElements>
    <a:clrScheme name="Paket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ke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ket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Vy</Template>
  <TotalTime>0</TotalTime>
  <Words>1143</Words>
  <Application>Microsoft Office PowerPoint</Application>
  <PresentationFormat>Bredbild</PresentationFormat>
  <Paragraphs>158</Paragraphs>
  <Slides>22</Slides>
  <Notes>14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22</vt:i4>
      </vt:variant>
    </vt:vector>
  </HeadingPairs>
  <TitlesOfParts>
    <vt:vector size="30" baseType="lpstr">
      <vt:lpstr>Arial</vt:lpstr>
      <vt:lpstr>Assistant</vt:lpstr>
      <vt:lpstr>Calibri</vt:lpstr>
      <vt:lpstr>Creighton Pro Bold</vt:lpstr>
      <vt:lpstr>Gill Sans MT</vt:lpstr>
      <vt:lpstr>Trebuchet MS</vt:lpstr>
      <vt:lpstr>Wingdings</vt:lpstr>
      <vt:lpstr>Paket</vt:lpstr>
      <vt:lpstr>PowerPoint-presentation</vt:lpstr>
      <vt:lpstr>PowerPoint-presentation</vt:lpstr>
      <vt:lpstr>PowerPoint-presentation</vt:lpstr>
      <vt:lpstr>Träningar säsongen 2024-2025</vt:lpstr>
      <vt:lpstr>Var är vi i utvecklingen?</vt:lpstr>
      <vt:lpstr>Matcher och Cuper</vt:lpstr>
      <vt:lpstr>Ni som anmält er till Göranssons cup</vt:lpstr>
      <vt:lpstr>Föräldraransvar i P 12-13</vt:lpstr>
      <vt:lpstr>Bingolotto </vt:lpstr>
      <vt:lpstr>Värdskap Herr och dammatcher</vt:lpstr>
      <vt:lpstr>Löpande Arbetsuppgifter vi tränare behöver hjälp med</vt:lpstr>
      <vt:lpstr>Arbetsuppgifter som är obligatoriska för vårdnadshavare</vt:lpstr>
      <vt:lpstr>PowerPoint-presentation</vt:lpstr>
      <vt:lpstr>PowerPoint-presentation</vt:lpstr>
      <vt:lpstr>Klubben har förtydligat förväntningar</vt:lpstr>
      <vt:lpstr>Förväntning på Ungdomsspelare</vt:lpstr>
      <vt:lpstr>Förväntningar på vårdnadshavare</vt:lpstr>
      <vt:lpstr>Klädbeställning</vt:lpstr>
      <vt:lpstr>Välkommen till Klubbshopen  Västerås Innebandy har Intersport</vt:lpstr>
      <vt:lpstr>Idrottskadeförsäkring</vt:lpstr>
      <vt:lpstr>Övrigt / Frågor?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Ledarmöte 2022-08-23</dc:title>
  <dc:creator>Yderfors, Karin</dc:creator>
  <cp:lastModifiedBy>Micke Björkbacka</cp:lastModifiedBy>
  <cp:revision>72</cp:revision>
  <cp:lastPrinted>2024-01-09T13:28:32Z</cp:lastPrinted>
  <dcterms:created xsi:type="dcterms:W3CDTF">2022-08-23T16:19:35Z</dcterms:created>
  <dcterms:modified xsi:type="dcterms:W3CDTF">2025-08-20T12:01:11Z</dcterms:modified>
</cp:coreProperties>
</file>