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0" r:id="rId2"/>
    <p:sldId id="259" r:id="rId3"/>
    <p:sldId id="271" r:id="rId4"/>
    <p:sldId id="258" r:id="rId5"/>
    <p:sldId id="262" r:id="rId6"/>
    <p:sldId id="275" r:id="rId7"/>
    <p:sldId id="261" r:id="rId8"/>
    <p:sldId id="266" r:id="rId9"/>
    <p:sldId id="267" r:id="rId10"/>
    <p:sldId id="269" r:id="rId11"/>
    <p:sldId id="268" r:id="rId12"/>
    <p:sldId id="265" r:id="rId13"/>
    <p:sldId id="273" r:id="rId14"/>
    <p:sldId id="276" r:id="rId15"/>
    <p:sldId id="277" r:id="rId16"/>
    <p:sldId id="274" r:id="rId17"/>
    <p:sldId id="278" r:id="rId18"/>
    <p:sldId id="279" r:id="rId19"/>
    <p:sldId id="280" r:id="rId20"/>
    <p:sldId id="281" r:id="rId21"/>
    <p:sldId id="282" r:id="rId22"/>
    <p:sldId id="283" r:id="rId23"/>
  </p:sldIdLst>
  <p:sldSz cx="9144000" cy="6858000" type="screen4x3"/>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Uppvärmning" id="{A09D5D52-7C39-43D9-83E3-D4C844084FF0}">
          <p14:sldIdLst>
            <p14:sldId id="260"/>
          </p14:sldIdLst>
        </p14:section>
        <p14:section name="Guldtian" id="{06C8F515-C802-4E33-8074-266B7ED2B280}">
          <p14:sldIdLst>
            <p14:sldId id="259"/>
            <p14:sldId id="271"/>
          </p14:sldIdLst>
        </p14:section>
        <p14:section name="Slottet" id="{73BDDF64-59B9-4244-9562-D67712726261}">
          <p14:sldIdLst>
            <p14:sldId id="258"/>
            <p14:sldId id="262"/>
            <p14:sldId id="275"/>
          </p14:sldIdLst>
        </p14:section>
        <p14:section name="Väggen" id="{148E3B8B-7FB0-4930-A900-B80414AD30F1}">
          <p14:sldIdLst>
            <p14:sldId id="261"/>
            <p14:sldId id="266"/>
            <p14:sldId id="267"/>
            <p14:sldId id="269"/>
            <p14:sldId id="268"/>
          </p14:sldIdLst>
        </p14:section>
        <p14:section name="Klapp klapp" id="{7266047E-8913-4FC3-9F03-171F563DACE4}">
          <p14:sldIdLst>
            <p14:sldId id="265"/>
            <p14:sldId id="273"/>
          </p14:sldIdLst>
        </p14:section>
        <p14:section name="3 mot 1 och 3 mot 2" id="{79E89D0C-4CD6-4547-BB5D-7BE97BFC9239}">
          <p14:sldIdLst>
            <p14:sldId id="276"/>
            <p14:sldId id="277"/>
          </p14:sldIdLst>
        </p14:section>
        <p14:section name="Back till back" id="{262B607D-B736-4CCC-A2DF-97DE3FAA9407}">
          <p14:sldIdLst>
            <p14:sldId id="274"/>
          </p14:sldIdLst>
        </p14:section>
        <p14:section name="VIB Superchallenge" id="{0B95C5C0-C57B-4834-8DE0-043BA434D084}">
          <p14:sldIdLst>
            <p14:sldId id="278"/>
            <p14:sldId id="279"/>
            <p14:sldId id="280"/>
            <p14:sldId id="281"/>
            <p14:sldId id="282"/>
          </p14:sldIdLst>
        </p14:section>
        <p14:section name="Mall" id="{C3F2B0EA-3BFF-42F4-AB25-C19E12461578}">
          <p14:sldIdLst>
            <p14:sldId id="28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671" autoAdjust="0"/>
  </p:normalViewPr>
  <p:slideViewPr>
    <p:cSldViewPr>
      <p:cViewPr varScale="1">
        <p:scale>
          <a:sx n="112" d="100"/>
          <a:sy n="112" d="100"/>
        </p:scale>
        <p:origin x="-792" y="-78"/>
      </p:cViewPr>
      <p:guideLst>
        <p:guide orient="horz" pos="2160"/>
        <p:guide pos="2880"/>
      </p:guideLst>
    </p:cSldViewPr>
  </p:slideViewPr>
  <p:outlineViewPr>
    <p:cViewPr>
      <p:scale>
        <a:sx n="33" d="100"/>
        <a:sy n="33" d="100"/>
      </p:scale>
      <p:origin x="24" y="525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p:cNvSpPr>
            <a:spLocks noGrp="1"/>
          </p:cNvSpPr>
          <p:nvPr>
            <p:ph type="ctrTitle"/>
          </p:nvPr>
        </p:nvSpPr>
        <p:spPr>
          <a:xfrm>
            <a:off x="685800" y="2130425"/>
            <a:ext cx="7772400" cy="1470025"/>
          </a:xfrm>
        </p:spPr>
        <p:txBody>
          <a:bodyPr/>
          <a:lstStyle/>
          <a:p>
            <a:r>
              <a:rPr lang="sv-SE" smtClean="0"/>
              <a:t>Klicka här för att ändra format</a:t>
            </a:r>
            <a:endParaRPr lang="sv-SE"/>
          </a:p>
        </p:txBody>
      </p:sp>
      <p:sp>
        <p:nvSpPr>
          <p:cNvPr id="3" name="Underrubri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sv-SE" smtClean="0"/>
              <a:t>Klicka här för att ändra format på underrubrik i bakgrunden</a:t>
            </a:r>
            <a:endParaRPr lang="sv-SE"/>
          </a:p>
        </p:txBody>
      </p:sp>
      <p:sp>
        <p:nvSpPr>
          <p:cNvPr id="4" name="Platshållare för datum 3"/>
          <p:cNvSpPr>
            <a:spLocks noGrp="1"/>
          </p:cNvSpPr>
          <p:nvPr>
            <p:ph type="dt" sz="half" idx="10"/>
          </p:nvPr>
        </p:nvSpPr>
        <p:spPr/>
        <p:txBody>
          <a:bodyPr/>
          <a:lstStyle/>
          <a:p>
            <a:fld id="{865CCF1F-8C47-43A8-8247-9F743A80491C}" type="datetimeFigureOut">
              <a:rPr lang="sv-SE" smtClean="0"/>
              <a:t>2015-03-23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1256518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idx="1"/>
          </p:nvPr>
        </p:nvSpPr>
        <p:spPr/>
        <p:txBody>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65CCF1F-8C47-43A8-8247-9F743A80491C}" type="datetimeFigureOut">
              <a:rPr lang="sv-SE" smtClean="0"/>
              <a:t>2015-03-23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5561767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p:cNvSpPr>
            <a:spLocks noGrp="1"/>
          </p:cNvSpPr>
          <p:nvPr>
            <p:ph type="title"/>
          </p:nvPr>
        </p:nvSpPr>
        <p:spPr>
          <a:xfrm>
            <a:off x="722313" y="4406900"/>
            <a:ext cx="7772400" cy="1362075"/>
          </a:xfrm>
        </p:spPr>
        <p:txBody>
          <a:bodyPr anchor="t"/>
          <a:lstStyle>
            <a:lvl1pPr algn="l">
              <a:defRPr sz="4000" b="1" cap="all"/>
            </a:lvl1pPr>
          </a:lstStyle>
          <a:p>
            <a:r>
              <a:rPr lang="sv-SE" smtClean="0"/>
              <a:t>Klicka här för att ändra format</a:t>
            </a:r>
            <a:endParaRPr lang="sv-SE"/>
          </a:p>
        </p:txBody>
      </p:sp>
      <p:sp>
        <p:nvSpPr>
          <p:cNvPr id="3" name="Platshållare för tex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sv-SE" smtClean="0"/>
              <a:t>Klicka här för att ändra format på bakgrundstexten</a:t>
            </a:r>
          </a:p>
        </p:txBody>
      </p:sp>
      <p:sp>
        <p:nvSpPr>
          <p:cNvPr id="4" name="Platshållare för datum 3"/>
          <p:cNvSpPr>
            <a:spLocks noGrp="1"/>
          </p:cNvSpPr>
          <p:nvPr>
            <p:ph type="dt" sz="half" idx="10"/>
          </p:nvPr>
        </p:nvSpPr>
        <p:spPr/>
        <p:txBody>
          <a:bodyPr/>
          <a:lstStyle/>
          <a:p>
            <a:fld id="{865CCF1F-8C47-43A8-8247-9F743A80491C}" type="datetimeFigureOut">
              <a:rPr lang="sv-SE" smtClean="0"/>
              <a:t>2015-03-23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26071313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innehållsdelar">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innehåll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innehåll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datum 4"/>
          <p:cNvSpPr>
            <a:spLocks noGrp="1"/>
          </p:cNvSpPr>
          <p:nvPr>
            <p:ph type="dt" sz="half" idx="10"/>
          </p:nvPr>
        </p:nvSpPr>
        <p:spPr/>
        <p:txBody>
          <a:bodyPr/>
          <a:lstStyle/>
          <a:p>
            <a:fld id="{865CCF1F-8C47-43A8-8247-9F743A80491C}" type="datetimeFigureOut">
              <a:rPr lang="sv-SE" smtClean="0"/>
              <a:t>2015-03-23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13577158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lvl1pPr>
              <a:defRPr/>
            </a:lvl1pPr>
          </a:lstStyle>
          <a:p>
            <a:r>
              <a:rPr lang="sv-SE" smtClean="0"/>
              <a:t>Klicka här för att ändra format</a:t>
            </a:r>
            <a:endParaRPr lang="sv-SE"/>
          </a:p>
        </p:txBody>
      </p:sp>
      <p:sp>
        <p:nvSpPr>
          <p:cNvPr id="3" name="Platshållare för tex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4" name="Platshållare för innehåll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5" name="Platshållare för tex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smtClean="0"/>
              <a:t>Klicka här för att ändra format på bakgrundstexten</a:t>
            </a:r>
          </a:p>
        </p:txBody>
      </p:sp>
      <p:sp>
        <p:nvSpPr>
          <p:cNvPr id="6" name="Platshållare för innehåll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7" name="Platshållare för datum 6"/>
          <p:cNvSpPr>
            <a:spLocks noGrp="1"/>
          </p:cNvSpPr>
          <p:nvPr>
            <p:ph type="dt" sz="half" idx="10"/>
          </p:nvPr>
        </p:nvSpPr>
        <p:spPr/>
        <p:txBody>
          <a:bodyPr/>
          <a:lstStyle/>
          <a:p>
            <a:fld id="{865CCF1F-8C47-43A8-8247-9F743A80491C}" type="datetimeFigureOut">
              <a:rPr lang="sv-SE" smtClean="0"/>
              <a:t>2015-03-23</a:t>
            </a:fld>
            <a:endParaRPr lang="sv-SE"/>
          </a:p>
        </p:txBody>
      </p:sp>
      <p:sp>
        <p:nvSpPr>
          <p:cNvPr id="8" name="Platshållare för sidfot 7"/>
          <p:cNvSpPr>
            <a:spLocks noGrp="1"/>
          </p:cNvSpPr>
          <p:nvPr>
            <p:ph type="ftr" sz="quarter" idx="11"/>
          </p:nvPr>
        </p:nvSpPr>
        <p:spPr/>
        <p:txBody>
          <a:bodyPr/>
          <a:lstStyle/>
          <a:p>
            <a:endParaRPr lang="sv-SE"/>
          </a:p>
        </p:txBody>
      </p:sp>
      <p:sp>
        <p:nvSpPr>
          <p:cNvPr id="9" name="Platshållare för bildnummer 8"/>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1468785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datum 2"/>
          <p:cNvSpPr>
            <a:spLocks noGrp="1"/>
          </p:cNvSpPr>
          <p:nvPr>
            <p:ph type="dt" sz="half" idx="10"/>
          </p:nvPr>
        </p:nvSpPr>
        <p:spPr/>
        <p:txBody>
          <a:bodyPr/>
          <a:lstStyle/>
          <a:p>
            <a:fld id="{865CCF1F-8C47-43A8-8247-9F743A80491C}" type="datetimeFigureOut">
              <a:rPr lang="sv-SE" smtClean="0"/>
              <a:t>2015-03-23</a:t>
            </a:fld>
            <a:endParaRPr lang="sv-SE"/>
          </a:p>
        </p:txBody>
      </p:sp>
      <p:sp>
        <p:nvSpPr>
          <p:cNvPr id="4" name="Platshållare för sidfot 3"/>
          <p:cNvSpPr>
            <a:spLocks noGrp="1"/>
          </p:cNvSpPr>
          <p:nvPr>
            <p:ph type="ftr" sz="quarter" idx="11"/>
          </p:nvPr>
        </p:nvSpPr>
        <p:spPr/>
        <p:txBody>
          <a:bodyPr/>
          <a:lstStyle/>
          <a:p>
            <a:endParaRPr lang="sv-SE"/>
          </a:p>
        </p:txBody>
      </p:sp>
      <p:sp>
        <p:nvSpPr>
          <p:cNvPr id="5" name="Platshållare för bildnummer 4"/>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12114044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p:cNvSpPr>
            <a:spLocks noGrp="1"/>
          </p:cNvSpPr>
          <p:nvPr>
            <p:ph type="dt" sz="half" idx="10"/>
          </p:nvPr>
        </p:nvSpPr>
        <p:spPr/>
        <p:txBody>
          <a:bodyPr/>
          <a:lstStyle/>
          <a:p>
            <a:fld id="{865CCF1F-8C47-43A8-8247-9F743A80491C}" type="datetimeFigureOut">
              <a:rPr lang="sv-SE" smtClean="0"/>
              <a:t>2015-03-23</a:t>
            </a:fld>
            <a:endParaRPr lang="sv-SE"/>
          </a:p>
        </p:txBody>
      </p:sp>
      <p:sp>
        <p:nvSpPr>
          <p:cNvPr id="3" name="Platshållare för sidfot 2"/>
          <p:cNvSpPr>
            <a:spLocks noGrp="1"/>
          </p:cNvSpPr>
          <p:nvPr>
            <p:ph type="ftr" sz="quarter" idx="11"/>
          </p:nvPr>
        </p:nvSpPr>
        <p:spPr/>
        <p:txBody>
          <a:bodyPr/>
          <a:lstStyle/>
          <a:p>
            <a:endParaRPr lang="sv-SE"/>
          </a:p>
        </p:txBody>
      </p:sp>
      <p:sp>
        <p:nvSpPr>
          <p:cNvPr id="4" name="Platshållare för bildnummer 3"/>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352832152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ehåll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457200" y="273050"/>
            <a:ext cx="3008313" cy="1162050"/>
          </a:xfrm>
        </p:spPr>
        <p:txBody>
          <a:bodyPr anchor="b"/>
          <a:lstStyle>
            <a:lvl1pPr algn="l">
              <a:defRPr sz="2000" b="1"/>
            </a:lvl1pPr>
          </a:lstStyle>
          <a:p>
            <a:r>
              <a:rPr lang="sv-SE" smtClean="0"/>
              <a:t>Klicka här för att ändra format</a:t>
            </a:r>
            <a:endParaRPr lang="sv-SE"/>
          </a:p>
        </p:txBody>
      </p:sp>
      <p:sp>
        <p:nvSpPr>
          <p:cNvPr id="3" name="Platshållare för innehåll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tex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865CCF1F-8C47-43A8-8247-9F743A80491C}" type="datetimeFigureOut">
              <a:rPr lang="sv-SE" smtClean="0"/>
              <a:t>2015-03-23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235328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p:cNvSpPr>
            <a:spLocks noGrp="1"/>
          </p:cNvSpPr>
          <p:nvPr>
            <p:ph type="title"/>
          </p:nvPr>
        </p:nvSpPr>
        <p:spPr>
          <a:xfrm>
            <a:off x="1792288" y="4800600"/>
            <a:ext cx="5486400" cy="566738"/>
          </a:xfrm>
        </p:spPr>
        <p:txBody>
          <a:bodyPr anchor="b"/>
          <a:lstStyle>
            <a:lvl1pPr algn="l">
              <a:defRPr sz="2000" b="1"/>
            </a:lvl1pPr>
          </a:lstStyle>
          <a:p>
            <a:r>
              <a:rPr lang="sv-SE" smtClean="0"/>
              <a:t>Klicka här för att ändra format</a:t>
            </a:r>
            <a:endParaRPr lang="sv-SE"/>
          </a:p>
        </p:txBody>
      </p:sp>
      <p:sp>
        <p:nvSpPr>
          <p:cNvPr id="3" name="Platshållare för bild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v-SE" smtClean="0"/>
              <a:t>Klicka här för att ändra format på bakgrundstexten</a:t>
            </a:r>
          </a:p>
        </p:txBody>
      </p:sp>
      <p:sp>
        <p:nvSpPr>
          <p:cNvPr id="5" name="Platshållare för datum 4"/>
          <p:cNvSpPr>
            <a:spLocks noGrp="1"/>
          </p:cNvSpPr>
          <p:nvPr>
            <p:ph type="dt" sz="half" idx="10"/>
          </p:nvPr>
        </p:nvSpPr>
        <p:spPr/>
        <p:txBody>
          <a:bodyPr/>
          <a:lstStyle/>
          <a:p>
            <a:fld id="{865CCF1F-8C47-43A8-8247-9F743A80491C}" type="datetimeFigureOut">
              <a:rPr lang="sv-SE" smtClean="0"/>
              <a:t>2015-03-23</a:t>
            </a:fld>
            <a:endParaRPr lang="sv-SE"/>
          </a:p>
        </p:txBody>
      </p:sp>
      <p:sp>
        <p:nvSpPr>
          <p:cNvPr id="6" name="Platshållare för sidfot 5"/>
          <p:cNvSpPr>
            <a:spLocks noGrp="1"/>
          </p:cNvSpPr>
          <p:nvPr>
            <p:ph type="ftr" sz="quarter" idx="11"/>
          </p:nvPr>
        </p:nvSpPr>
        <p:spPr/>
        <p:txBody>
          <a:bodyPr/>
          <a:lstStyle/>
          <a:p>
            <a:endParaRPr lang="sv-SE"/>
          </a:p>
        </p:txBody>
      </p:sp>
      <p:sp>
        <p:nvSpPr>
          <p:cNvPr id="7" name="Platshållare för bildnummer 6"/>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3048018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p:cNvSpPr>
            <a:spLocks noGrp="1"/>
          </p:cNvSpPr>
          <p:nvPr>
            <p:ph type="title"/>
          </p:nvPr>
        </p:nvSpPr>
        <p:spPr/>
        <p:txBody>
          <a:bodyPr/>
          <a:lstStyle/>
          <a:p>
            <a:r>
              <a:rPr lang="sv-SE" smtClean="0"/>
              <a:t>Klicka här för att ändra format</a:t>
            </a:r>
            <a:endParaRPr lang="sv-SE"/>
          </a:p>
        </p:txBody>
      </p:sp>
      <p:sp>
        <p:nvSpPr>
          <p:cNvPr id="3" name="Platshållare för lodrät text 2"/>
          <p:cNvSpPr>
            <a:spLocks noGrp="1"/>
          </p:cNvSpPr>
          <p:nvPr>
            <p:ph type="body" orient="vert" idx="1"/>
          </p:nvPr>
        </p:nvSpPr>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65CCF1F-8C47-43A8-8247-9F743A80491C}" type="datetimeFigureOut">
              <a:rPr lang="sv-SE" smtClean="0"/>
              <a:t>2015-03-23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4142199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p:cNvSpPr>
            <a:spLocks noGrp="1"/>
          </p:cNvSpPr>
          <p:nvPr>
            <p:ph type="title" orient="vert"/>
          </p:nvPr>
        </p:nvSpPr>
        <p:spPr>
          <a:xfrm>
            <a:off x="6629400" y="274638"/>
            <a:ext cx="2057400" cy="5851525"/>
          </a:xfrm>
        </p:spPr>
        <p:txBody>
          <a:bodyPr vert="eaVert"/>
          <a:lstStyle/>
          <a:p>
            <a:r>
              <a:rPr lang="sv-SE" smtClean="0"/>
              <a:t>Klicka här för att ändra format</a:t>
            </a:r>
            <a:endParaRPr lang="sv-SE"/>
          </a:p>
        </p:txBody>
      </p:sp>
      <p:sp>
        <p:nvSpPr>
          <p:cNvPr id="3" name="Platshållare för lodrät text 2"/>
          <p:cNvSpPr>
            <a:spLocks noGrp="1"/>
          </p:cNvSpPr>
          <p:nvPr>
            <p:ph type="body" orient="vert" idx="1"/>
          </p:nvPr>
        </p:nvSpPr>
        <p:spPr>
          <a:xfrm>
            <a:off x="457200" y="274638"/>
            <a:ext cx="6019800" cy="5851525"/>
          </a:xfrm>
        </p:spPr>
        <p:txBody>
          <a:bodyPr vert="eaVert"/>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10"/>
          </p:nvPr>
        </p:nvSpPr>
        <p:spPr/>
        <p:txBody>
          <a:bodyPr/>
          <a:lstStyle/>
          <a:p>
            <a:fld id="{865CCF1F-8C47-43A8-8247-9F743A80491C}" type="datetimeFigureOut">
              <a:rPr lang="sv-SE" smtClean="0"/>
              <a:t>2015-03-23</a:t>
            </a:fld>
            <a:endParaRPr lang="sv-SE"/>
          </a:p>
        </p:txBody>
      </p:sp>
      <p:sp>
        <p:nvSpPr>
          <p:cNvPr id="5" name="Platshållare för sidfot 4"/>
          <p:cNvSpPr>
            <a:spLocks noGrp="1"/>
          </p:cNvSpPr>
          <p:nvPr>
            <p:ph type="ftr" sz="quarter" idx="11"/>
          </p:nvPr>
        </p:nvSpPr>
        <p:spPr/>
        <p:txBody>
          <a:bodyPr/>
          <a:lstStyle/>
          <a:p>
            <a:endParaRPr lang="sv-SE"/>
          </a:p>
        </p:txBody>
      </p:sp>
      <p:sp>
        <p:nvSpPr>
          <p:cNvPr id="6" name="Platshållare för bildnummer 5"/>
          <p:cNvSpPr>
            <a:spLocks noGrp="1"/>
          </p:cNvSpPr>
          <p:nvPr>
            <p:ph type="sldNum" sz="quarter" idx="12"/>
          </p:nvPr>
        </p:nvSpPr>
        <p:spPr/>
        <p:txBody>
          <a:bodyPr/>
          <a:lstStyle/>
          <a:p>
            <a:fld id="{B7106412-E9A3-406E-9B64-3CB3EACEB9BB}" type="slidenum">
              <a:rPr lang="sv-SE" smtClean="0"/>
              <a:t>‹#›</a:t>
            </a:fld>
            <a:endParaRPr lang="sv-SE"/>
          </a:p>
        </p:txBody>
      </p:sp>
    </p:spTree>
    <p:extLst>
      <p:ext uri="{BB962C8B-B14F-4D97-AF65-F5344CB8AC3E}">
        <p14:creationId xmlns:p14="http://schemas.microsoft.com/office/powerpoint/2010/main" val="29186773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sv-SE" smtClean="0"/>
              <a:t>Klicka här för att ändra format</a:t>
            </a:r>
            <a:endParaRPr lang="sv-SE"/>
          </a:p>
        </p:txBody>
      </p:sp>
      <p:sp>
        <p:nvSpPr>
          <p:cNvPr id="3" name="Platshållare för tex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sv-SE" smtClean="0"/>
              <a:t>Klicka här för att ändra format på bakgrundstexten</a:t>
            </a:r>
          </a:p>
          <a:p>
            <a:pPr lvl="1"/>
            <a:r>
              <a:rPr lang="sv-SE" smtClean="0"/>
              <a:t>Nivå två</a:t>
            </a:r>
          </a:p>
          <a:p>
            <a:pPr lvl="2"/>
            <a:r>
              <a:rPr lang="sv-SE" smtClean="0"/>
              <a:t>Nivå tre</a:t>
            </a:r>
          </a:p>
          <a:p>
            <a:pPr lvl="3"/>
            <a:r>
              <a:rPr lang="sv-SE" smtClean="0"/>
              <a:t>Nivå fyra</a:t>
            </a:r>
          </a:p>
          <a:p>
            <a:pPr lvl="4"/>
            <a:r>
              <a:rPr lang="sv-SE" smtClean="0"/>
              <a:t>Nivå fem</a:t>
            </a:r>
            <a:endParaRPr lang="sv-SE"/>
          </a:p>
        </p:txBody>
      </p:sp>
      <p:sp>
        <p:nvSpPr>
          <p:cNvPr id="4" name="Platshållare fö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5CCF1F-8C47-43A8-8247-9F743A80491C}" type="datetimeFigureOut">
              <a:rPr lang="sv-SE" smtClean="0"/>
              <a:t>2015-03-23</a:t>
            </a:fld>
            <a:endParaRPr lang="sv-SE"/>
          </a:p>
        </p:txBody>
      </p:sp>
      <p:sp>
        <p:nvSpPr>
          <p:cNvPr id="5" name="Platshållare för sidfo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7106412-E9A3-406E-9B64-3CB3EACEB9BB}" type="slidenum">
              <a:rPr lang="sv-SE" smtClean="0"/>
              <a:t>‹#›</a:t>
            </a:fld>
            <a:endParaRPr lang="sv-SE"/>
          </a:p>
        </p:txBody>
      </p:sp>
    </p:spTree>
    <p:extLst>
      <p:ext uri="{BB962C8B-B14F-4D97-AF65-F5344CB8AC3E}">
        <p14:creationId xmlns:p14="http://schemas.microsoft.com/office/powerpoint/2010/main" val="41736480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3" y="44624"/>
            <a:ext cx="4320481" cy="792088"/>
          </a:xfrm>
          <a:solidFill>
            <a:srgbClr val="0070C0"/>
          </a:solidFill>
        </p:spPr>
        <p:txBody>
          <a:bodyPr>
            <a:normAutofit/>
          </a:bodyPr>
          <a:lstStyle/>
          <a:p>
            <a:r>
              <a:rPr lang="sv-SE" sz="1600" dirty="0" smtClean="0"/>
              <a:t>Övning:</a:t>
            </a:r>
            <a:r>
              <a:rPr lang="sv-SE" sz="2700" dirty="0" smtClean="0"/>
              <a:t/>
            </a:r>
            <a:br>
              <a:rPr lang="sv-SE" sz="2700" dirty="0" smtClean="0"/>
            </a:br>
            <a:r>
              <a:rPr lang="sv-SE" sz="2700" dirty="0" smtClean="0"/>
              <a:t>Teknikbanan		</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99992" y="79981"/>
            <a:ext cx="4392488" cy="6733395"/>
          </a:xfrm>
        </p:spPr>
      </p:pic>
      <p:sp>
        <p:nvSpPr>
          <p:cNvPr id="4" name="Platshållare för text 3"/>
          <p:cNvSpPr>
            <a:spLocks noGrp="1"/>
          </p:cNvSpPr>
          <p:nvPr>
            <p:ph type="body" sz="half" idx="2"/>
          </p:nvPr>
        </p:nvSpPr>
        <p:spPr>
          <a:xfrm>
            <a:off x="107503" y="764704"/>
            <a:ext cx="4320481" cy="864096"/>
          </a:xfrm>
          <a:solidFill>
            <a:srgbClr val="0070C0"/>
          </a:solidFill>
        </p:spPr>
        <p:txBody>
          <a:bodyPr>
            <a:normAutofit/>
          </a:bodyPr>
          <a:lstStyle/>
          <a:p>
            <a:r>
              <a:rPr lang="sv-SE" sz="1700" b="1" dirty="0">
                <a:latin typeface="+mj-lt"/>
                <a:ea typeface="+mj-ea"/>
                <a:cs typeface="+mj-cs"/>
              </a:rPr>
              <a:t>Syfte:</a:t>
            </a:r>
          </a:p>
          <a:p>
            <a:r>
              <a:rPr lang="sv-SE" sz="1200" dirty="0" smtClean="0"/>
              <a:t>Uppvärmningsövning med fokus på att träna upp bollkontroll, passning och skott.</a:t>
            </a:r>
            <a:endParaRPr lang="sv-SE" sz="1200" dirty="0"/>
          </a:p>
        </p:txBody>
      </p:sp>
      <p:sp>
        <p:nvSpPr>
          <p:cNvPr id="32" name="Platshållare för text 3"/>
          <p:cNvSpPr txBox="1">
            <a:spLocks/>
          </p:cNvSpPr>
          <p:nvPr/>
        </p:nvSpPr>
        <p:spPr>
          <a:xfrm>
            <a:off x="107503" y="1556791"/>
            <a:ext cx="4320481" cy="3681630"/>
          </a:xfrm>
          <a:prstGeom prst="rect">
            <a:avLst/>
          </a:prstGeom>
          <a:solidFill>
            <a:srgbClr val="0070C0"/>
          </a:solidFill>
        </p:spPr>
        <p:txBody>
          <a:bodyPr vert="horz" lIns="91440" tIns="45720" rIns="91440" bIns="45720" rtlCol="0">
            <a:normAutofit fontScale="62500" lnSpcReduction="2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700" i="1" dirty="0"/>
              <a:t>Börja med </a:t>
            </a:r>
            <a:r>
              <a:rPr lang="sv-SE" sz="1700" i="1" dirty="0" smtClean="0"/>
              <a:t>halva gruppen i varsitt hörn. Blåa koner, </a:t>
            </a:r>
            <a:r>
              <a:rPr lang="sv-SE" sz="1700" dirty="0"/>
              <a:t>A och B startar </a:t>
            </a:r>
            <a:r>
              <a:rPr lang="sv-SE" sz="1700" dirty="0" smtClean="0"/>
              <a:t>samtidigt.</a:t>
            </a:r>
            <a:endParaRPr lang="sv-SE" sz="1700" i="1" dirty="0" smtClean="0"/>
          </a:p>
          <a:p>
            <a:r>
              <a:rPr lang="sv-SE" sz="1700" b="1" i="1" dirty="0" smtClean="0">
                <a:latin typeface="+mj-lt"/>
                <a:ea typeface="+mj-ea"/>
                <a:cs typeface="+mj-cs"/>
              </a:rPr>
              <a:t>A-ledet gör enligt följande:</a:t>
            </a:r>
            <a:endParaRPr lang="sv-SE" sz="1700" b="1" dirty="0" smtClean="0">
              <a:latin typeface="+mj-lt"/>
              <a:ea typeface="+mj-ea"/>
              <a:cs typeface="+mj-cs"/>
            </a:endParaRPr>
          </a:p>
          <a:p>
            <a:pPr marL="342900" indent="-342900">
              <a:buFont typeface="+mj-lt"/>
              <a:buAutoNum type="arabicPeriod"/>
            </a:pPr>
            <a:r>
              <a:rPr lang="sv-SE" sz="1900" dirty="0" smtClean="0"/>
              <a:t>A driver bollen med backhand genom första 10 konerna.</a:t>
            </a:r>
            <a:endParaRPr lang="sv-SE" sz="1900" dirty="0"/>
          </a:p>
          <a:p>
            <a:pPr marL="342900" indent="-342900">
              <a:buFont typeface="+mj-lt"/>
              <a:buAutoNum type="arabicPeriod"/>
            </a:pPr>
            <a:r>
              <a:rPr lang="sv-SE" sz="1900" dirty="0"/>
              <a:t>A </a:t>
            </a:r>
            <a:r>
              <a:rPr lang="sv-SE" sz="1900" dirty="0" smtClean="0"/>
              <a:t>chippar. bollen över bänkarna.</a:t>
            </a:r>
            <a:endParaRPr lang="sv-SE" sz="1900" dirty="0"/>
          </a:p>
          <a:p>
            <a:pPr marL="342900" indent="-342900">
              <a:buFont typeface="+mj-lt"/>
              <a:buAutoNum type="arabicPeriod"/>
            </a:pPr>
            <a:r>
              <a:rPr lang="sv-SE" sz="1900" dirty="0" smtClean="0"/>
              <a:t>A </a:t>
            </a:r>
            <a:r>
              <a:rPr lang="sv-SE" sz="1900" dirty="0"/>
              <a:t>snurrar två gånger mellan konerna.</a:t>
            </a:r>
          </a:p>
          <a:p>
            <a:pPr marL="342900" indent="-342900">
              <a:buFont typeface="+mj-lt"/>
              <a:buAutoNum type="arabicPeriod"/>
            </a:pPr>
            <a:r>
              <a:rPr lang="sv-SE" sz="1900" dirty="0"/>
              <a:t>A dribblar forehand till backhand mellan konerna </a:t>
            </a:r>
            <a:endParaRPr lang="sv-SE" sz="1900" dirty="0" smtClean="0"/>
          </a:p>
          <a:p>
            <a:pPr marL="342900" indent="-342900">
              <a:buFont typeface="+mj-lt"/>
              <a:buAutoNum type="arabicPeriod"/>
            </a:pPr>
            <a:r>
              <a:rPr lang="sv-SE" sz="1900" dirty="0" smtClean="0"/>
              <a:t>A </a:t>
            </a:r>
            <a:r>
              <a:rPr lang="sv-SE" sz="1900" dirty="0"/>
              <a:t>vänder </a:t>
            </a:r>
            <a:r>
              <a:rPr lang="sv-SE" sz="1900" dirty="0" smtClean="0"/>
              <a:t>upp mot mitten på plan ,rundar konen och skjuter på mål.</a:t>
            </a:r>
          </a:p>
          <a:p>
            <a:pPr marL="342900" indent="-342900">
              <a:buFont typeface="+mj-lt"/>
              <a:buAutoNum type="arabicPeriod"/>
            </a:pPr>
            <a:r>
              <a:rPr lang="sv-SE" sz="1900" dirty="0" smtClean="0"/>
              <a:t>A ställer sig sist i led B.</a:t>
            </a:r>
          </a:p>
          <a:p>
            <a:r>
              <a:rPr lang="sv-SE" sz="1700" b="1" i="1" dirty="0"/>
              <a:t>B</a:t>
            </a:r>
            <a:r>
              <a:rPr lang="sv-SE" sz="1700" b="1" i="1" dirty="0" smtClean="0"/>
              <a:t>-ledet </a:t>
            </a:r>
            <a:r>
              <a:rPr lang="sv-SE" sz="1700" b="1" i="1" dirty="0"/>
              <a:t>gör enligt följande</a:t>
            </a:r>
            <a:r>
              <a:rPr lang="sv-SE" sz="1700" b="1" i="1" dirty="0" smtClean="0"/>
              <a:t>:</a:t>
            </a:r>
            <a:endParaRPr lang="sv-SE" sz="1700" dirty="0" smtClean="0"/>
          </a:p>
          <a:p>
            <a:pPr marL="342900" indent="-342900">
              <a:buFont typeface="+mj-lt"/>
              <a:buAutoNum type="arabicPeriod"/>
            </a:pPr>
            <a:r>
              <a:rPr lang="sv-SE" sz="1900" dirty="0" smtClean="0"/>
              <a:t>B </a:t>
            </a:r>
            <a:r>
              <a:rPr lang="sv-SE" sz="1900" dirty="0"/>
              <a:t>driver bollen med forehand</a:t>
            </a:r>
            <a:r>
              <a:rPr lang="sv-SE" sz="1900" dirty="0" smtClean="0"/>
              <a:t> </a:t>
            </a:r>
            <a:r>
              <a:rPr lang="sv-SE" sz="1900" dirty="0"/>
              <a:t>genom första 10 konerna.</a:t>
            </a:r>
          </a:p>
          <a:p>
            <a:pPr marL="342900" indent="-342900">
              <a:buFont typeface="+mj-lt"/>
              <a:buAutoNum type="arabicPeriod"/>
            </a:pPr>
            <a:r>
              <a:rPr lang="sv-SE" sz="1900" dirty="0" smtClean="0"/>
              <a:t>B </a:t>
            </a:r>
            <a:r>
              <a:rPr lang="sv-SE" sz="1900" dirty="0"/>
              <a:t>balanserar bollen på klubban samtidigt som man går balansgång på bänkarna.</a:t>
            </a:r>
          </a:p>
          <a:p>
            <a:pPr marL="342900" indent="-342900">
              <a:buFont typeface="+mj-lt"/>
              <a:buAutoNum type="arabicPeriod"/>
            </a:pPr>
            <a:r>
              <a:rPr lang="sv-SE" sz="1900" dirty="0"/>
              <a:t>B snurrar en gång mellan konerna. </a:t>
            </a:r>
            <a:endParaRPr lang="sv-SE" sz="1900" dirty="0" smtClean="0"/>
          </a:p>
          <a:p>
            <a:pPr marL="342900" indent="-342900">
              <a:buFont typeface="+mj-lt"/>
              <a:buAutoNum type="arabicPeriod"/>
            </a:pPr>
            <a:r>
              <a:rPr lang="sv-SE" sz="1900" dirty="0" smtClean="0"/>
              <a:t>B avanserar till gul kon och passar till en ledare.</a:t>
            </a:r>
          </a:p>
          <a:p>
            <a:pPr marL="342900" indent="-342900">
              <a:buFont typeface="+mj-lt"/>
              <a:buAutoNum type="arabicPeriod"/>
            </a:pPr>
            <a:r>
              <a:rPr lang="sv-SE" sz="1900" dirty="0" smtClean="0"/>
              <a:t>B skär in i banan och avslutar på mål.</a:t>
            </a:r>
          </a:p>
          <a:p>
            <a:pPr marL="342900" indent="-342900">
              <a:buFont typeface="+mj-lt"/>
              <a:buAutoNum type="arabicPeriod"/>
            </a:pPr>
            <a:r>
              <a:rPr lang="sv-SE" sz="1900" dirty="0" smtClean="0"/>
              <a:t>B ställer sig sist i led A.</a:t>
            </a:r>
          </a:p>
          <a:p>
            <a:r>
              <a:rPr lang="sv-SE" sz="1700" i="1" dirty="0"/>
              <a:t>Påminn barnen om att akta sig för skott då de befinner sig runt målet</a:t>
            </a:r>
            <a:r>
              <a:rPr lang="sv-SE" sz="1700" i="1" dirty="0" smtClean="0"/>
              <a:t>.</a:t>
            </a:r>
            <a:endParaRPr lang="sv-SE" sz="1700" i="1" dirty="0"/>
          </a:p>
        </p:txBody>
      </p:sp>
      <p:sp>
        <p:nvSpPr>
          <p:cNvPr id="77" name="textruta 76"/>
          <p:cNvSpPr txBox="1"/>
          <p:nvPr/>
        </p:nvSpPr>
        <p:spPr>
          <a:xfrm>
            <a:off x="8460432" y="6217567"/>
            <a:ext cx="254992" cy="307777"/>
          </a:xfrm>
          <a:prstGeom prst="rect">
            <a:avLst/>
          </a:prstGeom>
          <a:noFill/>
        </p:spPr>
        <p:txBody>
          <a:bodyPr wrap="square" rtlCol="0">
            <a:spAutoFit/>
          </a:bodyPr>
          <a:lstStyle/>
          <a:p>
            <a:r>
              <a:rPr lang="sv-SE" sz="1400" b="1" dirty="0"/>
              <a:t>B</a:t>
            </a:r>
          </a:p>
        </p:txBody>
      </p:sp>
      <p:grpSp>
        <p:nvGrpSpPr>
          <p:cNvPr id="80" name="Grupp 79"/>
          <p:cNvGrpSpPr/>
          <p:nvPr/>
        </p:nvGrpSpPr>
        <p:grpSpPr>
          <a:xfrm>
            <a:off x="107503" y="5238421"/>
            <a:ext cx="4320481" cy="1507322"/>
            <a:chOff x="158133" y="4365104"/>
            <a:chExt cx="3549771" cy="2385484"/>
          </a:xfrm>
          <a:solidFill>
            <a:srgbClr val="0070C0"/>
          </a:solidFill>
        </p:grpSpPr>
        <p:grpSp>
          <p:nvGrpSpPr>
            <p:cNvPr id="81" name="Grupp 80"/>
            <p:cNvGrpSpPr/>
            <p:nvPr/>
          </p:nvGrpSpPr>
          <p:grpSpPr>
            <a:xfrm>
              <a:off x="158133" y="4365104"/>
              <a:ext cx="3549771" cy="2385484"/>
              <a:chOff x="158133" y="4365104"/>
              <a:chExt cx="3549771" cy="2385484"/>
            </a:xfrm>
            <a:grpFill/>
          </p:grpSpPr>
          <p:sp>
            <p:nvSpPr>
              <p:cNvPr id="8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7" name="Rak pil 86"/>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88" name="Höger 87"/>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89" name="Rak pil 88"/>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90" name="Frihandsfigur 89"/>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92" name="Likbent triangel 91"/>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03" name="textruta 102"/>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82" name="textruta 81"/>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83" name="textruta 82"/>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84" name="textruta 83"/>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85" name="textruta 84"/>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sp>
        <p:nvSpPr>
          <p:cNvPr id="47" name="Likbent triangel 46"/>
          <p:cNvSpPr/>
          <p:nvPr/>
        </p:nvSpPr>
        <p:spPr>
          <a:xfrm>
            <a:off x="4716016" y="404664"/>
            <a:ext cx="247337" cy="173222"/>
          </a:xfrm>
          <a:prstGeom prst="triangl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49" name="Likbent triangel 48"/>
          <p:cNvSpPr/>
          <p:nvPr/>
        </p:nvSpPr>
        <p:spPr>
          <a:xfrm>
            <a:off x="8305450" y="6381328"/>
            <a:ext cx="247337" cy="173222"/>
          </a:xfrm>
          <a:prstGeom prst="triangle">
            <a:avLst/>
          </a:prstGeom>
          <a:solidFill>
            <a:schemeClr val="accent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50" name="textruta 49"/>
          <p:cNvSpPr txBox="1"/>
          <p:nvPr/>
        </p:nvSpPr>
        <p:spPr>
          <a:xfrm>
            <a:off x="4572001" y="548680"/>
            <a:ext cx="267684" cy="307777"/>
          </a:xfrm>
          <a:prstGeom prst="rect">
            <a:avLst/>
          </a:prstGeom>
          <a:noFill/>
        </p:spPr>
        <p:txBody>
          <a:bodyPr wrap="square" rtlCol="0">
            <a:spAutoFit/>
          </a:bodyPr>
          <a:lstStyle/>
          <a:p>
            <a:r>
              <a:rPr lang="sv-SE" sz="1400" b="1" dirty="0" smtClean="0"/>
              <a:t>A</a:t>
            </a:r>
            <a:endParaRPr lang="sv-SE" sz="1400" b="1" dirty="0"/>
          </a:p>
        </p:txBody>
      </p:sp>
      <p:grpSp>
        <p:nvGrpSpPr>
          <p:cNvPr id="6" name="Grupp 5"/>
          <p:cNvGrpSpPr/>
          <p:nvPr/>
        </p:nvGrpSpPr>
        <p:grpSpPr>
          <a:xfrm>
            <a:off x="8100392" y="4149080"/>
            <a:ext cx="622606" cy="2026096"/>
            <a:chOff x="8149129" y="4191820"/>
            <a:chExt cx="622606" cy="1786728"/>
          </a:xfrm>
        </p:grpSpPr>
        <p:sp>
          <p:nvSpPr>
            <p:cNvPr id="54" name="Likbent triangel 53"/>
            <p:cNvSpPr/>
            <p:nvPr/>
          </p:nvSpPr>
          <p:spPr>
            <a:xfrm>
              <a:off x="8509169" y="5805264"/>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56" name="Likbent triangel 55"/>
            <p:cNvSpPr/>
            <p:nvPr/>
          </p:nvSpPr>
          <p:spPr>
            <a:xfrm>
              <a:off x="8532440" y="5445224"/>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57" name="Likbent triangel 56"/>
            <p:cNvSpPr/>
            <p:nvPr/>
          </p:nvSpPr>
          <p:spPr>
            <a:xfrm>
              <a:off x="8532440" y="5085184"/>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59" name="Likbent triangel 58"/>
            <p:cNvSpPr/>
            <p:nvPr/>
          </p:nvSpPr>
          <p:spPr>
            <a:xfrm>
              <a:off x="8532440" y="4725144"/>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60" name="Likbent triangel 59"/>
            <p:cNvSpPr/>
            <p:nvPr/>
          </p:nvSpPr>
          <p:spPr>
            <a:xfrm>
              <a:off x="8532440" y="4365104"/>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61" name="Likbent triangel 60"/>
            <p:cNvSpPr/>
            <p:nvPr/>
          </p:nvSpPr>
          <p:spPr>
            <a:xfrm>
              <a:off x="8172400" y="527194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62" name="Likbent triangel 61"/>
            <p:cNvSpPr/>
            <p:nvPr/>
          </p:nvSpPr>
          <p:spPr>
            <a:xfrm>
              <a:off x="8172400" y="4941168"/>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64" name="Likbent triangel 63"/>
            <p:cNvSpPr/>
            <p:nvPr/>
          </p:nvSpPr>
          <p:spPr>
            <a:xfrm>
              <a:off x="8172400" y="455186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65" name="Likbent triangel 64"/>
            <p:cNvSpPr/>
            <p:nvPr/>
          </p:nvSpPr>
          <p:spPr>
            <a:xfrm>
              <a:off x="8172400" y="419182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67" name="Likbent triangel 66"/>
            <p:cNvSpPr/>
            <p:nvPr/>
          </p:nvSpPr>
          <p:spPr>
            <a:xfrm>
              <a:off x="8149129" y="563198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0800000">
            <a:off x="4645966" y="856457"/>
            <a:ext cx="646113" cy="19244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ktangel 6"/>
          <p:cNvSpPr/>
          <p:nvPr/>
        </p:nvSpPr>
        <p:spPr>
          <a:xfrm>
            <a:off x="4645967" y="2897597"/>
            <a:ext cx="914400" cy="144016"/>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sv-SE" sz="1200" dirty="0" smtClean="0">
                <a:solidFill>
                  <a:schemeClr val="tx1"/>
                </a:solidFill>
              </a:rPr>
              <a:t>Bänk</a:t>
            </a:r>
          </a:p>
        </p:txBody>
      </p:sp>
      <p:sp>
        <p:nvSpPr>
          <p:cNvPr id="71" name="Rektangel 70"/>
          <p:cNvSpPr/>
          <p:nvPr/>
        </p:nvSpPr>
        <p:spPr>
          <a:xfrm>
            <a:off x="4645967" y="3325598"/>
            <a:ext cx="914400" cy="144016"/>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sv-SE" sz="1200" dirty="0" smtClean="0">
                <a:solidFill>
                  <a:schemeClr val="tx1"/>
                </a:solidFill>
              </a:rPr>
              <a:t>Bänk</a:t>
            </a:r>
          </a:p>
        </p:txBody>
      </p:sp>
      <p:grpSp>
        <p:nvGrpSpPr>
          <p:cNvPr id="8" name="Grupp 7"/>
          <p:cNvGrpSpPr/>
          <p:nvPr/>
        </p:nvGrpSpPr>
        <p:grpSpPr>
          <a:xfrm>
            <a:off x="4645967" y="3860682"/>
            <a:ext cx="935790" cy="821722"/>
            <a:chOff x="4645967" y="3860682"/>
            <a:chExt cx="935790" cy="821722"/>
          </a:xfrm>
        </p:grpSpPr>
        <p:sp>
          <p:nvSpPr>
            <p:cNvPr id="74" name="Likbent triangel 73"/>
            <p:cNvSpPr/>
            <p:nvPr/>
          </p:nvSpPr>
          <p:spPr>
            <a:xfrm>
              <a:off x="4645967" y="3860682"/>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75" name="Likbent triangel 74"/>
            <p:cNvSpPr/>
            <p:nvPr/>
          </p:nvSpPr>
          <p:spPr>
            <a:xfrm>
              <a:off x="5342462" y="3860682"/>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79" name="Likbent triangel 78"/>
            <p:cNvSpPr/>
            <p:nvPr/>
          </p:nvSpPr>
          <p:spPr>
            <a:xfrm>
              <a:off x="4645967" y="450912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93" name="Likbent triangel 92"/>
            <p:cNvSpPr/>
            <p:nvPr/>
          </p:nvSpPr>
          <p:spPr>
            <a:xfrm>
              <a:off x="5342461" y="450912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sp>
        <p:nvSpPr>
          <p:cNvPr id="94" name="Likbent triangel 93"/>
          <p:cNvSpPr/>
          <p:nvPr/>
        </p:nvSpPr>
        <p:spPr>
          <a:xfrm>
            <a:off x="4983519" y="489825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95" name="Likbent triangel 94"/>
          <p:cNvSpPr/>
          <p:nvPr/>
        </p:nvSpPr>
        <p:spPr>
          <a:xfrm>
            <a:off x="4983519" y="5343948"/>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96" name="Likbent triangel 95"/>
          <p:cNvSpPr/>
          <p:nvPr/>
        </p:nvSpPr>
        <p:spPr>
          <a:xfrm>
            <a:off x="4983519" y="5775996"/>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04" name="Likbent triangel 103"/>
          <p:cNvSpPr/>
          <p:nvPr/>
        </p:nvSpPr>
        <p:spPr>
          <a:xfrm>
            <a:off x="4983519" y="6208044"/>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05" name="Likbent triangel 104"/>
          <p:cNvSpPr/>
          <p:nvPr/>
        </p:nvSpPr>
        <p:spPr>
          <a:xfrm>
            <a:off x="6276921" y="491190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06" name="Rektangel 105"/>
          <p:cNvSpPr/>
          <p:nvPr/>
        </p:nvSpPr>
        <p:spPr>
          <a:xfrm rot="16200000">
            <a:off x="7643192" y="3403848"/>
            <a:ext cx="914400" cy="144016"/>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sv-SE" sz="1200" dirty="0" smtClean="0">
                <a:solidFill>
                  <a:schemeClr val="tx1"/>
                </a:solidFill>
              </a:rPr>
              <a:t>Bänk</a:t>
            </a:r>
          </a:p>
        </p:txBody>
      </p:sp>
      <p:sp>
        <p:nvSpPr>
          <p:cNvPr id="107" name="Rektangel 106"/>
          <p:cNvSpPr/>
          <p:nvPr/>
        </p:nvSpPr>
        <p:spPr>
          <a:xfrm rot="16200000">
            <a:off x="8193790" y="3403848"/>
            <a:ext cx="914400" cy="144016"/>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sv-SE" sz="1200" dirty="0" smtClean="0">
                <a:solidFill>
                  <a:schemeClr val="tx1"/>
                </a:solidFill>
              </a:rPr>
              <a:t>Bänk</a:t>
            </a:r>
          </a:p>
        </p:txBody>
      </p:sp>
      <p:sp>
        <p:nvSpPr>
          <p:cNvPr id="108" name="Likbent triangel 107"/>
          <p:cNvSpPr/>
          <p:nvPr/>
        </p:nvSpPr>
        <p:spPr>
          <a:xfrm>
            <a:off x="8557520" y="2354081"/>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09" name="Likbent triangel 108"/>
          <p:cNvSpPr/>
          <p:nvPr/>
        </p:nvSpPr>
        <p:spPr>
          <a:xfrm>
            <a:off x="7861097" y="2348880"/>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14" name="Likbent triangel 113"/>
          <p:cNvSpPr/>
          <p:nvPr/>
        </p:nvSpPr>
        <p:spPr>
          <a:xfrm>
            <a:off x="8209949" y="1801228"/>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15" name="Likbent triangel 114"/>
          <p:cNvSpPr/>
          <p:nvPr/>
        </p:nvSpPr>
        <p:spPr>
          <a:xfrm>
            <a:off x="7069009" y="1772816"/>
            <a:ext cx="239295"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16" name="textruta 115"/>
          <p:cNvSpPr txBox="1"/>
          <p:nvPr/>
        </p:nvSpPr>
        <p:spPr>
          <a:xfrm>
            <a:off x="7917408" y="260648"/>
            <a:ext cx="831056" cy="307777"/>
          </a:xfrm>
          <a:prstGeom prst="rect">
            <a:avLst/>
          </a:prstGeom>
          <a:noFill/>
        </p:spPr>
        <p:txBody>
          <a:bodyPr wrap="square" rtlCol="0">
            <a:spAutoFit/>
          </a:bodyPr>
          <a:lstStyle/>
          <a:p>
            <a:r>
              <a:rPr lang="sv-SE" sz="1400" b="1" dirty="0" smtClean="0"/>
              <a:t>LEDARE</a:t>
            </a:r>
            <a:endParaRPr lang="sv-SE" sz="1400" b="1" dirty="0"/>
          </a:p>
        </p:txBody>
      </p:sp>
      <p:sp>
        <p:nvSpPr>
          <p:cNvPr id="12" name="Frihandsfigur 11"/>
          <p:cNvSpPr/>
          <p:nvPr/>
        </p:nvSpPr>
        <p:spPr>
          <a:xfrm>
            <a:off x="4551666" y="842682"/>
            <a:ext cx="2100146" cy="5828604"/>
          </a:xfrm>
          <a:custGeom>
            <a:avLst/>
            <a:gdLst>
              <a:gd name="connsiteX0" fmla="*/ 74122 w 2100146"/>
              <a:gd name="connsiteY0" fmla="*/ 0 h 5828604"/>
              <a:gd name="connsiteX1" fmla="*/ 92052 w 2100146"/>
              <a:gd name="connsiteY1" fmla="*/ 161365 h 5828604"/>
              <a:gd name="connsiteX2" fmla="*/ 145840 w 2100146"/>
              <a:gd name="connsiteY2" fmla="*/ 233083 h 5828604"/>
              <a:gd name="connsiteX3" fmla="*/ 343063 w 2100146"/>
              <a:gd name="connsiteY3" fmla="*/ 251012 h 5828604"/>
              <a:gd name="connsiteX4" fmla="*/ 378922 w 2100146"/>
              <a:gd name="connsiteY4" fmla="*/ 107577 h 5828604"/>
              <a:gd name="connsiteX5" fmla="*/ 558216 w 2100146"/>
              <a:gd name="connsiteY5" fmla="*/ 71718 h 5828604"/>
              <a:gd name="connsiteX6" fmla="*/ 737510 w 2100146"/>
              <a:gd name="connsiteY6" fmla="*/ 107577 h 5828604"/>
              <a:gd name="connsiteX7" fmla="*/ 827158 w 2100146"/>
              <a:gd name="connsiteY7" fmla="*/ 197224 h 5828604"/>
              <a:gd name="connsiteX8" fmla="*/ 791299 w 2100146"/>
              <a:gd name="connsiteY8" fmla="*/ 394447 h 5828604"/>
              <a:gd name="connsiteX9" fmla="*/ 755440 w 2100146"/>
              <a:gd name="connsiteY9" fmla="*/ 448236 h 5828604"/>
              <a:gd name="connsiteX10" fmla="*/ 576146 w 2100146"/>
              <a:gd name="connsiteY10" fmla="*/ 484094 h 5828604"/>
              <a:gd name="connsiteX11" fmla="*/ 504428 w 2100146"/>
              <a:gd name="connsiteY11" fmla="*/ 376518 h 5828604"/>
              <a:gd name="connsiteX12" fmla="*/ 307205 w 2100146"/>
              <a:gd name="connsiteY12" fmla="*/ 322730 h 5828604"/>
              <a:gd name="connsiteX13" fmla="*/ 74122 w 2100146"/>
              <a:gd name="connsiteY13" fmla="*/ 322730 h 5828604"/>
              <a:gd name="connsiteX14" fmla="*/ 38263 w 2100146"/>
              <a:gd name="connsiteY14" fmla="*/ 394447 h 5828604"/>
              <a:gd name="connsiteX15" fmla="*/ 2405 w 2100146"/>
              <a:gd name="connsiteY15" fmla="*/ 466165 h 5828604"/>
              <a:gd name="connsiteX16" fmla="*/ 109981 w 2100146"/>
              <a:gd name="connsiteY16" fmla="*/ 609600 h 5828604"/>
              <a:gd name="connsiteX17" fmla="*/ 199628 w 2100146"/>
              <a:gd name="connsiteY17" fmla="*/ 627530 h 5828604"/>
              <a:gd name="connsiteX18" fmla="*/ 360993 w 2100146"/>
              <a:gd name="connsiteY18" fmla="*/ 555812 h 5828604"/>
              <a:gd name="connsiteX19" fmla="*/ 504428 w 2100146"/>
              <a:gd name="connsiteY19" fmla="*/ 484094 h 5828604"/>
              <a:gd name="connsiteX20" fmla="*/ 827158 w 2100146"/>
              <a:gd name="connsiteY20" fmla="*/ 591671 h 5828604"/>
              <a:gd name="connsiteX21" fmla="*/ 755440 w 2100146"/>
              <a:gd name="connsiteY21" fmla="*/ 681318 h 5828604"/>
              <a:gd name="connsiteX22" fmla="*/ 612005 w 2100146"/>
              <a:gd name="connsiteY22" fmla="*/ 842683 h 5828604"/>
              <a:gd name="connsiteX23" fmla="*/ 540287 w 2100146"/>
              <a:gd name="connsiteY23" fmla="*/ 788894 h 5828604"/>
              <a:gd name="connsiteX24" fmla="*/ 450640 w 2100146"/>
              <a:gd name="connsiteY24" fmla="*/ 699247 h 5828604"/>
              <a:gd name="connsiteX25" fmla="*/ 360993 w 2100146"/>
              <a:gd name="connsiteY25" fmla="*/ 681318 h 5828604"/>
              <a:gd name="connsiteX26" fmla="*/ 217558 w 2100146"/>
              <a:gd name="connsiteY26" fmla="*/ 681318 h 5828604"/>
              <a:gd name="connsiteX27" fmla="*/ 20334 w 2100146"/>
              <a:gd name="connsiteY27" fmla="*/ 735106 h 5828604"/>
              <a:gd name="connsiteX28" fmla="*/ 56193 w 2100146"/>
              <a:gd name="connsiteY28" fmla="*/ 878542 h 5828604"/>
              <a:gd name="connsiteX29" fmla="*/ 74122 w 2100146"/>
              <a:gd name="connsiteY29" fmla="*/ 1021977 h 5828604"/>
              <a:gd name="connsiteX30" fmla="*/ 217558 w 2100146"/>
              <a:gd name="connsiteY30" fmla="*/ 1021977 h 5828604"/>
              <a:gd name="connsiteX31" fmla="*/ 360993 w 2100146"/>
              <a:gd name="connsiteY31" fmla="*/ 968189 h 5828604"/>
              <a:gd name="connsiteX32" fmla="*/ 432710 w 2100146"/>
              <a:gd name="connsiteY32" fmla="*/ 896471 h 5828604"/>
              <a:gd name="connsiteX33" fmla="*/ 594075 w 2100146"/>
              <a:gd name="connsiteY33" fmla="*/ 878542 h 5828604"/>
              <a:gd name="connsiteX34" fmla="*/ 827158 w 2100146"/>
              <a:gd name="connsiteY34" fmla="*/ 932330 h 5828604"/>
              <a:gd name="connsiteX35" fmla="*/ 755440 w 2100146"/>
              <a:gd name="connsiteY35" fmla="*/ 1129553 h 5828604"/>
              <a:gd name="connsiteX36" fmla="*/ 629934 w 2100146"/>
              <a:gd name="connsiteY36" fmla="*/ 1165412 h 5828604"/>
              <a:gd name="connsiteX37" fmla="*/ 504428 w 2100146"/>
              <a:gd name="connsiteY37" fmla="*/ 1129553 h 5828604"/>
              <a:gd name="connsiteX38" fmla="*/ 307205 w 2100146"/>
              <a:gd name="connsiteY38" fmla="*/ 1075765 h 5828604"/>
              <a:gd name="connsiteX39" fmla="*/ 199628 w 2100146"/>
              <a:gd name="connsiteY39" fmla="*/ 1093694 h 5828604"/>
              <a:gd name="connsiteX40" fmla="*/ 56193 w 2100146"/>
              <a:gd name="connsiteY40" fmla="*/ 1147483 h 5828604"/>
              <a:gd name="connsiteX41" fmla="*/ 56193 w 2100146"/>
              <a:gd name="connsiteY41" fmla="*/ 1255059 h 5828604"/>
              <a:gd name="connsiteX42" fmla="*/ 145840 w 2100146"/>
              <a:gd name="connsiteY42" fmla="*/ 1326777 h 5828604"/>
              <a:gd name="connsiteX43" fmla="*/ 235487 w 2100146"/>
              <a:gd name="connsiteY43" fmla="*/ 1416424 h 5828604"/>
              <a:gd name="connsiteX44" fmla="*/ 343063 w 2100146"/>
              <a:gd name="connsiteY44" fmla="*/ 1398494 h 5828604"/>
              <a:gd name="connsiteX45" fmla="*/ 450640 w 2100146"/>
              <a:gd name="connsiteY45" fmla="*/ 1308847 h 5828604"/>
              <a:gd name="connsiteX46" fmla="*/ 647863 w 2100146"/>
              <a:gd name="connsiteY46" fmla="*/ 1290918 h 5828604"/>
              <a:gd name="connsiteX47" fmla="*/ 773369 w 2100146"/>
              <a:gd name="connsiteY47" fmla="*/ 1272989 h 5828604"/>
              <a:gd name="connsiteX48" fmla="*/ 773369 w 2100146"/>
              <a:gd name="connsiteY48" fmla="*/ 1398494 h 5828604"/>
              <a:gd name="connsiteX49" fmla="*/ 719581 w 2100146"/>
              <a:gd name="connsiteY49" fmla="*/ 1595718 h 5828604"/>
              <a:gd name="connsiteX50" fmla="*/ 576146 w 2100146"/>
              <a:gd name="connsiteY50" fmla="*/ 1613647 h 5828604"/>
              <a:gd name="connsiteX51" fmla="*/ 504428 w 2100146"/>
              <a:gd name="connsiteY51" fmla="*/ 1470212 h 5828604"/>
              <a:gd name="connsiteX52" fmla="*/ 343063 w 2100146"/>
              <a:gd name="connsiteY52" fmla="*/ 1452283 h 5828604"/>
              <a:gd name="connsiteX53" fmla="*/ 163769 w 2100146"/>
              <a:gd name="connsiteY53" fmla="*/ 1452283 h 5828604"/>
              <a:gd name="connsiteX54" fmla="*/ 2405 w 2100146"/>
              <a:gd name="connsiteY54" fmla="*/ 1559859 h 5828604"/>
              <a:gd name="connsiteX55" fmla="*/ 92052 w 2100146"/>
              <a:gd name="connsiteY55" fmla="*/ 1685365 h 5828604"/>
              <a:gd name="connsiteX56" fmla="*/ 235487 w 2100146"/>
              <a:gd name="connsiteY56" fmla="*/ 1810871 h 5828604"/>
              <a:gd name="connsiteX57" fmla="*/ 343063 w 2100146"/>
              <a:gd name="connsiteY57" fmla="*/ 1775012 h 5828604"/>
              <a:gd name="connsiteX58" fmla="*/ 468569 w 2100146"/>
              <a:gd name="connsiteY58" fmla="*/ 1703294 h 5828604"/>
              <a:gd name="connsiteX59" fmla="*/ 683722 w 2100146"/>
              <a:gd name="connsiteY59" fmla="*/ 1685365 h 5828604"/>
              <a:gd name="connsiteX60" fmla="*/ 791299 w 2100146"/>
              <a:gd name="connsiteY60" fmla="*/ 1775012 h 5828604"/>
              <a:gd name="connsiteX61" fmla="*/ 701652 w 2100146"/>
              <a:gd name="connsiteY61" fmla="*/ 1918447 h 5828604"/>
              <a:gd name="connsiteX62" fmla="*/ 863016 w 2100146"/>
              <a:gd name="connsiteY62" fmla="*/ 2277036 h 5828604"/>
              <a:gd name="connsiteX63" fmla="*/ 647863 w 2100146"/>
              <a:gd name="connsiteY63" fmla="*/ 2294965 h 5828604"/>
              <a:gd name="connsiteX64" fmla="*/ 863016 w 2100146"/>
              <a:gd name="connsiteY64" fmla="*/ 2366683 h 5828604"/>
              <a:gd name="connsiteX65" fmla="*/ 360993 w 2100146"/>
              <a:gd name="connsiteY65" fmla="*/ 2384612 h 5828604"/>
              <a:gd name="connsiteX66" fmla="*/ 307205 w 2100146"/>
              <a:gd name="connsiteY66" fmla="*/ 2671483 h 5828604"/>
              <a:gd name="connsiteX67" fmla="*/ 647863 w 2100146"/>
              <a:gd name="connsiteY67" fmla="*/ 3352800 h 5828604"/>
              <a:gd name="connsiteX68" fmla="*/ 701652 w 2100146"/>
              <a:gd name="connsiteY68" fmla="*/ 3030071 h 5828604"/>
              <a:gd name="connsiteX69" fmla="*/ 378922 w 2100146"/>
              <a:gd name="connsiteY69" fmla="*/ 3245224 h 5828604"/>
              <a:gd name="connsiteX70" fmla="*/ 629934 w 2100146"/>
              <a:gd name="connsiteY70" fmla="*/ 3729318 h 5828604"/>
              <a:gd name="connsiteX71" fmla="*/ 629934 w 2100146"/>
              <a:gd name="connsiteY71" fmla="*/ 3890683 h 5828604"/>
              <a:gd name="connsiteX72" fmla="*/ 396852 w 2100146"/>
              <a:gd name="connsiteY72" fmla="*/ 3783106 h 5828604"/>
              <a:gd name="connsiteX73" fmla="*/ 558216 w 2100146"/>
              <a:gd name="connsiteY73" fmla="*/ 3693459 h 5828604"/>
              <a:gd name="connsiteX74" fmla="*/ 880946 w 2100146"/>
              <a:gd name="connsiteY74" fmla="*/ 4303059 h 5828604"/>
              <a:gd name="connsiteX75" fmla="*/ 289275 w 2100146"/>
              <a:gd name="connsiteY75" fmla="*/ 4464424 h 5828604"/>
              <a:gd name="connsiteX76" fmla="*/ 414781 w 2100146"/>
              <a:gd name="connsiteY76" fmla="*/ 4787153 h 5828604"/>
              <a:gd name="connsiteX77" fmla="*/ 755440 w 2100146"/>
              <a:gd name="connsiteY77" fmla="*/ 4876800 h 5828604"/>
              <a:gd name="connsiteX78" fmla="*/ 773369 w 2100146"/>
              <a:gd name="connsiteY78" fmla="*/ 5217459 h 5828604"/>
              <a:gd name="connsiteX79" fmla="*/ 343063 w 2100146"/>
              <a:gd name="connsiteY79" fmla="*/ 5253318 h 5828604"/>
              <a:gd name="connsiteX80" fmla="*/ 378922 w 2100146"/>
              <a:gd name="connsiteY80" fmla="*/ 5683624 h 5828604"/>
              <a:gd name="connsiteX81" fmla="*/ 719581 w 2100146"/>
              <a:gd name="connsiteY81" fmla="*/ 5683624 h 5828604"/>
              <a:gd name="connsiteX82" fmla="*/ 1705699 w 2100146"/>
              <a:gd name="connsiteY82" fmla="*/ 3962400 h 5828604"/>
              <a:gd name="connsiteX83" fmla="*/ 2100146 w 2100146"/>
              <a:gd name="connsiteY83" fmla="*/ 4303059 h 5828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Lst>
            <a:rect l="l" t="t" r="r" b="b"/>
            <a:pathLst>
              <a:path w="2100146" h="5828604">
                <a:moveTo>
                  <a:pt x="74122" y="0"/>
                </a:moveTo>
                <a:cubicBezTo>
                  <a:pt x="77110" y="61259"/>
                  <a:pt x="80099" y="122518"/>
                  <a:pt x="92052" y="161365"/>
                </a:cubicBezTo>
                <a:cubicBezTo>
                  <a:pt x="104005" y="200212"/>
                  <a:pt x="104005" y="218142"/>
                  <a:pt x="145840" y="233083"/>
                </a:cubicBezTo>
                <a:cubicBezTo>
                  <a:pt x="187675" y="248024"/>
                  <a:pt x="304216" y="271930"/>
                  <a:pt x="343063" y="251012"/>
                </a:cubicBezTo>
                <a:cubicBezTo>
                  <a:pt x="381910" y="230094"/>
                  <a:pt x="343063" y="137459"/>
                  <a:pt x="378922" y="107577"/>
                </a:cubicBezTo>
                <a:cubicBezTo>
                  <a:pt x="414781" y="77695"/>
                  <a:pt x="498451" y="71718"/>
                  <a:pt x="558216" y="71718"/>
                </a:cubicBezTo>
                <a:cubicBezTo>
                  <a:pt x="617981" y="71718"/>
                  <a:pt x="692686" y="86659"/>
                  <a:pt x="737510" y="107577"/>
                </a:cubicBezTo>
                <a:cubicBezTo>
                  <a:pt x="782334" y="128495"/>
                  <a:pt x="818193" y="149412"/>
                  <a:pt x="827158" y="197224"/>
                </a:cubicBezTo>
                <a:cubicBezTo>
                  <a:pt x="836123" y="245036"/>
                  <a:pt x="803252" y="352612"/>
                  <a:pt x="791299" y="394447"/>
                </a:cubicBezTo>
                <a:cubicBezTo>
                  <a:pt x="779346" y="436282"/>
                  <a:pt x="791299" y="433295"/>
                  <a:pt x="755440" y="448236"/>
                </a:cubicBezTo>
                <a:cubicBezTo>
                  <a:pt x="719581" y="463177"/>
                  <a:pt x="617981" y="496047"/>
                  <a:pt x="576146" y="484094"/>
                </a:cubicBezTo>
                <a:cubicBezTo>
                  <a:pt x="534311" y="472141"/>
                  <a:pt x="549251" y="403412"/>
                  <a:pt x="504428" y="376518"/>
                </a:cubicBezTo>
                <a:cubicBezTo>
                  <a:pt x="459605" y="349624"/>
                  <a:pt x="378923" y="331695"/>
                  <a:pt x="307205" y="322730"/>
                </a:cubicBezTo>
                <a:cubicBezTo>
                  <a:pt x="235487" y="313765"/>
                  <a:pt x="118946" y="310777"/>
                  <a:pt x="74122" y="322730"/>
                </a:cubicBezTo>
                <a:cubicBezTo>
                  <a:pt x="29298" y="334683"/>
                  <a:pt x="38263" y="394447"/>
                  <a:pt x="38263" y="394447"/>
                </a:cubicBezTo>
                <a:cubicBezTo>
                  <a:pt x="26310" y="418353"/>
                  <a:pt x="-9548" y="430306"/>
                  <a:pt x="2405" y="466165"/>
                </a:cubicBezTo>
                <a:cubicBezTo>
                  <a:pt x="14358" y="502024"/>
                  <a:pt x="77111" y="582706"/>
                  <a:pt x="109981" y="609600"/>
                </a:cubicBezTo>
                <a:cubicBezTo>
                  <a:pt x="142851" y="636494"/>
                  <a:pt x="157793" y="636495"/>
                  <a:pt x="199628" y="627530"/>
                </a:cubicBezTo>
                <a:cubicBezTo>
                  <a:pt x="241463" y="618565"/>
                  <a:pt x="310193" y="579718"/>
                  <a:pt x="360993" y="555812"/>
                </a:cubicBezTo>
                <a:cubicBezTo>
                  <a:pt x="411793" y="531906"/>
                  <a:pt x="426734" y="478118"/>
                  <a:pt x="504428" y="484094"/>
                </a:cubicBezTo>
                <a:cubicBezTo>
                  <a:pt x="582122" y="490070"/>
                  <a:pt x="785323" y="558800"/>
                  <a:pt x="827158" y="591671"/>
                </a:cubicBezTo>
                <a:cubicBezTo>
                  <a:pt x="868993" y="624542"/>
                  <a:pt x="791299" y="639483"/>
                  <a:pt x="755440" y="681318"/>
                </a:cubicBezTo>
                <a:cubicBezTo>
                  <a:pt x="719581" y="723153"/>
                  <a:pt x="647864" y="824754"/>
                  <a:pt x="612005" y="842683"/>
                </a:cubicBezTo>
                <a:cubicBezTo>
                  <a:pt x="576146" y="860612"/>
                  <a:pt x="567181" y="812800"/>
                  <a:pt x="540287" y="788894"/>
                </a:cubicBezTo>
                <a:cubicBezTo>
                  <a:pt x="513393" y="764988"/>
                  <a:pt x="480522" y="717176"/>
                  <a:pt x="450640" y="699247"/>
                </a:cubicBezTo>
                <a:cubicBezTo>
                  <a:pt x="420758" y="681318"/>
                  <a:pt x="399840" y="684306"/>
                  <a:pt x="360993" y="681318"/>
                </a:cubicBezTo>
                <a:cubicBezTo>
                  <a:pt x="322146" y="678330"/>
                  <a:pt x="274335" y="672353"/>
                  <a:pt x="217558" y="681318"/>
                </a:cubicBezTo>
                <a:cubicBezTo>
                  <a:pt x="160782" y="690283"/>
                  <a:pt x="47228" y="702236"/>
                  <a:pt x="20334" y="735106"/>
                </a:cubicBezTo>
                <a:cubicBezTo>
                  <a:pt x="-6560" y="767976"/>
                  <a:pt x="47228" y="830730"/>
                  <a:pt x="56193" y="878542"/>
                </a:cubicBezTo>
                <a:cubicBezTo>
                  <a:pt x="65158" y="926354"/>
                  <a:pt x="47228" y="998071"/>
                  <a:pt x="74122" y="1021977"/>
                </a:cubicBezTo>
                <a:cubicBezTo>
                  <a:pt x="101016" y="1045883"/>
                  <a:pt x="169746" y="1030942"/>
                  <a:pt x="217558" y="1021977"/>
                </a:cubicBezTo>
                <a:cubicBezTo>
                  <a:pt x="265370" y="1013012"/>
                  <a:pt x="325134" y="989107"/>
                  <a:pt x="360993" y="968189"/>
                </a:cubicBezTo>
                <a:cubicBezTo>
                  <a:pt x="396852" y="947271"/>
                  <a:pt x="393863" y="911412"/>
                  <a:pt x="432710" y="896471"/>
                </a:cubicBezTo>
                <a:cubicBezTo>
                  <a:pt x="471557" y="881530"/>
                  <a:pt x="528334" y="872566"/>
                  <a:pt x="594075" y="878542"/>
                </a:cubicBezTo>
                <a:cubicBezTo>
                  <a:pt x="659816" y="884519"/>
                  <a:pt x="800264" y="890495"/>
                  <a:pt x="827158" y="932330"/>
                </a:cubicBezTo>
                <a:cubicBezTo>
                  <a:pt x="854052" y="974165"/>
                  <a:pt x="788311" y="1090706"/>
                  <a:pt x="755440" y="1129553"/>
                </a:cubicBezTo>
                <a:cubicBezTo>
                  <a:pt x="722569" y="1168400"/>
                  <a:pt x="671769" y="1165412"/>
                  <a:pt x="629934" y="1165412"/>
                </a:cubicBezTo>
                <a:cubicBezTo>
                  <a:pt x="588099" y="1165412"/>
                  <a:pt x="504428" y="1129553"/>
                  <a:pt x="504428" y="1129553"/>
                </a:cubicBezTo>
                <a:cubicBezTo>
                  <a:pt x="450640" y="1114612"/>
                  <a:pt x="358005" y="1081741"/>
                  <a:pt x="307205" y="1075765"/>
                </a:cubicBezTo>
                <a:cubicBezTo>
                  <a:pt x="256405" y="1069789"/>
                  <a:pt x="241463" y="1081741"/>
                  <a:pt x="199628" y="1093694"/>
                </a:cubicBezTo>
                <a:cubicBezTo>
                  <a:pt x="157793" y="1105647"/>
                  <a:pt x="80099" y="1120589"/>
                  <a:pt x="56193" y="1147483"/>
                </a:cubicBezTo>
                <a:cubicBezTo>
                  <a:pt x="32287" y="1174377"/>
                  <a:pt x="41252" y="1225177"/>
                  <a:pt x="56193" y="1255059"/>
                </a:cubicBezTo>
                <a:cubicBezTo>
                  <a:pt x="71134" y="1284941"/>
                  <a:pt x="115958" y="1299883"/>
                  <a:pt x="145840" y="1326777"/>
                </a:cubicBezTo>
                <a:cubicBezTo>
                  <a:pt x="175722" y="1353671"/>
                  <a:pt x="202617" y="1404471"/>
                  <a:pt x="235487" y="1416424"/>
                </a:cubicBezTo>
                <a:cubicBezTo>
                  <a:pt x="268357" y="1428377"/>
                  <a:pt x="307204" y="1416424"/>
                  <a:pt x="343063" y="1398494"/>
                </a:cubicBezTo>
                <a:cubicBezTo>
                  <a:pt x="378922" y="1380565"/>
                  <a:pt x="399840" y="1326776"/>
                  <a:pt x="450640" y="1308847"/>
                </a:cubicBezTo>
                <a:cubicBezTo>
                  <a:pt x="501440" y="1290918"/>
                  <a:pt x="594075" y="1296894"/>
                  <a:pt x="647863" y="1290918"/>
                </a:cubicBezTo>
                <a:cubicBezTo>
                  <a:pt x="701651" y="1284942"/>
                  <a:pt x="752451" y="1255060"/>
                  <a:pt x="773369" y="1272989"/>
                </a:cubicBezTo>
                <a:cubicBezTo>
                  <a:pt x="794287" y="1290918"/>
                  <a:pt x="782334" y="1344706"/>
                  <a:pt x="773369" y="1398494"/>
                </a:cubicBezTo>
                <a:cubicBezTo>
                  <a:pt x="764404" y="1452282"/>
                  <a:pt x="752451" y="1559859"/>
                  <a:pt x="719581" y="1595718"/>
                </a:cubicBezTo>
                <a:cubicBezTo>
                  <a:pt x="686711" y="1631577"/>
                  <a:pt x="612005" y="1634565"/>
                  <a:pt x="576146" y="1613647"/>
                </a:cubicBezTo>
                <a:cubicBezTo>
                  <a:pt x="540287" y="1592729"/>
                  <a:pt x="543275" y="1497106"/>
                  <a:pt x="504428" y="1470212"/>
                </a:cubicBezTo>
                <a:cubicBezTo>
                  <a:pt x="465581" y="1443318"/>
                  <a:pt x="399840" y="1455271"/>
                  <a:pt x="343063" y="1452283"/>
                </a:cubicBezTo>
                <a:cubicBezTo>
                  <a:pt x="286287" y="1449295"/>
                  <a:pt x="220545" y="1434354"/>
                  <a:pt x="163769" y="1452283"/>
                </a:cubicBezTo>
                <a:cubicBezTo>
                  <a:pt x="106993" y="1470212"/>
                  <a:pt x="14358" y="1521012"/>
                  <a:pt x="2405" y="1559859"/>
                </a:cubicBezTo>
                <a:cubicBezTo>
                  <a:pt x="-9548" y="1598706"/>
                  <a:pt x="53205" y="1643530"/>
                  <a:pt x="92052" y="1685365"/>
                </a:cubicBezTo>
                <a:cubicBezTo>
                  <a:pt x="130899" y="1727200"/>
                  <a:pt x="193652" y="1795930"/>
                  <a:pt x="235487" y="1810871"/>
                </a:cubicBezTo>
                <a:cubicBezTo>
                  <a:pt x="277322" y="1825812"/>
                  <a:pt x="304216" y="1792941"/>
                  <a:pt x="343063" y="1775012"/>
                </a:cubicBezTo>
                <a:cubicBezTo>
                  <a:pt x="381910" y="1757083"/>
                  <a:pt x="411793" y="1718235"/>
                  <a:pt x="468569" y="1703294"/>
                </a:cubicBezTo>
                <a:cubicBezTo>
                  <a:pt x="525346" y="1688353"/>
                  <a:pt x="629934" y="1673412"/>
                  <a:pt x="683722" y="1685365"/>
                </a:cubicBezTo>
                <a:cubicBezTo>
                  <a:pt x="737510" y="1697318"/>
                  <a:pt x="788311" y="1736165"/>
                  <a:pt x="791299" y="1775012"/>
                </a:cubicBezTo>
                <a:cubicBezTo>
                  <a:pt x="794287" y="1813859"/>
                  <a:pt x="689699" y="1834776"/>
                  <a:pt x="701652" y="1918447"/>
                </a:cubicBezTo>
                <a:cubicBezTo>
                  <a:pt x="713605" y="2002118"/>
                  <a:pt x="871981" y="2214283"/>
                  <a:pt x="863016" y="2277036"/>
                </a:cubicBezTo>
                <a:cubicBezTo>
                  <a:pt x="854051" y="2339789"/>
                  <a:pt x="647863" y="2280024"/>
                  <a:pt x="647863" y="2294965"/>
                </a:cubicBezTo>
                <a:cubicBezTo>
                  <a:pt x="647863" y="2309906"/>
                  <a:pt x="910828" y="2351742"/>
                  <a:pt x="863016" y="2366683"/>
                </a:cubicBezTo>
                <a:cubicBezTo>
                  <a:pt x="815204" y="2381624"/>
                  <a:pt x="453628" y="2333812"/>
                  <a:pt x="360993" y="2384612"/>
                </a:cubicBezTo>
                <a:cubicBezTo>
                  <a:pt x="268358" y="2435412"/>
                  <a:pt x="259393" y="2510118"/>
                  <a:pt x="307205" y="2671483"/>
                </a:cubicBezTo>
                <a:cubicBezTo>
                  <a:pt x="355017" y="2832848"/>
                  <a:pt x="582122" y="3293035"/>
                  <a:pt x="647863" y="3352800"/>
                </a:cubicBezTo>
                <a:cubicBezTo>
                  <a:pt x="713604" y="3412565"/>
                  <a:pt x="746475" y="3048000"/>
                  <a:pt x="701652" y="3030071"/>
                </a:cubicBezTo>
                <a:cubicBezTo>
                  <a:pt x="656829" y="3012142"/>
                  <a:pt x="390875" y="3128683"/>
                  <a:pt x="378922" y="3245224"/>
                </a:cubicBezTo>
                <a:cubicBezTo>
                  <a:pt x="366969" y="3361765"/>
                  <a:pt x="588099" y="3621742"/>
                  <a:pt x="629934" y="3729318"/>
                </a:cubicBezTo>
                <a:cubicBezTo>
                  <a:pt x="671769" y="3836894"/>
                  <a:pt x="668781" y="3881718"/>
                  <a:pt x="629934" y="3890683"/>
                </a:cubicBezTo>
                <a:cubicBezTo>
                  <a:pt x="591087" y="3899648"/>
                  <a:pt x="408805" y="3815977"/>
                  <a:pt x="396852" y="3783106"/>
                </a:cubicBezTo>
                <a:cubicBezTo>
                  <a:pt x="384899" y="3750235"/>
                  <a:pt x="477534" y="3606800"/>
                  <a:pt x="558216" y="3693459"/>
                </a:cubicBezTo>
                <a:cubicBezTo>
                  <a:pt x="638898" y="3780118"/>
                  <a:pt x="925770" y="4174565"/>
                  <a:pt x="880946" y="4303059"/>
                </a:cubicBezTo>
                <a:cubicBezTo>
                  <a:pt x="836123" y="4431553"/>
                  <a:pt x="366969" y="4383742"/>
                  <a:pt x="289275" y="4464424"/>
                </a:cubicBezTo>
                <a:cubicBezTo>
                  <a:pt x="211581" y="4545106"/>
                  <a:pt x="337087" y="4718424"/>
                  <a:pt x="414781" y="4787153"/>
                </a:cubicBezTo>
                <a:cubicBezTo>
                  <a:pt x="492475" y="4855882"/>
                  <a:pt x="695675" y="4805082"/>
                  <a:pt x="755440" y="4876800"/>
                </a:cubicBezTo>
                <a:cubicBezTo>
                  <a:pt x="815205" y="4948518"/>
                  <a:pt x="842099" y="5154706"/>
                  <a:pt x="773369" y="5217459"/>
                </a:cubicBezTo>
                <a:cubicBezTo>
                  <a:pt x="704639" y="5280212"/>
                  <a:pt x="408804" y="5175624"/>
                  <a:pt x="343063" y="5253318"/>
                </a:cubicBezTo>
                <a:cubicBezTo>
                  <a:pt x="277322" y="5331012"/>
                  <a:pt x="316169" y="5611906"/>
                  <a:pt x="378922" y="5683624"/>
                </a:cubicBezTo>
                <a:cubicBezTo>
                  <a:pt x="441675" y="5755342"/>
                  <a:pt x="498452" y="5970495"/>
                  <a:pt x="719581" y="5683624"/>
                </a:cubicBezTo>
                <a:cubicBezTo>
                  <a:pt x="940710" y="5396753"/>
                  <a:pt x="1475605" y="4192494"/>
                  <a:pt x="1705699" y="3962400"/>
                </a:cubicBezTo>
                <a:cubicBezTo>
                  <a:pt x="1935793" y="3732306"/>
                  <a:pt x="2019464" y="4186518"/>
                  <a:pt x="2100146" y="4303059"/>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17" name="Höger 116"/>
          <p:cNvSpPr/>
          <p:nvPr/>
        </p:nvSpPr>
        <p:spPr>
          <a:xfrm rot="5159136">
            <a:off x="6151609" y="5481648"/>
            <a:ext cx="1051705" cy="12750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5" name="Frihandsfigur 14"/>
          <p:cNvSpPr/>
          <p:nvPr/>
        </p:nvSpPr>
        <p:spPr>
          <a:xfrm>
            <a:off x="7987191" y="1739153"/>
            <a:ext cx="817308" cy="4518212"/>
          </a:xfrm>
          <a:custGeom>
            <a:avLst/>
            <a:gdLst>
              <a:gd name="connsiteX0" fmla="*/ 726503 w 817308"/>
              <a:gd name="connsiteY0" fmla="*/ 4518212 h 4518212"/>
              <a:gd name="connsiteX1" fmla="*/ 798221 w 817308"/>
              <a:gd name="connsiteY1" fmla="*/ 4338918 h 4518212"/>
              <a:gd name="connsiteX2" fmla="*/ 654785 w 817308"/>
              <a:gd name="connsiteY2" fmla="*/ 4231341 h 4518212"/>
              <a:gd name="connsiteX3" fmla="*/ 457562 w 817308"/>
              <a:gd name="connsiteY3" fmla="*/ 4285129 h 4518212"/>
              <a:gd name="connsiteX4" fmla="*/ 332056 w 817308"/>
              <a:gd name="connsiteY4" fmla="*/ 4428565 h 4518212"/>
              <a:gd name="connsiteX5" fmla="*/ 170691 w 817308"/>
              <a:gd name="connsiteY5" fmla="*/ 4464423 h 4518212"/>
              <a:gd name="connsiteX6" fmla="*/ 45185 w 817308"/>
              <a:gd name="connsiteY6" fmla="*/ 4249271 h 4518212"/>
              <a:gd name="connsiteX7" fmla="*/ 116903 w 817308"/>
              <a:gd name="connsiteY7" fmla="*/ 4069976 h 4518212"/>
              <a:gd name="connsiteX8" fmla="*/ 296197 w 817308"/>
              <a:gd name="connsiteY8" fmla="*/ 3998259 h 4518212"/>
              <a:gd name="connsiteX9" fmla="*/ 403774 w 817308"/>
              <a:gd name="connsiteY9" fmla="*/ 4087906 h 4518212"/>
              <a:gd name="connsiteX10" fmla="*/ 529280 w 817308"/>
              <a:gd name="connsiteY10" fmla="*/ 4195482 h 4518212"/>
              <a:gd name="connsiteX11" fmla="*/ 744433 w 817308"/>
              <a:gd name="connsiteY11" fmla="*/ 4159623 h 4518212"/>
              <a:gd name="connsiteX12" fmla="*/ 798221 w 817308"/>
              <a:gd name="connsiteY12" fmla="*/ 4069976 h 4518212"/>
              <a:gd name="connsiteX13" fmla="*/ 798221 w 817308"/>
              <a:gd name="connsiteY13" fmla="*/ 3926541 h 4518212"/>
              <a:gd name="connsiteX14" fmla="*/ 744433 w 817308"/>
              <a:gd name="connsiteY14" fmla="*/ 3836894 h 4518212"/>
              <a:gd name="connsiteX15" fmla="*/ 547209 w 817308"/>
              <a:gd name="connsiteY15" fmla="*/ 3818965 h 4518212"/>
              <a:gd name="connsiteX16" fmla="*/ 475491 w 817308"/>
              <a:gd name="connsiteY16" fmla="*/ 3908612 h 4518212"/>
              <a:gd name="connsiteX17" fmla="*/ 367915 w 817308"/>
              <a:gd name="connsiteY17" fmla="*/ 3980329 h 4518212"/>
              <a:gd name="connsiteX18" fmla="*/ 134833 w 817308"/>
              <a:gd name="connsiteY18" fmla="*/ 3926541 h 4518212"/>
              <a:gd name="connsiteX19" fmla="*/ 45185 w 817308"/>
              <a:gd name="connsiteY19" fmla="*/ 3854823 h 4518212"/>
              <a:gd name="connsiteX20" fmla="*/ 134833 w 817308"/>
              <a:gd name="connsiteY20" fmla="*/ 3711388 h 4518212"/>
              <a:gd name="connsiteX21" fmla="*/ 188621 w 817308"/>
              <a:gd name="connsiteY21" fmla="*/ 3639671 h 4518212"/>
              <a:gd name="connsiteX22" fmla="*/ 296197 w 817308"/>
              <a:gd name="connsiteY22" fmla="*/ 3603812 h 4518212"/>
              <a:gd name="connsiteX23" fmla="*/ 439633 w 817308"/>
              <a:gd name="connsiteY23" fmla="*/ 3693459 h 4518212"/>
              <a:gd name="connsiteX24" fmla="*/ 439633 w 817308"/>
              <a:gd name="connsiteY24" fmla="*/ 3711388 h 4518212"/>
              <a:gd name="connsiteX25" fmla="*/ 600997 w 817308"/>
              <a:gd name="connsiteY25" fmla="*/ 3765176 h 4518212"/>
              <a:gd name="connsiteX26" fmla="*/ 690644 w 817308"/>
              <a:gd name="connsiteY26" fmla="*/ 3765176 h 4518212"/>
              <a:gd name="connsiteX27" fmla="*/ 798221 w 817308"/>
              <a:gd name="connsiteY27" fmla="*/ 3675529 h 4518212"/>
              <a:gd name="connsiteX28" fmla="*/ 798221 w 817308"/>
              <a:gd name="connsiteY28" fmla="*/ 3532094 h 4518212"/>
              <a:gd name="connsiteX29" fmla="*/ 744433 w 817308"/>
              <a:gd name="connsiteY29" fmla="*/ 3442447 h 4518212"/>
              <a:gd name="connsiteX30" fmla="*/ 636856 w 817308"/>
              <a:gd name="connsiteY30" fmla="*/ 3388659 h 4518212"/>
              <a:gd name="connsiteX31" fmla="*/ 547209 w 817308"/>
              <a:gd name="connsiteY31" fmla="*/ 3514165 h 4518212"/>
              <a:gd name="connsiteX32" fmla="*/ 385844 w 817308"/>
              <a:gd name="connsiteY32" fmla="*/ 3585882 h 4518212"/>
              <a:gd name="connsiteX33" fmla="*/ 260338 w 817308"/>
              <a:gd name="connsiteY33" fmla="*/ 3585882 h 4518212"/>
              <a:gd name="connsiteX34" fmla="*/ 116903 w 817308"/>
              <a:gd name="connsiteY34" fmla="*/ 3585882 h 4518212"/>
              <a:gd name="connsiteX35" fmla="*/ 98974 w 817308"/>
              <a:gd name="connsiteY35" fmla="*/ 3388659 h 4518212"/>
              <a:gd name="connsiteX36" fmla="*/ 152762 w 817308"/>
              <a:gd name="connsiteY36" fmla="*/ 3263153 h 4518212"/>
              <a:gd name="connsiteX37" fmla="*/ 224480 w 817308"/>
              <a:gd name="connsiteY37" fmla="*/ 3209365 h 4518212"/>
              <a:gd name="connsiteX38" fmla="*/ 314127 w 817308"/>
              <a:gd name="connsiteY38" fmla="*/ 3191435 h 4518212"/>
              <a:gd name="connsiteX39" fmla="*/ 367915 w 817308"/>
              <a:gd name="connsiteY39" fmla="*/ 3281082 h 4518212"/>
              <a:gd name="connsiteX40" fmla="*/ 403774 w 817308"/>
              <a:gd name="connsiteY40" fmla="*/ 3316941 h 4518212"/>
              <a:gd name="connsiteX41" fmla="*/ 529280 w 817308"/>
              <a:gd name="connsiteY41" fmla="*/ 3352800 h 4518212"/>
              <a:gd name="connsiteX42" fmla="*/ 654785 w 817308"/>
              <a:gd name="connsiteY42" fmla="*/ 3316941 h 4518212"/>
              <a:gd name="connsiteX43" fmla="*/ 726503 w 817308"/>
              <a:gd name="connsiteY43" fmla="*/ 3263153 h 4518212"/>
              <a:gd name="connsiteX44" fmla="*/ 798221 w 817308"/>
              <a:gd name="connsiteY44" fmla="*/ 3155576 h 4518212"/>
              <a:gd name="connsiteX45" fmla="*/ 780291 w 817308"/>
              <a:gd name="connsiteY45" fmla="*/ 3048000 h 4518212"/>
              <a:gd name="connsiteX46" fmla="*/ 726503 w 817308"/>
              <a:gd name="connsiteY46" fmla="*/ 2976282 h 4518212"/>
              <a:gd name="connsiteX47" fmla="*/ 618927 w 817308"/>
              <a:gd name="connsiteY47" fmla="*/ 2976282 h 4518212"/>
              <a:gd name="connsiteX48" fmla="*/ 529280 w 817308"/>
              <a:gd name="connsiteY48" fmla="*/ 3030071 h 4518212"/>
              <a:gd name="connsiteX49" fmla="*/ 439633 w 817308"/>
              <a:gd name="connsiteY49" fmla="*/ 3101788 h 4518212"/>
              <a:gd name="connsiteX50" fmla="*/ 367915 w 817308"/>
              <a:gd name="connsiteY50" fmla="*/ 3137647 h 4518212"/>
              <a:gd name="connsiteX51" fmla="*/ 242409 w 817308"/>
              <a:gd name="connsiteY51" fmla="*/ 3137647 h 4518212"/>
              <a:gd name="connsiteX52" fmla="*/ 134833 w 817308"/>
              <a:gd name="connsiteY52" fmla="*/ 3083859 h 4518212"/>
              <a:gd name="connsiteX53" fmla="*/ 116903 w 817308"/>
              <a:gd name="connsiteY53" fmla="*/ 3048000 h 4518212"/>
              <a:gd name="connsiteX54" fmla="*/ 98974 w 817308"/>
              <a:gd name="connsiteY54" fmla="*/ 2886635 h 4518212"/>
              <a:gd name="connsiteX55" fmla="*/ 152762 w 817308"/>
              <a:gd name="connsiteY55" fmla="*/ 2814918 h 4518212"/>
              <a:gd name="connsiteX56" fmla="*/ 224480 w 817308"/>
              <a:gd name="connsiteY56" fmla="*/ 2779059 h 4518212"/>
              <a:gd name="connsiteX57" fmla="*/ 349985 w 817308"/>
              <a:gd name="connsiteY57" fmla="*/ 2779059 h 4518212"/>
              <a:gd name="connsiteX58" fmla="*/ 367915 w 817308"/>
              <a:gd name="connsiteY58" fmla="*/ 2904565 h 4518212"/>
              <a:gd name="connsiteX59" fmla="*/ 529280 w 817308"/>
              <a:gd name="connsiteY59" fmla="*/ 2904565 h 4518212"/>
              <a:gd name="connsiteX60" fmla="*/ 672715 w 817308"/>
              <a:gd name="connsiteY60" fmla="*/ 2922494 h 4518212"/>
              <a:gd name="connsiteX61" fmla="*/ 780291 w 817308"/>
              <a:gd name="connsiteY61" fmla="*/ 2850776 h 4518212"/>
              <a:gd name="connsiteX62" fmla="*/ 816150 w 817308"/>
              <a:gd name="connsiteY62" fmla="*/ 2725271 h 4518212"/>
              <a:gd name="connsiteX63" fmla="*/ 744433 w 817308"/>
              <a:gd name="connsiteY63" fmla="*/ 2617694 h 4518212"/>
              <a:gd name="connsiteX64" fmla="*/ 618927 w 817308"/>
              <a:gd name="connsiteY64" fmla="*/ 2545976 h 4518212"/>
              <a:gd name="connsiteX65" fmla="*/ 475491 w 817308"/>
              <a:gd name="connsiteY65" fmla="*/ 2653553 h 4518212"/>
              <a:gd name="connsiteX66" fmla="*/ 332056 w 817308"/>
              <a:gd name="connsiteY66" fmla="*/ 2707341 h 4518212"/>
              <a:gd name="connsiteX67" fmla="*/ 170691 w 817308"/>
              <a:gd name="connsiteY67" fmla="*/ 2707341 h 4518212"/>
              <a:gd name="connsiteX68" fmla="*/ 27256 w 817308"/>
              <a:gd name="connsiteY68" fmla="*/ 2599765 h 4518212"/>
              <a:gd name="connsiteX69" fmla="*/ 9327 w 817308"/>
              <a:gd name="connsiteY69" fmla="*/ 2456329 h 4518212"/>
              <a:gd name="connsiteX70" fmla="*/ 134833 w 817308"/>
              <a:gd name="connsiteY70" fmla="*/ 2205318 h 4518212"/>
              <a:gd name="connsiteX71" fmla="*/ 116903 w 817308"/>
              <a:gd name="connsiteY71" fmla="*/ 1111623 h 4518212"/>
              <a:gd name="connsiteX72" fmla="*/ 421703 w 817308"/>
              <a:gd name="connsiteY72" fmla="*/ 645459 h 4518212"/>
              <a:gd name="connsiteX73" fmla="*/ 511350 w 817308"/>
              <a:gd name="connsiteY73" fmla="*/ 896471 h 4518212"/>
              <a:gd name="connsiteX74" fmla="*/ 314127 w 817308"/>
              <a:gd name="connsiteY74" fmla="*/ 914400 h 4518212"/>
              <a:gd name="connsiteX75" fmla="*/ 242409 w 817308"/>
              <a:gd name="connsiteY75" fmla="*/ 681318 h 4518212"/>
              <a:gd name="connsiteX76" fmla="*/ 565138 w 817308"/>
              <a:gd name="connsiteY76" fmla="*/ 179294 h 4518212"/>
              <a:gd name="connsiteX77" fmla="*/ 349985 w 817308"/>
              <a:gd name="connsiteY77" fmla="*/ 0 h 4518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817308" h="4518212">
                <a:moveTo>
                  <a:pt x="726503" y="4518212"/>
                </a:moveTo>
                <a:cubicBezTo>
                  <a:pt x="768338" y="4452471"/>
                  <a:pt x="810174" y="4386730"/>
                  <a:pt x="798221" y="4338918"/>
                </a:cubicBezTo>
                <a:cubicBezTo>
                  <a:pt x="786268" y="4291106"/>
                  <a:pt x="711561" y="4240306"/>
                  <a:pt x="654785" y="4231341"/>
                </a:cubicBezTo>
                <a:cubicBezTo>
                  <a:pt x="598008" y="4222376"/>
                  <a:pt x="511350" y="4252258"/>
                  <a:pt x="457562" y="4285129"/>
                </a:cubicBezTo>
                <a:cubicBezTo>
                  <a:pt x="403774" y="4318000"/>
                  <a:pt x="379868" y="4398683"/>
                  <a:pt x="332056" y="4428565"/>
                </a:cubicBezTo>
                <a:cubicBezTo>
                  <a:pt x="284244" y="4458447"/>
                  <a:pt x="218503" y="4494305"/>
                  <a:pt x="170691" y="4464423"/>
                </a:cubicBezTo>
                <a:cubicBezTo>
                  <a:pt x="122879" y="4434541"/>
                  <a:pt x="54150" y="4315012"/>
                  <a:pt x="45185" y="4249271"/>
                </a:cubicBezTo>
                <a:cubicBezTo>
                  <a:pt x="36220" y="4183530"/>
                  <a:pt x="75068" y="4111811"/>
                  <a:pt x="116903" y="4069976"/>
                </a:cubicBezTo>
                <a:cubicBezTo>
                  <a:pt x="158738" y="4028141"/>
                  <a:pt x="248385" y="3995271"/>
                  <a:pt x="296197" y="3998259"/>
                </a:cubicBezTo>
                <a:cubicBezTo>
                  <a:pt x="344009" y="4001247"/>
                  <a:pt x="364927" y="4055035"/>
                  <a:pt x="403774" y="4087906"/>
                </a:cubicBezTo>
                <a:cubicBezTo>
                  <a:pt x="442621" y="4120776"/>
                  <a:pt x="472504" y="4183529"/>
                  <a:pt x="529280" y="4195482"/>
                </a:cubicBezTo>
                <a:cubicBezTo>
                  <a:pt x="586056" y="4207435"/>
                  <a:pt x="699610" y="4180541"/>
                  <a:pt x="744433" y="4159623"/>
                </a:cubicBezTo>
                <a:cubicBezTo>
                  <a:pt x="789256" y="4138705"/>
                  <a:pt x="789256" y="4108823"/>
                  <a:pt x="798221" y="4069976"/>
                </a:cubicBezTo>
                <a:cubicBezTo>
                  <a:pt x="807186" y="4031129"/>
                  <a:pt x="807186" y="3965388"/>
                  <a:pt x="798221" y="3926541"/>
                </a:cubicBezTo>
                <a:cubicBezTo>
                  <a:pt x="789256" y="3887694"/>
                  <a:pt x="786268" y="3854823"/>
                  <a:pt x="744433" y="3836894"/>
                </a:cubicBezTo>
                <a:cubicBezTo>
                  <a:pt x="702598" y="3818965"/>
                  <a:pt x="592033" y="3807012"/>
                  <a:pt x="547209" y="3818965"/>
                </a:cubicBezTo>
                <a:cubicBezTo>
                  <a:pt x="502385" y="3830918"/>
                  <a:pt x="505373" y="3881718"/>
                  <a:pt x="475491" y="3908612"/>
                </a:cubicBezTo>
                <a:cubicBezTo>
                  <a:pt x="445609" y="3935506"/>
                  <a:pt x="424691" y="3977341"/>
                  <a:pt x="367915" y="3980329"/>
                </a:cubicBezTo>
                <a:cubicBezTo>
                  <a:pt x="311139" y="3983317"/>
                  <a:pt x="188621" y="3947459"/>
                  <a:pt x="134833" y="3926541"/>
                </a:cubicBezTo>
                <a:cubicBezTo>
                  <a:pt x="81045" y="3905623"/>
                  <a:pt x="45185" y="3890682"/>
                  <a:pt x="45185" y="3854823"/>
                </a:cubicBezTo>
                <a:cubicBezTo>
                  <a:pt x="45185" y="3818964"/>
                  <a:pt x="110927" y="3747247"/>
                  <a:pt x="134833" y="3711388"/>
                </a:cubicBezTo>
                <a:cubicBezTo>
                  <a:pt x="158739" y="3675529"/>
                  <a:pt x="161727" y="3657600"/>
                  <a:pt x="188621" y="3639671"/>
                </a:cubicBezTo>
                <a:cubicBezTo>
                  <a:pt x="215515" y="3621742"/>
                  <a:pt x="254362" y="3594847"/>
                  <a:pt x="296197" y="3603812"/>
                </a:cubicBezTo>
                <a:cubicBezTo>
                  <a:pt x="338032" y="3612777"/>
                  <a:pt x="415727" y="3675530"/>
                  <a:pt x="439633" y="3693459"/>
                </a:cubicBezTo>
                <a:cubicBezTo>
                  <a:pt x="463539" y="3711388"/>
                  <a:pt x="412739" y="3699435"/>
                  <a:pt x="439633" y="3711388"/>
                </a:cubicBezTo>
                <a:cubicBezTo>
                  <a:pt x="466527" y="3723341"/>
                  <a:pt x="559162" y="3756211"/>
                  <a:pt x="600997" y="3765176"/>
                </a:cubicBezTo>
                <a:cubicBezTo>
                  <a:pt x="642832" y="3774141"/>
                  <a:pt x="657773" y="3780117"/>
                  <a:pt x="690644" y="3765176"/>
                </a:cubicBezTo>
                <a:cubicBezTo>
                  <a:pt x="723515" y="3750235"/>
                  <a:pt x="780292" y="3714376"/>
                  <a:pt x="798221" y="3675529"/>
                </a:cubicBezTo>
                <a:cubicBezTo>
                  <a:pt x="816150" y="3636682"/>
                  <a:pt x="807186" y="3570941"/>
                  <a:pt x="798221" y="3532094"/>
                </a:cubicBezTo>
                <a:cubicBezTo>
                  <a:pt x="789256" y="3493247"/>
                  <a:pt x="771327" y="3466353"/>
                  <a:pt x="744433" y="3442447"/>
                </a:cubicBezTo>
                <a:cubicBezTo>
                  <a:pt x="717539" y="3418541"/>
                  <a:pt x="669727" y="3376706"/>
                  <a:pt x="636856" y="3388659"/>
                </a:cubicBezTo>
                <a:cubicBezTo>
                  <a:pt x="603985" y="3400612"/>
                  <a:pt x="589044" y="3481295"/>
                  <a:pt x="547209" y="3514165"/>
                </a:cubicBezTo>
                <a:cubicBezTo>
                  <a:pt x="505374" y="3547035"/>
                  <a:pt x="433656" y="3573929"/>
                  <a:pt x="385844" y="3585882"/>
                </a:cubicBezTo>
                <a:cubicBezTo>
                  <a:pt x="338032" y="3597835"/>
                  <a:pt x="260338" y="3585882"/>
                  <a:pt x="260338" y="3585882"/>
                </a:cubicBezTo>
                <a:cubicBezTo>
                  <a:pt x="215515" y="3585882"/>
                  <a:pt x="143797" y="3618753"/>
                  <a:pt x="116903" y="3585882"/>
                </a:cubicBezTo>
                <a:cubicBezTo>
                  <a:pt x="90009" y="3553011"/>
                  <a:pt x="92997" y="3442447"/>
                  <a:pt x="98974" y="3388659"/>
                </a:cubicBezTo>
                <a:cubicBezTo>
                  <a:pt x="104950" y="3334871"/>
                  <a:pt x="131844" y="3293035"/>
                  <a:pt x="152762" y="3263153"/>
                </a:cubicBezTo>
                <a:cubicBezTo>
                  <a:pt x="173680" y="3233271"/>
                  <a:pt x="197586" y="3221318"/>
                  <a:pt x="224480" y="3209365"/>
                </a:cubicBezTo>
                <a:cubicBezTo>
                  <a:pt x="251374" y="3197412"/>
                  <a:pt x="290221" y="3179482"/>
                  <a:pt x="314127" y="3191435"/>
                </a:cubicBezTo>
                <a:cubicBezTo>
                  <a:pt x="338033" y="3203388"/>
                  <a:pt x="352974" y="3260164"/>
                  <a:pt x="367915" y="3281082"/>
                </a:cubicBezTo>
                <a:cubicBezTo>
                  <a:pt x="382856" y="3302000"/>
                  <a:pt x="376880" y="3304988"/>
                  <a:pt x="403774" y="3316941"/>
                </a:cubicBezTo>
                <a:cubicBezTo>
                  <a:pt x="430668" y="3328894"/>
                  <a:pt x="487445" y="3352800"/>
                  <a:pt x="529280" y="3352800"/>
                </a:cubicBezTo>
                <a:cubicBezTo>
                  <a:pt x="571115" y="3352800"/>
                  <a:pt x="621914" y="3331882"/>
                  <a:pt x="654785" y="3316941"/>
                </a:cubicBezTo>
                <a:cubicBezTo>
                  <a:pt x="687655" y="3302000"/>
                  <a:pt x="702597" y="3290047"/>
                  <a:pt x="726503" y="3263153"/>
                </a:cubicBezTo>
                <a:cubicBezTo>
                  <a:pt x="750409" y="3236259"/>
                  <a:pt x="789256" y="3191435"/>
                  <a:pt x="798221" y="3155576"/>
                </a:cubicBezTo>
                <a:cubicBezTo>
                  <a:pt x="807186" y="3119717"/>
                  <a:pt x="792244" y="3077882"/>
                  <a:pt x="780291" y="3048000"/>
                </a:cubicBezTo>
                <a:cubicBezTo>
                  <a:pt x="768338" y="3018118"/>
                  <a:pt x="753397" y="2988235"/>
                  <a:pt x="726503" y="2976282"/>
                </a:cubicBezTo>
                <a:cubicBezTo>
                  <a:pt x="699609" y="2964329"/>
                  <a:pt x="651797" y="2967317"/>
                  <a:pt x="618927" y="2976282"/>
                </a:cubicBezTo>
                <a:cubicBezTo>
                  <a:pt x="586057" y="2985247"/>
                  <a:pt x="559162" y="3009153"/>
                  <a:pt x="529280" y="3030071"/>
                </a:cubicBezTo>
                <a:cubicBezTo>
                  <a:pt x="499398" y="3050989"/>
                  <a:pt x="466527" y="3083859"/>
                  <a:pt x="439633" y="3101788"/>
                </a:cubicBezTo>
                <a:cubicBezTo>
                  <a:pt x="412739" y="3119717"/>
                  <a:pt x="400786" y="3131671"/>
                  <a:pt x="367915" y="3137647"/>
                </a:cubicBezTo>
                <a:cubicBezTo>
                  <a:pt x="335044" y="3143623"/>
                  <a:pt x="281256" y="3146612"/>
                  <a:pt x="242409" y="3137647"/>
                </a:cubicBezTo>
                <a:cubicBezTo>
                  <a:pt x="203562" y="3128682"/>
                  <a:pt x="155751" y="3098800"/>
                  <a:pt x="134833" y="3083859"/>
                </a:cubicBezTo>
                <a:cubicBezTo>
                  <a:pt x="113915" y="3068918"/>
                  <a:pt x="122879" y="3080871"/>
                  <a:pt x="116903" y="3048000"/>
                </a:cubicBezTo>
                <a:cubicBezTo>
                  <a:pt x="110927" y="3015129"/>
                  <a:pt x="92997" y="2925482"/>
                  <a:pt x="98974" y="2886635"/>
                </a:cubicBezTo>
                <a:cubicBezTo>
                  <a:pt x="104950" y="2847788"/>
                  <a:pt x="131844" y="2832847"/>
                  <a:pt x="152762" y="2814918"/>
                </a:cubicBezTo>
                <a:cubicBezTo>
                  <a:pt x="173680" y="2796989"/>
                  <a:pt x="191610" y="2785035"/>
                  <a:pt x="224480" y="2779059"/>
                </a:cubicBezTo>
                <a:cubicBezTo>
                  <a:pt x="257350" y="2773083"/>
                  <a:pt x="326079" y="2758141"/>
                  <a:pt x="349985" y="2779059"/>
                </a:cubicBezTo>
                <a:cubicBezTo>
                  <a:pt x="373891" y="2799977"/>
                  <a:pt x="338033" y="2883647"/>
                  <a:pt x="367915" y="2904565"/>
                </a:cubicBezTo>
                <a:cubicBezTo>
                  <a:pt x="397797" y="2925483"/>
                  <a:pt x="478480" y="2901577"/>
                  <a:pt x="529280" y="2904565"/>
                </a:cubicBezTo>
                <a:cubicBezTo>
                  <a:pt x="580080" y="2907553"/>
                  <a:pt x="630880" y="2931459"/>
                  <a:pt x="672715" y="2922494"/>
                </a:cubicBezTo>
                <a:cubicBezTo>
                  <a:pt x="714550" y="2913529"/>
                  <a:pt x="756385" y="2883646"/>
                  <a:pt x="780291" y="2850776"/>
                </a:cubicBezTo>
                <a:cubicBezTo>
                  <a:pt x="804197" y="2817906"/>
                  <a:pt x="822126" y="2764118"/>
                  <a:pt x="816150" y="2725271"/>
                </a:cubicBezTo>
                <a:cubicBezTo>
                  <a:pt x="810174" y="2686424"/>
                  <a:pt x="777304" y="2647576"/>
                  <a:pt x="744433" y="2617694"/>
                </a:cubicBezTo>
                <a:cubicBezTo>
                  <a:pt x="711562" y="2587811"/>
                  <a:pt x="663751" y="2540000"/>
                  <a:pt x="618927" y="2545976"/>
                </a:cubicBezTo>
                <a:cubicBezTo>
                  <a:pt x="574103" y="2551952"/>
                  <a:pt x="523303" y="2626659"/>
                  <a:pt x="475491" y="2653553"/>
                </a:cubicBezTo>
                <a:cubicBezTo>
                  <a:pt x="427679" y="2680447"/>
                  <a:pt x="382856" y="2698376"/>
                  <a:pt x="332056" y="2707341"/>
                </a:cubicBezTo>
                <a:cubicBezTo>
                  <a:pt x="281256" y="2716306"/>
                  <a:pt x="221491" y="2725270"/>
                  <a:pt x="170691" y="2707341"/>
                </a:cubicBezTo>
                <a:cubicBezTo>
                  <a:pt x="119891" y="2689412"/>
                  <a:pt x="54150" y="2641600"/>
                  <a:pt x="27256" y="2599765"/>
                </a:cubicBezTo>
                <a:cubicBezTo>
                  <a:pt x="362" y="2557930"/>
                  <a:pt x="-8602" y="2522070"/>
                  <a:pt x="9327" y="2456329"/>
                </a:cubicBezTo>
                <a:cubicBezTo>
                  <a:pt x="27256" y="2390588"/>
                  <a:pt x="116904" y="2429436"/>
                  <a:pt x="134833" y="2205318"/>
                </a:cubicBezTo>
                <a:cubicBezTo>
                  <a:pt x="152762" y="1981200"/>
                  <a:pt x="69091" y="1371599"/>
                  <a:pt x="116903" y="1111623"/>
                </a:cubicBezTo>
                <a:cubicBezTo>
                  <a:pt x="164715" y="851646"/>
                  <a:pt x="355962" y="681318"/>
                  <a:pt x="421703" y="645459"/>
                </a:cubicBezTo>
                <a:cubicBezTo>
                  <a:pt x="487444" y="609600"/>
                  <a:pt x="529279" y="851648"/>
                  <a:pt x="511350" y="896471"/>
                </a:cubicBezTo>
                <a:cubicBezTo>
                  <a:pt x="493421" y="941294"/>
                  <a:pt x="358950" y="950259"/>
                  <a:pt x="314127" y="914400"/>
                </a:cubicBezTo>
                <a:cubicBezTo>
                  <a:pt x="269304" y="878541"/>
                  <a:pt x="200574" y="803836"/>
                  <a:pt x="242409" y="681318"/>
                </a:cubicBezTo>
                <a:cubicBezTo>
                  <a:pt x="284244" y="558800"/>
                  <a:pt x="547209" y="292847"/>
                  <a:pt x="565138" y="179294"/>
                </a:cubicBezTo>
                <a:cubicBezTo>
                  <a:pt x="583067" y="65741"/>
                  <a:pt x="349985" y="0"/>
                  <a:pt x="349985" y="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cxnSp>
        <p:nvCxnSpPr>
          <p:cNvPr id="118" name="Rak pil 117"/>
          <p:cNvCxnSpPr/>
          <p:nvPr/>
        </p:nvCxnSpPr>
        <p:spPr>
          <a:xfrm flipH="1" flipV="1">
            <a:off x="8209949" y="702568"/>
            <a:ext cx="53293" cy="1007660"/>
          </a:xfrm>
          <a:prstGeom prst="straightConnector1">
            <a:avLst/>
          </a:prstGeom>
          <a:solidFill>
            <a:srgbClr val="FFC000"/>
          </a:solidFill>
          <a:ln>
            <a:prstDash val="lgDash"/>
            <a:tailEnd type="arrow"/>
          </a:ln>
        </p:spPr>
        <p:style>
          <a:lnRef idx="2">
            <a:schemeClr val="dk1"/>
          </a:lnRef>
          <a:fillRef idx="0">
            <a:schemeClr val="dk1"/>
          </a:fillRef>
          <a:effectRef idx="1">
            <a:schemeClr val="dk1"/>
          </a:effectRef>
          <a:fontRef idx="minor">
            <a:schemeClr val="tx1"/>
          </a:fontRef>
        </p:style>
      </p:cxnSp>
      <p:cxnSp>
        <p:nvCxnSpPr>
          <p:cNvPr id="121" name="Rak pil 120"/>
          <p:cNvCxnSpPr/>
          <p:nvPr/>
        </p:nvCxnSpPr>
        <p:spPr>
          <a:xfrm flipH="1">
            <a:off x="6741459" y="702568"/>
            <a:ext cx="1468490" cy="1007660"/>
          </a:xfrm>
          <a:prstGeom prst="straightConnector1">
            <a:avLst/>
          </a:prstGeom>
          <a:solidFill>
            <a:srgbClr val="FFC000"/>
          </a:solidFill>
          <a:ln>
            <a:prstDash val="lgDash"/>
            <a:tailEnd type="arrow"/>
          </a:ln>
        </p:spPr>
        <p:style>
          <a:lnRef idx="2">
            <a:schemeClr val="dk1"/>
          </a:lnRef>
          <a:fillRef idx="0">
            <a:schemeClr val="dk1"/>
          </a:fillRef>
          <a:effectRef idx="1">
            <a:schemeClr val="dk1"/>
          </a:effectRef>
          <a:fontRef idx="minor">
            <a:schemeClr val="tx1"/>
          </a:fontRef>
        </p:style>
      </p:cxnSp>
      <p:sp>
        <p:nvSpPr>
          <p:cNvPr id="123" name="Frihandsfigur 122"/>
          <p:cNvSpPr/>
          <p:nvPr/>
        </p:nvSpPr>
        <p:spPr>
          <a:xfrm>
            <a:off x="6723529" y="1685365"/>
            <a:ext cx="1488142" cy="446597"/>
          </a:xfrm>
          <a:custGeom>
            <a:avLst/>
            <a:gdLst>
              <a:gd name="connsiteX0" fmla="*/ 1488142 w 1488142"/>
              <a:gd name="connsiteY0" fmla="*/ 53788 h 446597"/>
              <a:gd name="connsiteX1" fmla="*/ 788895 w 1488142"/>
              <a:gd name="connsiteY1" fmla="*/ 430306 h 446597"/>
              <a:gd name="connsiteX2" fmla="*/ 107577 w 1488142"/>
              <a:gd name="connsiteY2" fmla="*/ 340659 h 446597"/>
              <a:gd name="connsiteX3" fmla="*/ 0 w 1488142"/>
              <a:gd name="connsiteY3" fmla="*/ 0 h 446597"/>
            </a:gdLst>
            <a:ahLst/>
            <a:cxnLst>
              <a:cxn ang="0">
                <a:pos x="connsiteX0" y="connsiteY0"/>
              </a:cxn>
              <a:cxn ang="0">
                <a:pos x="connsiteX1" y="connsiteY1"/>
              </a:cxn>
              <a:cxn ang="0">
                <a:pos x="connsiteX2" y="connsiteY2"/>
              </a:cxn>
              <a:cxn ang="0">
                <a:pos x="connsiteX3" y="connsiteY3"/>
              </a:cxn>
            </a:cxnLst>
            <a:rect l="l" t="t" r="r" b="b"/>
            <a:pathLst>
              <a:path w="1488142" h="446597">
                <a:moveTo>
                  <a:pt x="1488142" y="53788"/>
                </a:moveTo>
                <a:cubicBezTo>
                  <a:pt x="1253565" y="218141"/>
                  <a:pt x="1018989" y="382494"/>
                  <a:pt x="788895" y="430306"/>
                </a:cubicBezTo>
                <a:cubicBezTo>
                  <a:pt x="558801" y="478118"/>
                  <a:pt x="239059" y="412377"/>
                  <a:pt x="107577" y="340659"/>
                </a:cubicBezTo>
                <a:cubicBezTo>
                  <a:pt x="-23905" y="268941"/>
                  <a:pt x="32871" y="50800"/>
                  <a:pt x="0" y="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25" name="Höger 124"/>
          <p:cNvSpPr/>
          <p:nvPr/>
        </p:nvSpPr>
        <p:spPr>
          <a:xfrm rot="16200000">
            <a:off x="6138989" y="1141931"/>
            <a:ext cx="1051705" cy="15323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Tree>
    <p:extLst>
      <p:ext uri="{BB962C8B-B14F-4D97-AF65-F5344CB8AC3E}">
        <p14:creationId xmlns:p14="http://schemas.microsoft.com/office/powerpoint/2010/main" val="1003403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3" y="44624"/>
            <a:ext cx="4320481" cy="792088"/>
          </a:xfrm>
          <a:solidFill>
            <a:srgbClr val="FFC000"/>
          </a:solidFill>
        </p:spPr>
        <p:txBody>
          <a:bodyPr>
            <a:normAutofit fontScale="90000"/>
          </a:bodyPr>
          <a:lstStyle/>
          <a:p>
            <a:r>
              <a:rPr lang="sv-SE" sz="1600" dirty="0" smtClean="0"/>
              <a:t>Övning:</a:t>
            </a:r>
            <a:r>
              <a:rPr lang="sv-SE" sz="2700" dirty="0" smtClean="0"/>
              <a:t/>
            </a:r>
            <a:br>
              <a:rPr lang="sv-SE" sz="2700" dirty="0" smtClean="0"/>
            </a:br>
            <a:r>
              <a:rPr lang="sv-SE" sz="2700" dirty="0" smtClean="0"/>
              <a:t>Guldtian</a:t>
            </a:r>
            <a:br>
              <a:rPr lang="sv-SE" sz="2700" dirty="0" smtClean="0"/>
            </a:br>
            <a:r>
              <a:rPr lang="sv-SE" sz="1300" dirty="0"/>
              <a:t>Tid: 10 minuter</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99992" y="79981"/>
            <a:ext cx="4392488" cy="6733395"/>
          </a:xfrm>
        </p:spPr>
      </p:pic>
      <p:sp>
        <p:nvSpPr>
          <p:cNvPr id="4" name="Platshållare för text 3"/>
          <p:cNvSpPr>
            <a:spLocks noGrp="1"/>
          </p:cNvSpPr>
          <p:nvPr>
            <p:ph type="body" sz="half" idx="2"/>
          </p:nvPr>
        </p:nvSpPr>
        <p:spPr>
          <a:xfrm>
            <a:off x="107503" y="764704"/>
            <a:ext cx="4320481" cy="864096"/>
          </a:xfrm>
          <a:solidFill>
            <a:srgbClr val="FFC000"/>
          </a:solidFill>
        </p:spPr>
        <p:txBody>
          <a:bodyPr>
            <a:normAutofit/>
          </a:bodyPr>
          <a:lstStyle/>
          <a:p>
            <a:r>
              <a:rPr lang="sv-SE" sz="1700" b="1" dirty="0">
                <a:latin typeface="+mj-lt"/>
                <a:ea typeface="+mj-ea"/>
                <a:cs typeface="+mj-cs"/>
              </a:rPr>
              <a:t>Syfte:</a:t>
            </a:r>
          </a:p>
          <a:p>
            <a:r>
              <a:rPr lang="sv-SE" sz="1200" dirty="0" smtClean="0"/>
              <a:t>Övning med fokus på att träna olika avslut, skotträning. Byt sida efter 5 minuter.</a:t>
            </a:r>
            <a:endParaRPr lang="sv-SE" sz="1200" dirty="0"/>
          </a:p>
        </p:txBody>
      </p:sp>
      <p:sp>
        <p:nvSpPr>
          <p:cNvPr id="32" name="Platshållare för text 3"/>
          <p:cNvSpPr txBox="1">
            <a:spLocks/>
          </p:cNvSpPr>
          <p:nvPr/>
        </p:nvSpPr>
        <p:spPr>
          <a:xfrm>
            <a:off x="107503" y="1556791"/>
            <a:ext cx="4320481" cy="3681630"/>
          </a:xfrm>
          <a:prstGeom prst="rect">
            <a:avLst/>
          </a:prstGeom>
          <a:solidFill>
            <a:srgbClr val="FFC000"/>
          </a:solidFill>
        </p:spPr>
        <p:txBody>
          <a:bodyPr vert="horz" lIns="91440" tIns="45720" rIns="91440" bIns="45720" rtlCol="0">
            <a:normAutofit fontScale="92500" lnSpcReduction="2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700" i="1" dirty="0"/>
              <a:t>Börja med att ha två spelare vid </a:t>
            </a:r>
            <a:r>
              <a:rPr lang="sv-SE" sz="1700" i="1" dirty="0" smtClean="0"/>
              <a:t>varje onumrerad </a:t>
            </a:r>
            <a:r>
              <a:rPr lang="sv-SE" sz="1700" i="1" dirty="0"/>
              <a:t>kon, vid platsbyte så går man längs med </a:t>
            </a:r>
            <a:r>
              <a:rPr lang="sv-SE" sz="1700" i="1" dirty="0" smtClean="0"/>
              <a:t>sargen och </a:t>
            </a:r>
            <a:r>
              <a:rPr lang="sv-SE" sz="1700" i="1" dirty="0"/>
              <a:t>bakom mål</a:t>
            </a:r>
            <a:r>
              <a:rPr lang="sv-SE" sz="1700" i="1" dirty="0" smtClean="0"/>
              <a:t>.</a:t>
            </a:r>
            <a:endParaRPr lang="sv-SE" sz="1700" b="1" dirty="0" smtClean="0">
              <a:latin typeface="+mj-lt"/>
              <a:ea typeface="+mj-ea"/>
              <a:cs typeface="+mj-cs"/>
            </a:endParaRPr>
          </a:p>
          <a:p>
            <a:pPr marL="342900" indent="-342900">
              <a:buFont typeface="+mj-lt"/>
              <a:buAutoNum type="arabicPeriod"/>
            </a:pPr>
            <a:r>
              <a:rPr lang="sv-SE" sz="1700" dirty="0"/>
              <a:t>A driver boll runt kon 1.</a:t>
            </a:r>
          </a:p>
          <a:p>
            <a:pPr marL="342900" indent="-342900">
              <a:buFont typeface="+mj-lt"/>
              <a:buAutoNum type="arabicPeriod"/>
            </a:pPr>
            <a:r>
              <a:rPr lang="sv-SE" sz="1700" dirty="0"/>
              <a:t>A avslutar med dragskott.</a:t>
            </a:r>
          </a:p>
          <a:p>
            <a:pPr marL="342900" indent="-342900">
              <a:buFont typeface="+mj-lt"/>
              <a:buAutoNum type="arabicPeriod"/>
            </a:pPr>
            <a:r>
              <a:rPr lang="sv-SE" sz="1700" dirty="0"/>
              <a:t>A springer runt kon 2.</a:t>
            </a:r>
          </a:p>
          <a:p>
            <a:pPr marL="342900" indent="-342900">
              <a:buFont typeface="+mj-lt"/>
              <a:buAutoNum type="arabicPeriod"/>
            </a:pPr>
            <a:r>
              <a:rPr lang="sv-SE" sz="1700" dirty="0"/>
              <a:t>B passar bollen till A.</a:t>
            </a:r>
          </a:p>
          <a:p>
            <a:pPr marL="342900" indent="-342900">
              <a:buFont typeface="+mj-lt"/>
              <a:buAutoNum type="arabicPeriod"/>
            </a:pPr>
            <a:r>
              <a:rPr lang="sv-SE" sz="1700" dirty="0"/>
              <a:t>A avslutar med slagskott.</a:t>
            </a:r>
          </a:p>
          <a:p>
            <a:pPr marL="342900" indent="-342900">
              <a:buFont typeface="+mj-lt"/>
              <a:buAutoNum type="arabicPeriod"/>
            </a:pPr>
            <a:r>
              <a:rPr lang="sv-SE" sz="1700" dirty="0"/>
              <a:t>A avanserar mot mål.</a:t>
            </a:r>
          </a:p>
          <a:p>
            <a:pPr marL="342900" indent="-342900">
              <a:buFont typeface="+mj-lt"/>
              <a:buAutoNum type="arabicPeriod"/>
            </a:pPr>
            <a:r>
              <a:rPr lang="sv-SE" sz="1700" dirty="0"/>
              <a:t>C passar bollen till A.</a:t>
            </a:r>
          </a:p>
          <a:p>
            <a:pPr marL="342900" indent="-342900">
              <a:buFont typeface="+mj-lt"/>
              <a:buAutoNum type="arabicPeriod"/>
            </a:pPr>
            <a:r>
              <a:rPr lang="sv-SE" sz="1700" dirty="0"/>
              <a:t>A avslutar med handledsskott.</a:t>
            </a:r>
          </a:p>
          <a:p>
            <a:pPr marL="342900" indent="-342900">
              <a:buFont typeface="+mj-lt"/>
              <a:buAutoNum type="arabicPeriod"/>
            </a:pPr>
            <a:r>
              <a:rPr lang="sv-SE" sz="1700" dirty="0" smtClean="0"/>
              <a:t>Rörelse A-B, </a:t>
            </a:r>
            <a:r>
              <a:rPr lang="sv-SE" sz="1700" dirty="0"/>
              <a:t>B</a:t>
            </a:r>
            <a:r>
              <a:rPr lang="sv-SE" sz="1700" dirty="0" smtClean="0"/>
              <a:t>-C</a:t>
            </a:r>
            <a:r>
              <a:rPr lang="sv-SE" sz="1700" dirty="0"/>
              <a:t>, </a:t>
            </a:r>
            <a:r>
              <a:rPr lang="sv-SE" sz="1700" dirty="0" smtClean="0"/>
              <a:t>C-A</a:t>
            </a:r>
          </a:p>
          <a:p>
            <a:r>
              <a:rPr lang="sv-SE" sz="1700" i="1" dirty="0" smtClean="0"/>
              <a:t>Påminn </a:t>
            </a:r>
            <a:r>
              <a:rPr lang="sv-SE" sz="1700" i="1" dirty="0"/>
              <a:t>barnen om att akta sig för skott då de befinner sig runt målet</a:t>
            </a:r>
            <a:r>
              <a:rPr lang="sv-SE" sz="1700" i="1" dirty="0" smtClean="0"/>
              <a:t>.</a:t>
            </a:r>
            <a:endParaRPr lang="sv-SE" sz="1700" i="1" dirty="0"/>
          </a:p>
        </p:txBody>
      </p:sp>
      <p:cxnSp>
        <p:nvCxnSpPr>
          <p:cNvPr id="53" name="Rak pil 52"/>
          <p:cNvCxnSpPr/>
          <p:nvPr/>
        </p:nvCxnSpPr>
        <p:spPr>
          <a:xfrm flipH="1" flipV="1">
            <a:off x="6723447" y="4437927"/>
            <a:ext cx="1736985" cy="63803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a:off x="6516217" y="4581129"/>
            <a:ext cx="216023" cy="72053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1" name="Höger 90"/>
          <p:cNvSpPr/>
          <p:nvPr/>
        </p:nvSpPr>
        <p:spPr>
          <a:xfrm rot="4792534">
            <a:off x="5845665" y="5127796"/>
            <a:ext cx="1527083" cy="12356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4553799" y="566008"/>
            <a:ext cx="693078" cy="307777"/>
          </a:xfrm>
          <a:prstGeom prst="rect">
            <a:avLst/>
          </a:prstGeom>
          <a:noFill/>
        </p:spPr>
        <p:txBody>
          <a:bodyPr wrap="square" rtlCol="0">
            <a:spAutoFit/>
          </a:bodyPr>
          <a:lstStyle/>
          <a:p>
            <a:r>
              <a:rPr lang="sv-SE" sz="1400" b="1" dirty="0" smtClean="0"/>
              <a:t>A=X</a:t>
            </a:r>
            <a:endParaRPr lang="sv-SE" sz="1400" b="1" dirty="0"/>
          </a:p>
        </p:txBody>
      </p:sp>
      <p:sp>
        <p:nvSpPr>
          <p:cNvPr id="98" name="textruta 97"/>
          <p:cNvSpPr txBox="1"/>
          <p:nvPr/>
        </p:nvSpPr>
        <p:spPr>
          <a:xfrm>
            <a:off x="7997228" y="6256831"/>
            <a:ext cx="607220" cy="307777"/>
          </a:xfrm>
          <a:prstGeom prst="rect">
            <a:avLst/>
          </a:prstGeom>
          <a:noFill/>
        </p:spPr>
        <p:txBody>
          <a:bodyPr wrap="square" rtlCol="0">
            <a:spAutoFit/>
          </a:bodyPr>
          <a:lstStyle/>
          <a:p>
            <a:r>
              <a:rPr lang="sv-SE" sz="1400" b="1" dirty="0" smtClean="0"/>
              <a:t>C=X</a:t>
            </a:r>
            <a:endParaRPr lang="sv-SE" sz="1400" b="1" dirty="0"/>
          </a:p>
        </p:txBody>
      </p:sp>
      <p:sp>
        <p:nvSpPr>
          <p:cNvPr id="100" name="textruta 99"/>
          <p:cNvSpPr txBox="1"/>
          <p:nvPr/>
        </p:nvSpPr>
        <p:spPr>
          <a:xfrm>
            <a:off x="8388424" y="4787507"/>
            <a:ext cx="589580" cy="307777"/>
          </a:xfrm>
          <a:prstGeom prst="rect">
            <a:avLst/>
          </a:prstGeom>
          <a:noFill/>
        </p:spPr>
        <p:txBody>
          <a:bodyPr wrap="square" rtlCol="0">
            <a:spAutoFit/>
          </a:bodyPr>
          <a:lstStyle/>
          <a:p>
            <a:r>
              <a:rPr lang="sv-SE" sz="1400" b="1" dirty="0" smtClean="0"/>
              <a:t>B=X</a:t>
            </a:r>
            <a:endParaRPr lang="sv-SE" sz="1400" b="1" dirty="0"/>
          </a:p>
        </p:txBody>
      </p:sp>
      <p:sp>
        <p:nvSpPr>
          <p:cNvPr id="110" name="Likbent triangel 109"/>
          <p:cNvSpPr/>
          <p:nvPr/>
        </p:nvSpPr>
        <p:spPr>
          <a:xfrm>
            <a:off x="4833736" y="404664"/>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 name="Likbent triangel 110"/>
          <p:cNvSpPr/>
          <p:nvPr/>
        </p:nvSpPr>
        <p:spPr>
          <a:xfrm>
            <a:off x="4834880" y="1052736"/>
            <a:ext cx="260244" cy="256182"/>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solidFill>
                  <a:schemeClr val="tx1"/>
                </a:solidFill>
              </a:rPr>
              <a:t>1</a:t>
            </a:r>
            <a:endParaRPr lang="sv-SE" dirty="0">
              <a:solidFill>
                <a:schemeClr val="tx1"/>
              </a:solidFill>
            </a:endParaRPr>
          </a:p>
        </p:txBody>
      </p:sp>
      <p:sp>
        <p:nvSpPr>
          <p:cNvPr id="112" name="Likbent triangel 111"/>
          <p:cNvSpPr/>
          <p:nvPr/>
        </p:nvSpPr>
        <p:spPr>
          <a:xfrm>
            <a:off x="5160022" y="3933847"/>
            <a:ext cx="204066"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solidFill>
                  <a:schemeClr val="tx1"/>
                </a:solidFill>
              </a:rPr>
              <a:t>2</a:t>
            </a:r>
            <a:endParaRPr lang="sv-SE" dirty="0">
              <a:solidFill>
                <a:schemeClr val="tx1"/>
              </a:solidFill>
            </a:endParaRPr>
          </a:p>
        </p:txBody>
      </p:sp>
      <p:sp>
        <p:nvSpPr>
          <p:cNvPr id="113" name="Likbent triangel 112"/>
          <p:cNvSpPr/>
          <p:nvPr/>
        </p:nvSpPr>
        <p:spPr>
          <a:xfrm>
            <a:off x="8460432" y="6243694"/>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Likbent triangel 38"/>
          <p:cNvSpPr/>
          <p:nvPr/>
        </p:nvSpPr>
        <p:spPr>
          <a:xfrm>
            <a:off x="8623864" y="4998589"/>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Höger 42"/>
          <p:cNvSpPr/>
          <p:nvPr/>
        </p:nvSpPr>
        <p:spPr>
          <a:xfrm rot="1805571">
            <a:off x="5180063" y="5434946"/>
            <a:ext cx="1159328" cy="15205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2" name="Kurva 51"/>
          <p:cNvCxnSpPr/>
          <p:nvPr/>
        </p:nvCxnSpPr>
        <p:spPr>
          <a:xfrm flipV="1">
            <a:off x="5155268" y="4437927"/>
            <a:ext cx="1288940" cy="782053"/>
          </a:xfrm>
          <a:prstGeom prst="curvedConnector4">
            <a:avLst>
              <a:gd name="adj1" fmla="val -31381"/>
              <a:gd name="adj2" fmla="val 188058"/>
            </a:avLst>
          </a:prstGeom>
          <a:ln>
            <a:tailEnd type="arrow"/>
          </a:ln>
        </p:spPr>
        <p:style>
          <a:lnRef idx="2">
            <a:schemeClr val="dk1"/>
          </a:lnRef>
          <a:fillRef idx="0">
            <a:schemeClr val="dk1"/>
          </a:fillRef>
          <a:effectRef idx="1">
            <a:schemeClr val="dk1"/>
          </a:effectRef>
          <a:fontRef idx="minor">
            <a:schemeClr val="tx1"/>
          </a:fontRef>
        </p:style>
      </p:cxnSp>
      <p:cxnSp>
        <p:nvCxnSpPr>
          <p:cNvPr id="63" name="Rak pil 62"/>
          <p:cNvCxnSpPr/>
          <p:nvPr/>
        </p:nvCxnSpPr>
        <p:spPr>
          <a:xfrm flipH="1" flipV="1">
            <a:off x="6750300" y="5363999"/>
            <a:ext cx="1206076" cy="104672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66" name="Höger 65"/>
          <p:cNvSpPr/>
          <p:nvPr/>
        </p:nvSpPr>
        <p:spPr>
          <a:xfrm rot="6351838">
            <a:off x="6280100" y="5559216"/>
            <a:ext cx="667841" cy="16328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nvGrpSpPr>
          <p:cNvPr id="80" name="Grupp 79"/>
          <p:cNvGrpSpPr/>
          <p:nvPr/>
        </p:nvGrpSpPr>
        <p:grpSpPr>
          <a:xfrm>
            <a:off x="107503" y="5238421"/>
            <a:ext cx="4320481" cy="1507322"/>
            <a:chOff x="158133" y="4365104"/>
            <a:chExt cx="3549771" cy="2385484"/>
          </a:xfrm>
          <a:solidFill>
            <a:srgbClr val="FFC000"/>
          </a:solidFill>
        </p:grpSpPr>
        <p:grpSp>
          <p:nvGrpSpPr>
            <p:cNvPr id="81" name="Grupp 80"/>
            <p:cNvGrpSpPr/>
            <p:nvPr/>
          </p:nvGrpSpPr>
          <p:grpSpPr>
            <a:xfrm>
              <a:off x="158133" y="4365104"/>
              <a:ext cx="3549771" cy="2385484"/>
              <a:chOff x="158133" y="4365104"/>
              <a:chExt cx="3549771" cy="2385484"/>
            </a:xfrm>
            <a:grpFill/>
          </p:grpSpPr>
          <p:sp>
            <p:nvSpPr>
              <p:cNvPr id="8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7" name="Rak pil 86"/>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88" name="Höger 87"/>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89" name="Rak pil 88"/>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90" name="Frihandsfigur 89"/>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92" name="Likbent triangel 91"/>
              <p:cNvSpPr/>
              <p:nvPr/>
            </p:nvSpPr>
            <p:spPr>
              <a:xfrm>
                <a:off x="1933019" y="5557748"/>
                <a:ext cx="196608" cy="225713"/>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03" name="textruta 102"/>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82" name="textruta 81"/>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83" name="textruta 82"/>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84" name="textruta 83"/>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85" name="textruta 84"/>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sp>
        <p:nvSpPr>
          <p:cNvPr id="57" name="Frihandsfigur 56"/>
          <p:cNvSpPr/>
          <p:nvPr/>
        </p:nvSpPr>
        <p:spPr>
          <a:xfrm>
            <a:off x="4585835" y="845127"/>
            <a:ext cx="595765" cy="568037"/>
          </a:xfrm>
          <a:custGeom>
            <a:avLst/>
            <a:gdLst>
              <a:gd name="connsiteX0" fmla="*/ 207838 w 595765"/>
              <a:gd name="connsiteY0" fmla="*/ 0 h 568037"/>
              <a:gd name="connsiteX1" fmla="*/ 20 w 595765"/>
              <a:gd name="connsiteY1" fmla="*/ 83128 h 568037"/>
              <a:gd name="connsiteX2" fmla="*/ 193983 w 595765"/>
              <a:gd name="connsiteY2" fmla="*/ 124691 h 568037"/>
              <a:gd name="connsiteX3" fmla="*/ 27729 w 595765"/>
              <a:gd name="connsiteY3" fmla="*/ 249382 h 568037"/>
              <a:gd name="connsiteX4" fmla="*/ 193983 w 595765"/>
              <a:gd name="connsiteY4" fmla="*/ 249382 h 568037"/>
              <a:gd name="connsiteX5" fmla="*/ 55438 w 595765"/>
              <a:gd name="connsiteY5" fmla="*/ 387928 h 568037"/>
              <a:gd name="connsiteX6" fmla="*/ 193983 w 595765"/>
              <a:gd name="connsiteY6" fmla="*/ 401782 h 568037"/>
              <a:gd name="connsiteX7" fmla="*/ 69292 w 595765"/>
              <a:gd name="connsiteY7" fmla="*/ 554182 h 568037"/>
              <a:gd name="connsiteX8" fmla="*/ 595765 w 595765"/>
              <a:gd name="connsiteY8" fmla="*/ 568037 h 568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5765" h="568037">
                <a:moveTo>
                  <a:pt x="207838" y="0"/>
                </a:moveTo>
                <a:cubicBezTo>
                  <a:pt x="105083" y="31173"/>
                  <a:pt x="2329" y="62346"/>
                  <a:pt x="20" y="83128"/>
                </a:cubicBezTo>
                <a:cubicBezTo>
                  <a:pt x="-2289" y="103910"/>
                  <a:pt x="189365" y="96982"/>
                  <a:pt x="193983" y="124691"/>
                </a:cubicBezTo>
                <a:cubicBezTo>
                  <a:pt x="198601" y="152400"/>
                  <a:pt x="27729" y="228600"/>
                  <a:pt x="27729" y="249382"/>
                </a:cubicBezTo>
                <a:cubicBezTo>
                  <a:pt x="27729" y="270164"/>
                  <a:pt x="189365" y="226291"/>
                  <a:pt x="193983" y="249382"/>
                </a:cubicBezTo>
                <a:cubicBezTo>
                  <a:pt x="198601" y="272473"/>
                  <a:pt x="55438" y="362528"/>
                  <a:pt x="55438" y="387928"/>
                </a:cubicBezTo>
                <a:cubicBezTo>
                  <a:pt x="55438" y="413328"/>
                  <a:pt x="191674" y="374073"/>
                  <a:pt x="193983" y="401782"/>
                </a:cubicBezTo>
                <a:cubicBezTo>
                  <a:pt x="196292" y="429491"/>
                  <a:pt x="2328" y="526473"/>
                  <a:pt x="69292" y="554182"/>
                </a:cubicBezTo>
                <a:cubicBezTo>
                  <a:pt x="136256" y="581891"/>
                  <a:pt x="528801" y="503383"/>
                  <a:pt x="595765" y="568037"/>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08" name="Likbent triangel 107"/>
          <p:cNvSpPr/>
          <p:nvPr/>
        </p:nvSpPr>
        <p:spPr>
          <a:xfrm>
            <a:off x="5051478" y="5307539"/>
            <a:ext cx="260244" cy="256182"/>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solidFill>
                  <a:schemeClr val="tx1"/>
                </a:solidFill>
              </a:rPr>
              <a:t>1</a:t>
            </a:r>
            <a:endParaRPr lang="sv-SE" dirty="0">
              <a:solidFill>
                <a:schemeClr val="tx1"/>
              </a:solidFill>
            </a:endParaRPr>
          </a:p>
        </p:txBody>
      </p:sp>
      <p:sp>
        <p:nvSpPr>
          <p:cNvPr id="109" name="textruta 108"/>
          <p:cNvSpPr txBox="1"/>
          <p:nvPr/>
        </p:nvSpPr>
        <p:spPr>
          <a:xfrm>
            <a:off x="4722902" y="6285489"/>
            <a:ext cx="693078" cy="307777"/>
          </a:xfrm>
          <a:prstGeom prst="rect">
            <a:avLst/>
          </a:prstGeom>
          <a:noFill/>
        </p:spPr>
        <p:txBody>
          <a:bodyPr wrap="square" rtlCol="0">
            <a:spAutoFit/>
          </a:bodyPr>
          <a:lstStyle/>
          <a:p>
            <a:r>
              <a:rPr lang="sv-SE" sz="1400" b="1" dirty="0" smtClean="0"/>
              <a:t>A=X</a:t>
            </a:r>
            <a:endParaRPr lang="sv-SE" sz="1400" b="1" dirty="0"/>
          </a:p>
        </p:txBody>
      </p:sp>
      <p:sp>
        <p:nvSpPr>
          <p:cNvPr id="114" name="Likbent triangel 113"/>
          <p:cNvSpPr/>
          <p:nvPr/>
        </p:nvSpPr>
        <p:spPr>
          <a:xfrm>
            <a:off x="4833558" y="609347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5" name="Höger 114"/>
          <p:cNvSpPr/>
          <p:nvPr/>
        </p:nvSpPr>
        <p:spPr>
          <a:xfrm rot="19990346">
            <a:off x="5096934" y="1098551"/>
            <a:ext cx="1159328" cy="15205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Frihandsfigur 60"/>
          <p:cNvSpPr/>
          <p:nvPr/>
        </p:nvSpPr>
        <p:spPr>
          <a:xfrm>
            <a:off x="4613374" y="5210918"/>
            <a:ext cx="554690" cy="1120609"/>
          </a:xfrm>
          <a:custGeom>
            <a:avLst/>
            <a:gdLst>
              <a:gd name="connsiteX0" fmla="*/ 97171 w 554690"/>
              <a:gd name="connsiteY0" fmla="*/ 1120609 h 1120609"/>
              <a:gd name="connsiteX1" fmla="*/ 14044 w 554690"/>
              <a:gd name="connsiteY1" fmla="*/ 995918 h 1120609"/>
              <a:gd name="connsiteX2" fmla="*/ 180299 w 554690"/>
              <a:gd name="connsiteY2" fmla="*/ 968209 h 1120609"/>
              <a:gd name="connsiteX3" fmla="*/ 190 w 554690"/>
              <a:gd name="connsiteY3" fmla="*/ 857373 h 1120609"/>
              <a:gd name="connsiteX4" fmla="*/ 221862 w 554690"/>
              <a:gd name="connsiteY4" fmla="*/ 815809 h 1120609"/>
              <a:gd name="connsiteX5" fmla="*/ 69462 w 554690"/>
              <a:gd name="connsiteY5" fmla="*/ 663409 h 1120609"/>
              <a:gd name="connsiteX6" fmla="*/ 277281 w 554690"/>
              <a:gd name="connsiteY6" fmla="*/ 594137 h 1120609"/>
              <a:gd name="connsiteX7" fmla="*/ 83317 w 554690"/>
              <a:gd name="connsiteY7" fmla="*/ 469446 h 1120609"/>
              <a:gd name="connsiteX8" fmla="*/ 374262 w 554690"/>
              <a:gd name="connsiteY8" fmla="*/ 455591 h 1120609"/>
              <a:gd name="connsiteX9" fmla="*/ 152590 w 554690"/>
              <a:gd name="connsiteY9" fmla="*/ 275482 h 1120609"/>
              <a:gd name="connsiteX10" fmla="*/ 318844 w 554690"/>
              <a:gd name="connsiteY10" fmla="*/ 233918 h 1120609"/>
              <a:gd name="connsiteX11" fmla="*/ 221862 w 554690"/>
              <a:gd name="connsiteY11" fmla="*/ 67664 h 1120609"/>
              <a:gd name="connsiteX12" fmla="*/ 554371 w 554690"/>
              <a:gd name="connsiteY12" fmla="*/ 26100 h 112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4690" h="1120609">
                <a:moveTo>
                  <a:pt x="97171" y="1120609"/>
                </a:moveTo>
                <a:cubicBezTo>
                  <a:pt x="48680" y="1070963"/>
                  <a:pt x="189" y="1021318"/>
                  <a:pt x="14044" y="995918"/>
                </a:cubicBezTo>
                <a:cubicBezTo>
                  <a:pt x="27899" y="970518"/>
                  <a:pt x="182608" y="991300"/>
                  <a:pt x="180299" y="968209"/>
                </a:cubicBezTo>
                <a:cubicBezTo>
                  <a:pt x="177990" y="945118"/>
                  <a:pt x="-6737" y="882773"/>
                  <a:pt x="190" y="857373"/>
                </a:cubicBezTo>
                <a:cubicBezTo>
                  <a:pt x="7117" y="831973"/>
                  <a:pt x="210317" y="848136"/>
                  <a:pt x="221862" y="815809"/>
                </a:cubicBezTo>
                <a:cubicBezTo>
                  <a:pt x="233407" y="783482"/>
                  <a:pt x="60226" y="700354"/>
                  <a:pt x="69462" y="663409"/>
                </a:cubicBezTo>
                <a:cubicBezTo>
                  <a:pt x="78698" y="626464"/>
                  <a:pt x="274972" y="626464"/>
                  <a:pt x="277281" y="594137"/>
                </a:cubicBezTo>
                <a:cubicBezTo>
                  <a:pt x="279590" y="561810"/>
                  <a:pt x="67154" y="492537"/>
                  <a:pt x="83317" y="469446"/>
                </a:cubicBezTo>
                <a:cubicBezTo>
                  <a:pt x="99480" y="446355"/>
                  <a:pt x="362717" y="487918"/>
                  <a:pt x="374262" y="455591"/>
                </a:cubicBezTo>
                <a:cubicBezTo>
                  <a:pt x="385808" y="423264"/>
                  <a:pt x="161826" y="312427"/>
                  <a:pt x="152590" y="275482"/>
                </a:cubicBezTo>
                <a:cubicBezTo>
                  <a:pt x="143354" y="238537"/>
                  <a:pt x="307299" y="268554"/>
                  <a:pt x="318844" y="233918"/>
                </a:cubicBezTo>
                <a:cubicBezTo>
                  <a:pt x="330389" y="199282"/>
                  <a:pt x="182608" y="102300"/>
                  <a:pt x="221862" y="67664"/>
                </a:cubicBezTo>
                <a:cubicBezTo>
                  <a:pt x="261117" y="33028"/>
                  <a:pt x="565916" y="-38554"/>
                  <a:pt x="554371" y="2610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18" name="Likbent triangel 117"/>
          <p:cNvSpPr/>
          <p:nvPr/>
        </p:nvSpPr>
        <p:spPr>
          <a:xfrm>
            <a:off x="5108978" y="2858787"/>
            <a:ext cx="204066"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solidFill>
                  <a:schemeClr val="tx1"/>
                </a:solidFill>
              </a:rPr>
              <a:t>2</a:t>
            </a:r>
            <a:endParaRPr lang="sv-SE" dirty="0">
              <a:solidFill>
                <a:schemeClr val="tx1"/>
              </a:solidFill>
            </a:endParaRPr>
          </a:p>
        </p:txBody>
      </p:sp>
      <p:sp>
        <p:nvSpPr>
          <p:cNvPr id="137" name="Höger 136"/>
          <p:cNvSpPr/>
          <p:nvPr/>
        </p:nvSpPr>
        <p:spPr>
          <a:xfrm rot="16775541">
            <a:off x="5531850" y="1667951"/>
            <a:ext cx="1527083" cy="12356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0" name="Likbent triangel 139"/>
          <p:cNvSpPr/>
          <p:nvPr/>
        </p:nvSpPr>
        <p:spPr>
          <a:xfrm>
            <a:off x="8623864" y="170080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1" name="textruta 140"/>
          <p:cNvSpPr txBox="1"/>
          <p:nvPr/>
        </p:nvSpPr>
        <p:spPr>
          <a:xfrm>
            <a:off x="8263946" y="1578334"/>
            <a:ext cx="589580" cy="307777"/>
          </a:xfrm>
          <a:prstGeom prst="rect">
            <a:avLst/>
          </a:prstGeom>
          <a:noFill/>
        </p:spPr>
        <p:txBody>
          <a:bodyPr wrap="square" rtlCol="0">
            <a:spAutoFit/>
          </a:bodyPr>
          <a:lstStyle/>
          <a:p>
            <a:r>
              <a:rPr lang="sv-SE" sz="1400" b="1" dirty="0" smtClean="0"/>
              <a:t>B=X</a:t>
            </a:r>
            <a:endParaRPr lang="sv-SE" sz="1400" b="1" dirty="0"/>
          </a:p>
        </p:txBody>
      </p:sp>
      <p:cxnSp>
        <p:nvCxnSpPr>
          <p:cNvPr id="142" name="Rak pil 141"/>
          <p:cNvCxnSpPr/>
          <p:nvPr/>
        </p:nvCxnSpPr>
        <p:spPr>
          <a:xfrm flipH="1">
            <a:off x="6228185" y="1886112"/>
            <a:ext cx="2330553" cy="63885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78" name="Kurva 177"/>
          <p:cNvCxnSpPr>
            <a:stCxn id="115" idx="1"/>
          </p:cNvCxnSpPr>
          <p:nvPr/>
        </p:nvCxnSpPr>
        <p:spPr>
          <a:xfrm rot="10800000" flipH="1" flipV="1">
            <a:off x="5159324" y="1436185"/>
            <a:ext cx="934548" cy="1088779"/>
          </a:xfrm>
          <a:prstGeom prst="curvedConnector4">
            <a:avLst>
              <a:gd name="adj1" fmla="val -24461"/>
              <a:gd name="adj2" fmla="val 177634"/>
            </a:avLst>
          </a:prstGeom>
          <a:ln>
            <a:tailEnd type="arrow"/>
          </a:ln>
        </p:spPr>
        <p:style>
          <a:lnRef idx="2">
            <a:schemeClr val="dk1"/>
          </a:lnRef>
          <a:fillRef idx="0">
            <a:schemeClr val="dk1"/>
          </a:fillRef>
          <a:effectRef idx="1">
            <a:schemeClr val="dk1"/>
          </a:effectRef>
          <a:fontRef idx="minor">
            <a:schemeClr val="tx1"/>
          </a:fontRef>
        </p:style>
      </p:cxnSp>
      <p:cxnSp>
        <p:nvCxnSpPr>
          <p:cNvPr id="193" name="Rak pil 192"/>
          <p:cNvCxnSpPr/>
          <p:nvPr/>
        </p:nvCxnSpPr>
        <p:spPr>
          <a:xfrm flipV="1">
            <a:off x="6228184" y="1578334"/>
            <a:ext cx="381022" cy="94663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96" name="Höger 195"/>
          <p:cNvSpPr/>
          <p:nvPr/>
        </p:nvSpPr>
        <p:spPr>
          <a:xfrm rot="16716616" flipV="1">
            <a:off x="6196607" y="1122953"/>
            <a:ext cx="773196" cy="12723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2" name="Rak pil 201"/>
          <p:cNvCxnSpPr/>
          <p:nvPr/>
        </p:nvCxnSpPr>
        <p:spPr>
          <a:xfrm flipH="1">
            <a:off x="6547195" y="517521"/>
            <a:ext cx="1450033" cy="111966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205" name="textruta 204"/>
          <p:cNvSpPr txBox="1"/>
          <p:nvPr/>
        </p:nvSpPr>
        <p:spPr>
          <a:xfrm>
            <a:off x="7812360" y="168895"/>
            <a:ext cx="607220" cy="307777"/>
          </a:xfrm>
          <a:prstGeom prst="rect">
            <a:avLst/>
          </a:prstGeom>
          <a:noFill/>
        </p:spPr>
        <p:txBody>
          <a:bodyPr wrap="square" rtlCol="0">
            <a:spAutoFit/>
          </a:bodyPr>
          <a:lstStyle/>
          <a:p>
            <a:r>
              <a:rPr lang="sv-SE" sz="1400" b="1" dirty="0" smtClean="0"/>
              <a:t>C=X</a:t>
            </a:r>
            <a:endParaRPr lang="sv-SE" sz="1400" b="1" dirty="0"/>
          </a:p>
        </p:txBody>
      </p:sp>
      <p:sp>
        <p:nvSpPr>
          <p:cNvPr id="206" name="Likbent triangel 205"/>
          <p:cNvSpPr/>
          <p:nvPr/>
        </p:nvSpPr>
        <p:spPr>
          <a:xfrm>
            <a:off x="8275564" y="15575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73267201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3" y="44624"/>
            <a:ext cx="4320481" cy="792088"/>
          </a:xfrm>
          <a:solidFill>
            <a:srgbClr val="FFC000"/>
          </a:solidFill>
        </p:spPr>
        <p:txBody>
          <a:bodyPr>
            <a:normAutofit fontScale="90000"/>
          </a:bodyPr>
          <a:lstStyle/>
          <a:p>
            <a:r>
              <a:rPr lang="sv-SE" sz="1600" dirty="0" smtClean="0"/>
              <a:t>Övning:</a:t>
            </a:r>
            <a:r>
              <a:rPr lang="sv-SE" sz="2700" dirty="0" smtClean="0"/>
              <a:t/>
            </a:r>
            <a:br>
              <a:rPr lang="sv-SE" sz="2700" dirty="0" smtClean="0"/>
            </a:br>
            <a:r>
              <a:rPr lang="sv-SE" sz="2700" dirty="0" smtClean="0"/>
              <a:t>Guldtian 2</a:t>
            </a:r>
            <a:br>
              <a:rPr lang="sv-SE" sz="2700" dirty="0" smtClean="0"/>
            </a:br>
            <a:r>
              <a:rPr lang="sv-SE" sz="1300" dirty="0"/>
              <a:t>Tid: 10 minuter</a:t>
            </a:r>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499992" y="79981"/>
            <a:ext cx="4392488" cy="6733395"/>
          </a:xfrm>
        </p:spPr>
      </p:pic>
      <p:sp>
        <p:nvSpPr>
          <p:cNvPr id="4" name="Platshållare för text 3"/>
          <p:cNvSpPr>
            <a:spLocks noGrp="1"/>
          </p:cNvSpPr>
          <p:nvPr>
            <p:ph type="body" sz="half" idx="2"/>
          </p:nvPr>
        </p:nvSpPr>
        <p:spPr>
          <a:xfrm>
            <a:off x="107503" y="764704"/>
            <a:ext cx="4320481" cy="864096"/>
          </a:xfrm>
          <a:solidFill>
            <a:srgbClr val="FFC000"/>
          </a:solidFill>
        </p:spPr>
        <p:txBody>
          <a:bodyPr>
            <a:normAutofit/>
          </a:bodyPr>
          <a:lstStyle/>
          <a:p>
            <a:r>
              <a:rPr lang="sv-SE" sz="1700" b="1" dirty="0">
                <a:latin typeface="+mj-lt"/>
                <a:ea typeface="+mj-ea"/>
                <a:cs typeface="+mj-cs"/>
              </a:rPr>
              <a:t>Syfte:</a:t>
            </a:r>
          </a:p>
          <a:p>
            <a:r>
              <a:rPr lang="sv-SE" sz="1200" dirty="0" smtClean="0"/>
              <a:t>Övning med fokus på att träna olika avslut, skotträning. Byt sida efter 5 minuter.</a:t>
            </a:r>
            <a:endParaRPr lang="sv-SE" sz="1200" dirty="0"/>
          </a:p>
        </p:txBody>
      </p:sp>
      <p:sp>
        <p:nvSpPr>
          <p:cNvPr id="32" name="Platshållare för text 3"/>
          <p:cNvSpPr txBox="1">
            <a:spLocks/>
          </p:cNvSpPr>
          <p:nvPr/>
        </p:nvSpPr>
        <p:spPr>
          <a:xfrm>
            <a:off x="107503" y="1556791"/>
            <a:ext cx="4320481" cy="3681630"/>
          </a:xfrm>
          <a:prstGeom prst="rect">
            <a:avLst/>
          </a:prstGeom>
          <a:solidFill>
            <a:srgbClr val="FFC000"/>
          </a:solidFill>
        </p:spPr>
        <p:txBody>
          <a:bodyPr vert="horz" lIns="91440" tIns="45720" rIns="91440" bIns="45720" rtlCol="0">
            <a:normAutofit fontScale="77500" lnSpcReduction="2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700" i="1" dirty="0"/>
              <a:t>Börja med att ha två spelare vid </a:t>
            </a:r>
            <a:r>
              <a:rPr lang="sv-SE" sz="1700" i="1" dirty="0" smtClean="0"/>
              <a:t>varje onumrerad </a:t>
            </a:r>
            <a:r>
              <a:rPr lang="sv-SE" sz="1700" i="1" dirty="0"/>
              <a:t>kon, vid platsbyte så går man längs med </a:t>
            </a:r>
            <a:r>
              <a:rPr lang="sv-SE" sz="1700" i="1" dirty="0" smtClean="0"/>
              <a:t>sargen och </a:t>
            </a:r>
            <a:r>
              <a:rPr lang="sv-SE" sz="1700" i="1" dirty="0"/>
              <a:t>bakom mål</a:t>
            </a:r>
            <a:r>
              <a:rPr lang="sv-SE" sz="1700" i="1" dirty="0" smtClean="0"/>
              <a:t>.</a:t>
            </a:r>
            <a:endParaRPr lang="sv-SE" sz="1700" b="1" dirty="0" smtClean="0">
              <a:latin typeface="+mj-lt"/>
              <a:ea typeface="+mj-ea"/>
              <a:cs typeface="+mj-cs"/>
            </a:endParaRPr>
          </a:p>
          <a:p>
            <a:pPr marL="342900" indent="-342900">
              <a:buFont typeface="+mj-lt"/>
              <a:buAutoNum type="arabicPeriod"/>
            </a:pPr>
            <a:r>
              <a:rPr lang="sv-SE" sz="1700" dirty="0"/>
              <a:t>A driver boll runt kon 1.</a:t>
            </a:r>
          </a:p>
          <a:p>
            <a:pPr marL="342900" indent="-342900">
              <a:buFont typeface="+mj-lt"/>
              <a:buAutoNum type="arabicPeriod"/>
            </a:pPr>
            <a:r>
              <a:rPr lang="sv-SE" sz="1700" dirty="0"/>
              <a:t>A avslutar med dragskott.</a:t>
            </a:r>
          </a:p>
          <a:p>
            <a:pPr marL="342900" indent="-342900">
              <a:buFont typeface="+mj-lt"/>
              <a:buAutoNum type="arabicPeriod"/>
            </a:pPr>
            <a:r>
              <a:rPr lang="sv-SE" sz="1700" dirty="0"/>
              <a:t>A springer runt kon 2.</a:t>
            </a:r>
          </a:p>
          <a:p>
            <a:pPr marL="342900" indent="-342900">
              <a:buFont typeface="+mj-lt"/>
              <a:buAutoNum type="arabicPeriod"/>
            </a:pPr>
            <a:r>
              <a:rPr lang="sv-SE" sz="1700" dirty="0"/>
              <a:t>B passar bollen till A.</a:t>
            </a:r>
          </a:p>
          <a:p>
            <a:pPr marL="342900" indent="-342900">
              <a:buFont typeface="+mj-lt"/>
              <a:buAutoNum type="arabicPeriod"/>
            </a:pPr>
            <a:r>
              <a:rPr lang="sv-SE" sz="1700" dirty="0"/>
              <a:t>A avslutar med slagskott.</a:t>
            </a:r>
          </a:p>
          <a:p>
            <a:pPr marL="342900" indent="-342900">
              <a:buFont typeface="+mj-lt"/>
              <a:buAutoNum type="arabicPeriod"/>
            </a:pPr>
            <a:r>
              <a:rPr lang="sv-SE" sz="1700" dirty="0"/>
              <a:t>A avanserar mot mål.</a:t>
            </a:r>
          </a:p>
          <a:p>
            <a:pPr marL="342900" indent="-342900">
              <a:buFont typeface="+mj-lt"/>
              <a:buAutoNum type="arabicPeriod"/>
            </a:pPr>
            <a:r>
              <a:rPr lang="sv-SE" sz="1700" dirty="0"/>
              <a:t>C passar bollen till A.</a:t>
            </a:r>
          </a:p>
          <a:p>
            <a:pPr marL="342900" indent="-342900">
              <a:buFont typeface="+mj-lt"/>
              <a:buAutoNum type="arabicPeriod"/>
            </a:pPr>
            <a:r>
              <a:rPr lang="sv-SE" sz="1700" dirty="0"/>
              <a:t>A avslutar med handledsskott.</a:t>
            </a:r>
          </a:p>
          <a:p>
            <a:pPr marL="342900" indent="-342900">
              <a:buFont typeface="+mj-lt"/>
              <a:buAutoNum type="arabicPeriod"/>
            </a:pPr>
            <a:r>
              <a:rPr lang="sv-SE" sz="1700" dirty="0"/>
              <a:t>A vänder runt.</a:t>
            </a:r>
          </a:p>
          <a:p>
            <a:pPr marL="342900" indent="-342900">
              <a:buFont typeface="+mj-lt"/>
              <a:buAutoNum type="arabicPeriod"/>
            </a:pPr>
            <a:r>
              <a:rPr lang="sv-SE" sz="1700" dirty="0"/>
              <a:t>E kommer upp i rygg på A och agerar </a:t>
            </a:r>
            <a:r>
              <a:rPr lang="sv-SE" sz="1700" dirty="0" smtClean="0"/>
              <a:t>passiv försvarare</a:t>
            </a:r>
            <a:r>
              <a:rPr lang="sv-SE" sz="1700" dirty="0"/>
              <a:t>.</a:t>
            </a:r>
          </a:p>
          <a:p>
            <a:pPr marL="342900" indent="-342900">
              <a:buFont typeface="+mj-lt"/>
              <a:buAutoNum type="arabicPeriod"/>
            </a:pPr>
            <a:r>
              <a:rPr lang="sv-SE" sz="1700" dirty="0"/>
              <a:t>D passar A.</a:t>
            </a:r>
          </a:p>
          <a:p>
            <a:pPr marL="342900" indent="-342900">
              <a:buFont typeface="+mj-lt"/>
              <a:buAutoNum type="arabicPeriod"/>
            </a:pPr>
            <a:r>
              <a:rPr lang="sv-SE" sz="1700" dirty="0"/>
              <a:t>A gör mottagning och fint åt något håll samt avslutar.</a:t>
            </a:r>
          </a:p>
          <a:p>
            <a:pPr marL="342900" indent="-342900">
              <a:buFont typeface="+mj-lt"/>
              <a:buAutoNum type="arabicPeriod"/>
            </a:pPr>
            <a:r>
              <a:rPr lang="sv-SE" sz="1700" dirty="0"/>
              <a:t>Rörelse </a:t>
            </a:r>
            <a:r>
              <a:rPr lang="sv-SE" sz="1700" dirty="0" smtClean="0"/>
              <a:t>A-D, D-B, B-C, C-E, E-A</a:t>
            </a:r>
          </a:p>
          <a:p>
            <a:r>
              <a:rPr lang="sv-SE" sz="1700" i="1" dirty="0"/>
              <a:t>Påminn barnen om att akta sig för skott då de befinner sig runt målet</a:t>
            </a:r>
            <a:r>
              <a:rPr lang="sv-SE" sz="1700" i="1" dirty="0" smtClean="0"/>
              <a:t>.</a:t>
            </a:r>
            <a:endParaRPr lang="sv-SE" sz="1700" i="1" dirty="0"/>
          </a:p>
        </p:txBody>
      </p:sp>
      <p:cxnSp>
        <p:nvCxnSpPr>
          <p:cNvPr id="53" name="Rak pil 52"/>
          <p:cNvCxnSpPr/>
          <p:nvPr/>
        </p:nvCxnSpPr>
        <p:spPr>
          <a:xfrm flipH="1" flipV="1">
            <a:off x="6723447" y="4437927"/>
            <a:ext cx="1736985" cy="63803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a:stCxn id="99" idx="0"/>
          </p:cNvCxnSpPr>
          <p:nvPr/>
        </p:nvCxnSpPr>
        <p:spPr>
          <a:xfrm flipH="1" flipV="1">
            <a:off x="6583205" y="1578334"/>
            <a:ext cx="1877227" cy="152561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a:off x="6516217" y="4581129"/>
            <a:ext cx="216023" cy="72053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91" name="Höger 90"/>
          <p:cNvSpPr/>
          <p:nvPr/>
        </p:nvSpPr>
        <p:spPr>
          <a:xfrm rot="4792534">
            <a:off x="5845665" y="5127796"/>
            <a:ext cx="1527083" cy="12356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4553799" y="566008"/>
            <a:ext cx="693078" cy="307777"/>
          </a:xfrm>
          <a:prstGeom prst="rect">
            <a:avLst/>
          </a:prstGeom>
          <a:noFill/>
        </p:spPr>
        <p:txBody>
          <a:bodyPr wrap="square" rtlCol="0">
            <a:spAutoFit/>
          </a:bodyPr>
          <a:lstStyle/>
          <a:p>
            <a:r>
              <a:rPr lang="sv-SE" sz="1400" b="1" dirty="0" smtClean="0"/>
              <a:t>A=X</a:t>
            </a:r>
            <a:endParaRPr lang="sv-SE" sz="1400" b="1" dirty="0"/>
          </a:p>
        </p:txBody>
      </p:sp>
      <p:sp>
        <p:nvSpPr>
          <p:cNvPr id="98" name="textruta 97"/>
          <p:cNvSpPr txBox="1"/>
          <p:nvPr/>
        </p:nvSpPr>
        <p:spPr>
          <a:xfrm>
            <a:off x="7997228" y="6256831"/>
            <a:ext cx="607220" cy="307777"/>
          </a:xfrm>
          <a:prstGeom prst="rect">
            <a:avLst/>
          </a:prstGeom>
          <a:noFill/>
        </p:spPr>
        <p:txBody>
          <a:bodyPr wrap="square" rtlCol="0">
            <a:spAutoFit/>
          </a:bodyPr>
          <a:lstStyle/>
          <a:p>
            <a:r>
              <a:rPr lang="sv-SE" sz="1400" b="1" dirty="0" smtClean="0"/>
              <a:t>C=X</a:t>
            </a:r>
            <a:endParaRPr lang="sv-SE" sz="1400" b="1" dirty="0"/>
          </a:p>
        </p:txBody>
      </p:sp>
      <p:sp>
        <p:nvSpPr>
          <p:cNvPr id="99" name="textruta 98"/>
          <p:cNvSpPr txBox="1"/>
          <p:nvPr/>
        </p:nvSpPr>
        <p:spPr>
          <a:xfrm>
            <a:off x="8161293" y="3103949"/>
            <a:ext cx="598277" cy="307777"/>
          </a:xfrm>
          <a:prstGeom prst="rect">
            <a:avLst/>
          </a:prstGeom>
          <a:noFill/>
        </p:spPr>
        <p:txBody>
          <a:bodyPr wrap="square" rtlCol="0">
            <a:spAutoFit/>
          </a:bodyPr>
          <a:lstStyle/>
          <a:p>
            <a:r>
              <a:rPr lang="sv-SE" sz="1400" b="1" dirty="0" smtClean="0"/>
              <a:t>D=X</a:t>
            </a:r>
            <a:endParaRPr lang="sv-SE" sz="1400" b="1" dirty="0"/>
          </a:p>
        </p:txBody>
      </p:sp>
      <p:sp>
        <p:nvSpPr>
          <p:cNvPr id="100" name="textruta 99"/>
          <p:cNvSpPr txBox="1"/>
          <p:nvPr/>
        </p:nvSpPr>
        <p:spPr>
          <a:xfrm>
            <a:off x="8388424" y="4787507"/>
            <a:ext cx="589580" cy="307777"/>
          </a:xfrm>
          <a:prstGeom prst="rect">
            <a:avLst/>
          </a:prstGeom>
          <a:noFill/>
        </p:spPr>
        <p:txBody>
          <a:bodyPr wrap="square" rtlCol="0">
            <a:spAutoFit/>
          </a:bodyPr>
          <a:lstStyle/>
          <a:p>
            <a:r>
              <a:rPr lang="sv-SE" sz="1400" b="1" dirty="0" smtClean="0"/>
              <a:t>B=X</a:t>
            </a:r>
            <a:endParaRPr lang="sv-SE" sz="1400" b="1" dirty="0"/>
          </a:p>
        </p:txBody>
      </p:sp>
      <p:sp>
        <p:nvSpPr>
          <p:cNvPr id="110" name="Likbent triangel 109"/>
          <p:cNvSpPr/>
          <p:nvPr/>
        </p:nvSpPr>
        <p:spPr>
          <a:xfrm>
            <a:off x="4833736" y="404664"/>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 name="Likbent triangel 110"/>
          <p:cNvSpPr/>
          <p:nvPr/>
        </p:nvSpPr>
        <p:spPr>
          <a:xfrm>
            <a:off x="4834880" y="1052736"/>
            <a:ext cx="260244" cy="256182"/>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solidFill>
                  <a:schemeClr val="tx1"/>
                </a:solidFill>
              </a:rPr>
              <a:t>1</a:t>
            </a:r>
            <a:endParaRPr lang="sv-SE" dirty="0">
              <a:solidFill>
                <a:schemeClr val="tx1"/>
              </a:solidFill>
            </a:endParaRPr>
          </a:p>
        </p:txBody>
      </p:sp>
      <p:sp>
        <p:nvSpPr>
          <p:cNvPr id="112" name="Likbent triangel 111"/>
          <p:cNvSpPr/>
          <p:nvPr/>
        </p:nvSpPr>
        <p:spPr>
          <a:xfrm>
            <a:off x="5160022" y="3933847"/>
            <a:ext cx="204066"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solidFill>
                  <a:schemeClr val="tx1"/>
                </a:solidFill>
              </a:rPr>
              <a:t>2</a:t>
            </a:r>
            <a:endParaRPr lang="sv-SE" dirty="0">
              <a:solidFill>
                <a:schemeClr val="tx1"/>
              </a:solidFill>
            </a:endParaRPr>
          </a:p>
        </p:txBody>
      </p:sp>
      <p:sp>
        <p:nvSpPr>
          <p:cNvPr id="113" name="Likbent triangel 112"/>
          <p:cNvSpPr/>
          <p:nvPr/>
        </p:nvSpPr>
        <p:spPr>
          <a:xfrm>
            <a:off x="8460432" y="6243694"/>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8" name="Likbent triangel 37"/>
          <p:cNvSpPr/>
          <p:nvPr/>
        </p:nvSpPr>
        <p:spPr>
          <a:xfrm>
            <a:off x="8623864" y="318134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9" name="Likbent triangel 38"/>
          <p:cNvSpPr/>
          <p:nvPr/>
        </p:nvSpPr>
        <p:spPr>
          <a:xfrm>
            <a:off x="8623864" y="4998589"/>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3" name="Höger 42"/>
          <p:cNvSpPr/>
          <p:nvPr/>
        </p:nvSpPr>
        <p:spPr>
          <a:xfrm rot="1805571">
            <a:off x="5180063" y="5434946"/>
            <a:ext cx="1159328" cy="15205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2" name="Kurva 51"/>
          <p:cNvCxnSpPr/>
          <p:nvPr/>
        </p:nvCxnSpPr>
        <p:spPr>
          <a:xfrm flipV="1">
            <a:off x="5155268" y="4437927"/>
            <a:ext cx="1288940" cy="782053"/>
          </a:xfrm>
          <a:prstGeom prst="curvedConnector4">
            <a:avLst>
              <a:gd name="adj1" fmla="val -31381"/>
              <a:gd name="adj2" fmla="val 188058"/>
            </a:avLst>
          </a:prstGeom>
          <a:ln>
            <a:tailEnd type="arrow"/>
          </a:ln>
        </p:spPr>
        <p:style>
          <a:lnRef idx="2">
            <a:schemeClr val="dk1"/>
          </a:lnRef>
          <a:fillRef idx="0">
            <a:schemeClr val="dk1"/>
          </a:fillRef>
          <a:effectRef idx="1">
            <a:schemeClr val="dk1"/>
          </a:effectRef>
          <a:fontRef idx="minor">
            <a:schemeClr val="tx1"/>
          </a:fontRef>
        </p:style>
      </p:cxnSp>
      <p:cxnSp>
        <p:nvCxnSpPr>
          <p:cNvPr id="63" name="Rak pil 62"/>
          <p:cNvCxnSpPr/>
          <p:nvPr/>
        </p:nvCxnSpPr>
        <p:spPr>
          <a:xfrm flipH="1" flipV="1">
            <a:off x="6750300" y="5363999"/>
            <a:ext cx="1206076" cy="104672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66" name="Höger 65"/>
          <p:cNvSpPr/>
          <p:nvPr/>
        </p:nvSpPr>
        <p:spPr>
          <a:xfrm rot="6351838">
            <a:off x="6280100" y="5559216"/>
            <a:ext cx="667841" cy="163285"/>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9" name="Frihandsfigur 68"/>
          <p:cNvSpPr/>
          <p:nvPr/>
        </p:nvSpPr>
        <p:spPr>
          <a:xfrm>
            <a:off x="5466006" y="5322272"/>
            <a:ext cx="1122218" cy="152400"/>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70" name="Frihandsfigur 69"/>
          <p:cNvSpPr/>
          <p:nvPr/>
        </p:nvSpPr>
        <p:spPr>
          <a:xfrm>
            <a:off x="6660232" y="5301664"/>
            <a:ext cx="1122218" cy="152400"/>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72" name="Höger 71"/>
          <p:cNvSpPr/>
          <p:nvPr/>
        </p:nvSpPr>
        <p:spPr>
          <a:xfrm rot="1887999">
            <a:off x="5390034" y="5660165"/>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3" name="Höger 72"/>
          <p:cNvSpPr/>
          <p:nvPr/>
        </p:nvSpPr>
        <p:spPr>
          <a:xfrm rot="8590311">
            <a:off x="7063329" y="5617823"/>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6" name="Likbent triangel 75"/>
          <p:cNvSpPr/>
          <p:nvPr/>
        </p:nvSpPr>
        <p:spPr>
          <a:xfrm>
            <a:off x="7543744" y="636628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7" name="textruta 76"/>
          <p:cNvSpPr txBox="1"/>
          <p:nvPr/>
        </p:nvSpPr>
        <p:spPr>
          <a:xfrm>
            <a:off x="7158359" y="6369688"/>
            <a:ext cx="509985" cy="307777"/>
          </a:xfrm>
          <a:prstGeom prst="rect">
            <a:avLst/>
          </a:prstGeom>
          <a:noFill/>
        </p:spPr>
        <p:txBody>
          <a:bodyPr wrap="square" rtlCol="0">
            <a:spAutoFit/>
          </a:bodyPr>
          <a:lstStyle/>
          <a:p>
            <a:r>
              <a:rPr lang="sv-SE" sz="1400" b="1" dirty="0" smtClean="0"/>
              <a:t>E=O</a:t>
            </a:r>
            <a:endParaRPr lang="sv-SE" sz="1400" b="1" dirty="0"/>
          </a:p>
        </p:txBody>
      </p:sp>
      <p:cxnSp>
        <p:nvCxnSpPr>
          <p:cNvPr id="78" name="Rak pil 77"/>
          <p:cNvCxnSpPr/>
          <p:nvPr/>
        </p:nvCxnSpPr>
        <p:spPr>
          <a:xfrm flipH="1" flipV="1">
            <a:off x="6746613" y="5474672"/>
            <a:ext cx="777715" cy="89161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grpSp>
        <p:nvGrpSpPr>
          <p:cNvPr id="80" name="Grupp 79"/>
          <p:cNvGrpSpPr/>
          <p:nvPr/>
        </p:nvGrpSpPr>
        <p:grpSpPr>
          <a:xfrm>
            <a:off x="107503" y="5238421"/>
            <a:ext cx="4320481" cy="1507322"/>
            <a:chOff x="158133" y="4365104"/>
            <a:chExt cx="3549771" cy="2385484"/>
          </a:xfrm>
          <a:solidFill>
            <a:srgbClr val="FFC000"/>
          </a:solidFill>
        </p:grpSpPr>
        <p:grpSp>
          <p:nvGrpSpPr>
            <p:cNvPr id="81" name="Grupp 80"/>
            <p:cNvGrpSpPr/>
            <p:nvPr/>
          </p:nvGrpSpPr>
          <p:grpSpPr>
            <a:xfrm>
              <a:off x="158133" y="4365104"/>
              <a:ext cx="3549771" cy="2385484"/>
              <a:chOff x="158133" y="4365104"/>
              <a:chExt cx="3549771" cy="2385484"/>
            </a:xfrm>
            <a:grpFill/>
          </p:grpSpPr>
          <p:sp>
            <p:nvSpPr>
              <p:cNvPr id="8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7" name="Rak pil 86"/>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88" name="Höger 87"/>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89" name="Rak pil 88"/>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90" name="Frihandsfigur 89"/>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92" name="Likbent triangel 91"/>
              <p:cNvSpPr/>
              <p:nvPr/>
            </p:nvSpPr>
            <p:spPr>
              <a:xfrm>
                <a:off x="1933019" y="5557748"/>
                <a:ext cx="196608" cy="225713"/>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103" name="textruta 102"/>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82" name="textruta 81"/>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83" name="textruta 82"/>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84" name="textruta 83"/>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85" name="textruta 84"/>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sp>
        <p:nvSpPr>
          <p:cNvPr id="57" name="Frihandsfigur 56"/>
          <p:cNvSpPr/>
          <p:nvPr/>
        </p:nvSpPr>
        <p:spPr>
          <a:xfrm>
            <a:off x="4585835" y="845127"/>
            <a:ext cx="595765" cy="568037"/>
          </a:xfrm>
          <a:custGeom>
            <a:avLst/>
            <a:gdLst>
              <a:gd name="connsiteX0" fmla="*/ 207838 w 595765"/>
              <a:gd name="connsiteY0" fmla="*/ 0 h 568037"/>
              <a:gd name="connsiteX1" fmla="*/ 20 w 595765"/>
              <a:gd name="connsiteY1" fmla="*/ 83128 h 568037"/>
              <a:gd name="connsiteX2" fmla="*/ 193983 w 595765"/>
              <a:gd name="connsiteY2" fmla="*/ 124691 h 568037"/>
              <a:gd name="connsiteX3" fmla="*/ 27729 w 595765"/>
              <a:gd name="connsiteY3" fmla="*/ 249382 h 568037"/>
              <a:gd name="connsiteX4" fmla="*/ 193983 w 595765"/>
              <a:gd name="connsiteY4" fmla="*/ 249382 h 568037"/>
              <a:gd name="connsiteX5" fmla="*/ 55438 w 595765"/>
              <a:gd name="connsiteY5" fmla="*/ 387928 h 568037"/>
              <a:gd name="connsiteX6" fmla="*/ 193983 w 595765"/>
              <a:gd name="connsiteY6" fmla="*/ 401782 h 568037"/>
              <a:gd name="connsiteX7" fmla="*/ 69292 w 595765"/>
              <a:gd name="connsiteY7" fmla="*/ 554182 h 568037"/>
              <a:gd name="connsiteX8" fmla="*/ 595765 w 595765"/>
              <a:gd name="connsiteY8" fmla="*/ 568037 h 568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95765" h="568037">
                <a:moveTo>
                  <a:pt x="207838" y="0"/>
                </a:moveTo>
                <a:cubicBezTo>
                  <a:pt x="105083" y="31173"/>
                  <a:pt x="2329" y="62346"/>
                  <a:pt x="20" y="83128"/>
                </a:cubicBezTo>
                <a:cubicBezTo>
                  <a:pt x="-2289" y="103910"/>
                  <a:pt x="189365" y="96982"/>
                  <a:pt x="193983" y="124691"/>
                </a:cubicBezTo>
                <a:cubicBezTo>
                  <a:pt x="198601" y="152400"/>
                  <a:pt x="27729" y="228600"/>
                  <a:pt x="27729" y="249382"/>
                </a:cubicBezTo>
                <a:cubicBezTo>
                  <a:pt x="27729" y="270164"/>
                  <a:pt x="189365" y="226291"/>
                  <a:pt x="193983" y="249382"/>
                </a:cubicBezTo>
                <a:cubicBezTo>
                  <a:pt x="198601" y="272473"/>
                  <a:pt x="55438" y="362528"/>
                  <a:pt x="55438" y="387928"/>
                </a:cubicBezTo>
                <a:cubicBezTo>
                  <a:pt x="55438" y="413328"/>
                  <a:pt x="191674" y="374073"/>
                  <a:pt x="193983" y="401782"/>
                </a:cubicBezTo>
                <a:cubicBezTo>
                  <a:pt x="196292" y="429491"/>
                  <a:pt x="2328" y="526473"/>
                  <a:pt x="69292" y="554182"/>
                </a:cubicBezTo>
                <a:cubicBezTo>
                  <a:pt x="136256" y="581891"/>
                  <a:pt x="528801" y="503383"/>
                  <a:pt x="595765" y="568037"/>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04" name="Likbent triangel 103"/>
          <p:cNvSpPr/>
          <p:nvPr/>
        </p:nvSpPr>
        <p:spPr>
          <a:xfrm>
            <a:off x="8604448" y="35998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5" name="textruta 104"/>
          <p:cNvSpPr txBox="1"/>
          <p:nvPr/>
        </p:nvSpPr>
        <p:spPr>
          <a:xfrm>
            <a:off x="8104475" y="3626070"/>
            <a:ext cx="598277" cy="307777"/>
          </a:xfrm>
          <a:prstGeom prst="rect">
            <a:avLst/>
          </a:prstGeom>
          <a:noFill/>
        </p:spPr>
        <p:txBody>
          <a:bodyPr wrap="square" rtlCol="0">
            <a:spAutoFit/>
          </a:bodyPr>
          <a:lstStyle/>
          <a:p>
            <a:r>
              <a:rPr lang="sv-SE" sz="1400" b="1" dirty="0" smtClean="0"/>
              <a:t>D=X</a:t>
            </a:r>
            <a:endParaRPr lang="sv-SE" sz="1400" b="1" dirty="0"/>
          </a:p>
        </p:txBody>
      </p:sp>
      <p:cxnSp>
        <p:nvCxnSpPr>
          <p:cNvPr id="106" name="Rak pil 105"/>
          <p:cNvCxnSpPr>
            <a:stCxn id="105" idx="2"/>
            <a:endCxn id="70" idx="0"/>
          </p:cNvCxnSpPr>
          <p:nvPr/>
        </p:nvCxnSpPr>
        <p:spPr>
          <a:xfrm flipH="1">
            <a:off x="6660232" y="3933847"/>
            <a:ext cx="1743382" cy="149250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108" name="Likbent triangel 107"/>
          <p:cNvSpPr/>
          <p:nvPr/>
        </p:nvSpPr>
        <p:spPr>
          <a:xfrm>
            <a:off x="5051478" y="5307539"/>
            <a:ext cx="260244" cy="256182"/>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solidFill>
                  <a:schemeClr val="tx1"/>
                </a:solidFill>
              </a:rPr>
              <a:t>1</a:t>
            </a:r>
            <a:endParaRPr lang="sv-SE" dirty="0">
              <a:solidFill>
                <a:schemeClr val="tx1"/>
              </a:solidFill>
            </a:endParaRPr>
          </a:p>
        </p:txBody>
      </p:sp>
      <p:sp>
        <p:nvSpPr>
          <p:cNvPr id="109" name="textruta 108"/>
          <p:cNvSpPr txBox="1"/>
          <p:nvPr/>
        </p:nvSpPr>
        <p:spPr>
          <a:xfrm>
            <a:off x="4722902" y="6285489"/>
            <a:ext cx="693078" cy="307777"/>
          </a:xfrm>
          <a:prstGeom prst="rect">
            <a:avLst/>
          </a:prstGeom>
          <a:noFill/>
        </p:spPr>
        <p:txBody>
          <a:bodyPr wrap="square" rtlCol="0">
            <a:spAutoFit/>
          </a:bodyPr>
          <a:lstStyle/>
          <a:p>
            <a:r>
              <a:rPr lang="sv-SE" sz="1400" b="1" dirty="0" smtClean="0"/>
              <a:t>A=X</a:t>
            </a:r>
            <a:endParaRPr lang="sv-SE" sz="1400" b="1" dirty="0"/>
          </a:p>
        </p:txBody>
      </p:sp>
      <p:sp>
        <p:nvSpPr>
          <p:cNvPr id="114" name="Likbent triangel 113"/>
          <p:cNvSpPr/>
          <p:nvPr/>
        </p:nvSpPr>
        <p:spPr>
          <a:xfrm>
            <a:off x="4833558" y="609347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5" name="Höger 114"/>
          <p:cNvSpPr/>
          <p:nvPr/>
        </p:nvSpPr>
        <p:spPr>
          <a:xfrm rot="19990346">
            <a:off x="5096934" y="1098551"/>
            <a:ext cx="1159328" cy="152057"/>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1" name="Frihandsfigur 60"/>
          <p:cNvSpPr/>
          <p:nvPr/>
        </p:nvSpPr>
        <p:spPr>
          <a:xfrm>
            <a:off x="4613374" y="5210918"/>
            <a:ext cx="554690" cy="1120609"/>
          </a:xfrm>
          <a:custGeom>
            <a:avLst/>
            <a:gdLst>
              <a:gd name="connsiteX0" fmla="*/ 97171 w 554690"/>
              <a:gd name="connsiteY0" fmla="*/ 1120609 h 1120609"/>
              <a:gd name="connsiteX1" fmla="*/ 14044 w 554690"/>
              <a:gd name="connsiteY1" fmla="*/ 995918 h 1120609"/>
              <a:gd name="connsiteX2" fmla="*/ 180299 w 554690"/>
              <a:gd name="connsiteY2" fmla="*/ 968209 h 1120609"/>
              <a:gd name="connsiteX3" fmla="*/ 190 w 554690"/>
              <a:gd name="connsiteY3" fmla="*/ 857373 h 1120609"/>
              <a:gd name="connsiteX4" fmla="*/ 221862 w 554690"/>
              <a:gd name="connsiteY4" fmla="*/ 815809 h 1120609"/>
              <a:gd name="connsiteX5" fmla="*/ 69462 w 554690"/>
              <a:gd name="connsiteY5" fmla="*/ 663409 h 1120609"/>
              <a:gd name="connsiteX6" fmla="*/ 277281 w 554690"/>
              <a:gd name="connsiteY6" fmla="*/ 594137 h 1120609"/>
              <a:gd name="connsiteX7" fmla="*/ 83317 w 554690"/>
              <a:gd name="connsiteY7" fmla="*/ 469446 h 1120609"/>
              <a:gd name="connsiteX8" fmla="*/ 374262 w 554690"/>
              <a:gd name="connsiteY8" fmla="*/ 455591 h 1120609"/>
              <a:gd name="connsiteX9" fmla="*/ 152590 w 554690"/>
              <a:gd name="connsiteY9" fmla="*/ 275482 h 1120609"/>
              <a:gd name="connsiteX10" fmla="*/ 318844 w 554690"/>
              <a:gd name="connsiteY10" fmla="*/ 233918 h 1120609"/>
              <a:gd name="connsiteX11" fmla="*/ 221862 w 554690"/>
              <a:gd name="connsiteY11" fmla="*/ 67664 h 1120609"/>
              <a:gd name="connsiteX12" fmla="*/ 554371 w 554690"/>
              <a:gd name="connsiteY12" fmla="*/ 26100 h 112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54690" h="1120609">
                <a:moveTo>
                  <a:pt x="97171" y="1120609"/>
                </a:moveTo>
                <a:cubicBezTo>
                  <a:pt x="48680" y="1070963"/>
                  <a:pt x="189" y="1021318"/>
                  <a:pt x="14044" y="995918"/>
                </a:cubicBezTo>
                <a:cubicBezTo>
                  <a:pt x="27899" y="970518"/>
                  <a:pt x="182608" y="991300"/>
                  <a:pt x="180299" y="968209"/>
                </a:cubicBezTo>
                <a:cubicBezTo>
                  <a:pt x="177990" y="945118"/>
                  <a:pt x="-6737" y="882773"/>
                  <a:pt x="190" y="857373"/>
                </a:cubicBezTo>
                <a:cubicBezTo>
                  <a:pt x="7117" y="831973"/>
                  <a:pt x="210317" y="848136"/>
                  <a:pt x="221862" y="815809"/>
                </a:cubicBezTo>
                <a:cubicBezTo>
                  <a:pt x="233407" y="783482"/>
                  <a:pt x="60226" y="700354"/>
                  <a:pt x="69462" y="663409"/>
                </a:cubicBezTo>
                <a:cubicBezTo>
                  <a:pt x="78698" y="626464"/>
                  <a:pt x="274972" y="626464"/>
                  <a:pt x="277281" y="594137"/>
                </a:cubicBezTo>
                <a:cubicBezTo>
                  <a:pt x="279590" y="561810"/>
                  <a:pt x="67154" y="492537"/>
                  <a:pt x="83317" y="469446"/>
                </a:cubicBezTo>
                <a:cubicBezTo>
                  <a:pt x="99480" y="446355"/>
                  <a:pt x="362717" y="487918"/>
                  <a:pt x="374262" y="455591"/>
                </a:cubicBezTo>
                <a:cubicBezTo>
                  <a:pt x="385808" y="423264"/>
                  <a:pt x="161826" y="312427"/>
                  <a:pt x="152590" y="275482"/>
                </a:cubicBezTo>
                <a:cubicBezTo>
                  <a:pt x="143354" y="238537"/>
                  <a:pt x="307299" y="268554"/>
                  <a:pt x="318844" y="233918"/>
                </a:cubicBezTo>
                <a:cubicBezTo>
                  <a:pt x="330389" y="199282"/>
                  <a:pt x="182608" y="102300"/>
                  <a:pt x="221862" y="67664"/>
                </a:cubicBezTo>
                <a:cubicBezTo>
                  <a:pt x="261117" y="33028"/>
                  <a:pt x="565916" y="-38554"/>
                  <a:pt x="554371" y="2610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18" name="Likbent triangel 117"/>
          <p:cNvSpPr/>
          <p:nvPr/>
        </p:nvSpPr>
        <p:spPr>
          <a:xfrm>
            <a:off x="5108978" y="2858787"/>
            <a:ext cx="204066"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400" dirty="0" smtClean="0">
                <a:solidFill>
                  <a:schemeClr val="tx1"/>
                </a:solidFill>
              </a:rPr>
              <a:t>2</a:t>
            </a:r>
            <a:endParaRPr lang="sv-SE" dirty="0">
              <a:solidFill>
                <a:schemeClr val="tx1"/>
              </a:solidFill>
            </a:endParaRPr>
          </a:p>
        </p:txBody>
      </p:sp>
      <p:sp>
        <p:nvSpPr>
          <p:cNvPr id="137" name="Höger 136"/>
          <p:cNvSpPr/>
          <p:nvPr/>
        </p:nvSpPr>
        <p:spPr>
          <a:xfrm rot="16775541">
            <a:off x="5531850" y="1667951"/>
            <a:ext cx="1527083" cy="12356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0" name="Likbent triangel 139"/>
          <p:cNvSpPr/>
          <p:nvPr/>
        </p:nvSpPr>
        <p:spPr>
          <a:xfrm>
            <a:off x="8623864" y="170080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41" name="textruta 140"/>
          <p:cNvSpPr txBox="1"/>
          <p:nvPr/>
        </p:nvSpPr>
        <p:spPr>
          <a:xfrm>
            <a:off x="8263946" y="1578334"/>
            <a:ext cx="589580" cy="307777"/>
          </a:xfrm>
          <a:prstGeom prst="rect">
            <a:avLst/>
          </a:prstGeom>
          <a:noFill/>
        </p:spPr>
        <p:txBody>
          <a:bodyPr wrap="square" rtlCol="0">
            <a:spAutoFit/>
          </a:bodyPr>
          <a:lstStyle/>
          <a:p>
            <a:r>
              <a:rPr lang="sv-SE" sz="1400" b="1" dirty="0" smtClean="0"/>
              <a:t>B=X</a:t>
            </a:r>
            <a:endParaRPr lang="sv-SE" sz="1400" b="1" dirty="0"/>
          </a:p>
        </p:txBody>
      </p:sp>
      <p:cxnSp>
        <p:nvCxnSpPr>
          <p:cNvPr id="142" name="Rak pil 141"/>
          <p:cNvCxnSpPr/>
          <p:nvPr/>
        </p:nvCxnSpPr>
        <p:spPr>
          <a:xfrm flipH="1">
            <a:off x="6228185" y="1886112"/>
            <a:ext cx="2330553" cy="63885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78" name="Kurva 177"/>
          <p:cNvCxnSpPr>
            <a:stCxn id="115" idx="1"/>
          </p:cNvCxnSpPr>
          <p:nvPr/>
        </p:nvCxnSpPr>
        <p:spPr>
          <a:xfrm rot="10800000" flipH="1" flipV="1">
            <a:off x="5159324" y="1436185"/>
            <a:ext cx="934548" cy="1088779"/>
          </a:xfrm>
          <a:prstGeom prst="curvedConnector4">
            <a:avLst>
              <a:gd name="adj1" fmla="val -24461"/>
              <a:gd name="adj2" fmla="val 177634"/>
            </a:avLst>
          </a:prstGeom>
          <a:ln>
            <a:tailEnd type="arrow"/>
          </a:ln>
        </p:spPr>
        <p:style>
          <a:lnRef idx="2">
            <a:schemeClr val="dk1"/>
          </a:lnRef>
          <a:fillRef idx="0">
            <a:schemeClr val="dk1"/>
          </a:fillRef>
          <a:effectRef idx="1">
            <a:schemeClr val="dk1"/>
          </a:effectRef>
          <a:fontRef idx="minor">
            <a:schemeClr val="tx1"/>
          </a:fontRef>
        </p:style>
      </p:cxnSp>
      <p:cxnSp>
        <p:nvCxnSpPr>
          <p:cNvPr id="193" name="Rak pil 192"/>
          <p:cNvCxnSpPr/>
          <p:nvPr/>
        </p:nvCxnSpPr>
        <p:spPr>
          <a:xfrm flipV="1">
            <a:off x="6228184" y="1578334"/>
            <a:ext cx="381022" cy="94663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96" name="Höger 195"/>
          <p:cNvSpPr/>
          <p:nvPr/>
        </p:nvSpPr>
        <p:spPr>
          <a:xfrm rot="16716616" flipV="1">
            <a:off x="6196607" y="1122953"/>
            <a:ext cx="773196" cy="12723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98" name="Frihandsfigur 197"/>
          <p:cNvSpPr/>
          <p:nvPr/>
        </p:nvSpPr>
        <p:spPr>
          <a:xfrm>
            <a:off x="6660232" y="1484784"/>
            <a:ext cx="1122218" cy="152400"/>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99" name="Frihandsfigur 198"/>
          <p:cNvSpPr/>
          <p:nvPr/>
        </p:nvSpPr>
        <p:spPr>
          <a:xfrm>
            <a:off x="5508104" y="1484784"/>
            <a:ext cx="1122218" cy="152400"/>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200" name="Höger 199"/>
          <p:cNvSpPr/>
          <p:nvPr/>
        </p:nvSpPr>
        <p:spPr>
          <a:xfrm rot="19102911">
            <a:off x="5564969" y="1139394"/>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1" name="Höger 200"/>
          <p:cNvSpPr/>
          <p:nvPr/>
        </p:nvSpPr>
        <p:spPr>
          <a:xfrm rot="13392488">
            <a:off x="6870888" y="1083737"/>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202" name="Rak pil 201"/>
          <p:cNvCxnSpPr>
            <a:endCxn id="199" idx="12"/>
          </p:cNvCxnSpPr>
          <p:nvPr/>
        </p:nvCxnSpPr>
        <p:spPr>
          <a:xfrm flipH="1">
            <a:off x="6547195" y="517521"/>
            <a:ext cx="1450033" cy="111966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205" name="textruta 204"/>
          <p:cNvSpPr txBox="1"/>
          <p:nvPr/>
        </p:nvSpPr>
        <p:spPr>
          <a:xfrm>
            <a:off x="7812360" y="168895"/>
            <a:ext cx="607220" cy="307777"/>
          </a:xfrm>
          <a:prstGeom prst="rect">
            <a:avLst/>
          </a:prstGeom>
          <a:noFill/>
        </p:spPr>
        <p:txBody>
          <a:bodyPr wrap="square" rtlCol="0">
            <a:spAutoFit/>
          </a:bodyPr>
          <a:lstStyle/>
          <a:p>
            <a:r>
              <a:rPr lang="sv-SE" sz="1400" b="1" dirty="0" smtClean="0"/>
              <a:t>C=X</a:t>
            </a:r>
            <a:endParaRPr lang="sv-SE" sz="1400" b="1" dirty="0"/>
          </a:p>
        </p:txBody>
      </p:sp>
      <p:sp>
        <p:nvSpPr>
          <p:cNvPr id="206" name="Likbent triangel 205"/>
          <p:cNvSpPr/>
          <p:nvPr/>
        </p:nvSpPr>
        <p:spPr>
          <a:xfrm>
            <a:off x="8275564" y="15575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7" name="Likbent triangel 206"/>
          <p:cNvSpPr/>
          <p:nvPr/>
        </p:nvSpPr>
        <p:spPr>
          <a:xfrm>
            <a:off x="7405657" y="165492"/>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8" name="textruta 207"/>
          <p:cNvSpPr txBox="1"/>
          <p:nvPr/>
        </p:nvSpPr>
        <p:spPr>
          <a:xfrm>
            <a:off x="7020272" y="168895"/>
            <a:ext cx="509985" cy="307777"/>
          </a:xfrm>
          <a:prstGeom prst="rect">
            <a:avLst/>
          </a:prstGeom>
          <a:noFill/>
        </p:spPr>
        <p:txBody>
          <a:bodyPr wrap="square" rtlCol="0">
            <a:spAutoFit/>
          </a:bodyPr>
          <a:lstStyle/>
          <a:p>
            <a:r>
              <a:rPr lang="sv-SE" sz="1400" b="1" dirty="0" smtClean="0"/>
              <a:t>E=O</a:t>
            </a:r>
            <a:endParaRPr lang="sv-SE" sz="1400" b="1" dirty="0"/>
          </a:p>
        </p:txBody>
      </p:sp>
      <p:cxnSp>
        <p:nvCxnSpPr>
          <p:cNvPr id="209" name="Rak pil 208"/>
          <p:cNvCxnSpPr>
            <a:stCxn id="208" idx="2"/>
            <a:endCxn id="199" idx="12"/>
          </p:cNvCxnSpPr>
          <p:nvPr/>
        </p:nvCxnSpPr>
        <p:spPr>
          <a:xfrm flipH="1">
            <a:off x="6547195" y="476672"/>
            <a:ext cx="728070" cy="116051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01478665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chemeClr val="accent1">
              <a:lumMod val="20000"/>
              <a:lumOff val="80000"/>
            </a:schemeClr>
          </a:solidFill>
        </p:spPr>
        <p:txBody>
          <a:bodyPr>
            <a:normAutofit fontScale="90000"/>
          </a:bodyPr>
          <a:lstStyle/>
          <a:p>
            <a:r>
              <a:rPr lang="sv-SE" sz="1600" dirty="0" smtClean="0"/>
              <a:t>Övning:</a:t>
            </a:r>
            <a:r>
              <a:rPr lang="sv-SE" sz="2700" dirty="0" smtClean="0"/>
              <a:t/>
            </a:r>
            <a:br>
              <a:rPr lang="sv-SE" sz="2700" dirty="0" smtClean="0"/>
            </a:br>
            <a:r>
              <a:rPr lang="sv-SE" sz="2700" dirty="0" smtClean="0"/>
              <a:t>Slottet</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chemeClr val="accent1">
              <a:lumMod val="20000"/>
              <a:lumOff val="80000"/>
            </a:schemeClr>
          </a:solidFill>
        </p:spPr>
        <p:txBody>
          <a:bodyPr>
            <a:normAutofit/>
          </a:bodyPr>
          <a:lstStyle/>
          <a:p>
            <a:r>
              <a:rPr lang="sv-SE" sz="1700" b="1" dirty="0">
                <a:latin typeface="+mj-lt"/>
                <a:ea typeface="+mj-ea"/>
                <a:cs typeface="+mj-cs"/>
              </a:rPr>
              <a:t>Syfte:</a:t>
            </a:r>
          </a:p>
          <a:p>
            <a:r>
              <a:rPr lang="sv-SE" sz="1200" dirty="0" smtClean="0"/>
              <a:t>Övning med fokus på snabbt passningsspel och mycket rörelse i slottet</a:t>
            </a:r>
            <a:r>
              <a:rPr lang="sv-SE" sz="1200" dirty="0"/>
              <a:t>. Byt sida efter </a:t>
            </a:r>
            <a:r>
              <a:rPr lang="sv-SE" sz="1200" dirty="0" smtClean="0"/>
              <a:t>halva tiden.</a:t>
            </a:r>
            <a:endParaRPr lang="sv-SE" sz="1200" dirty="0"/>
          </a:p>
        </p:txBody>
      </p:sp>
      <p:sp>
        <p:nvSpPr>
          <p:cNvPr id="32" name="Platshållare för text 3"/>
          <p:cNvSpPr txBox="1">
            <a:spLocks/>
          </p:cNvSpPr>
          <p:nvPr/>
        </p:nvSpPr>
        <p:spPr>
          <a:xfrm>
            <a:off x="107504" y="1556791"/>
            <a:ext cx="4392488" cy="3753635"/>
          </a:xfrm>
          <a:prstGeom prst="rect">
            <a:avLst/>
          </a:prstGeom>
          <a:solidFill>
            <a:schemeClr val="accent1">
              <a:lumMod val="20000"/>
              <a:lumOff val="80000"/>
            </a:schemeClr>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minst två spelare vid varje kon, vid platsbyte så går man längs med sargen, mittlinjen och bakom mål.</a:t>
            </a:r>
          </a:p>
          <a:p>
            <a:pPr marL="342900" indent="-342900">
              <a:buFont typeface="+mj-lt"/>
              <a:buAutoNum type="arabicPeriod"/>
            </a:pPr>
            <a:r>
              <a:rPr lang="sv-SE" sz="1200" dirty="0" smtClean="0"/>
              <a:t>A </a:t>
            </a:r>
            <a:r>
              <a:rPr lang="sv-SE" sz="1200" dirty="0"/>
              <a:t>passar till </a:t>
            </a:r>
            <a:r>
              <a:rPr lang="sv-SE" sz="1200" dirty="0" smtClean="0"/>
              <a:t>B.</a:t>
            </a:r>
          </a:p>
          <a:p>
            <a:pPr marL="342900" indent="-342900">
              <a:buFont typeface="+mj-lt"/>
              <a:buAutoNum type="arabicPeriod"/>
            </a:pPr>
            <a:r>
              <a:rPr lang="sv-SE" sz="1200" dirty="0" smtClean="0"/>
              <a:t>A springer in i första slottet.</a:t>
            </a:r>
          </a:p>
          <a:p>
            <a:pPr marL="342900" indent="-342900">
              <a:buFont typeface="+mj-lt"/>
              <a:buAutoNum type="arabicPeriod"/>
            </a:pPr>
            <a:r>
              <a:rPr lang="sv-SE" sz="1200" dirty="0" smtClean="0"/>
              <a:t>B passar bollen tillbaka till A</a:t>
            </a:r>
          </a:p>
          <a:p>
            <a:pPr marL="342900" indent="-342900">
              <a:buFont typeface="+mj-lt"/>
              <a:buAutoNum type="arabicPeriod"/>
            </a:pPr>
            <a:r>
              <a:rPr lang="sv-SE" sz="1200" dirty="0" smtClean="0"/>
              <a:t>A passar bollen till C.</a:t>
            </a:r>
          </a:p>
          <a:p>
            <a:pPr marL="342900" indent="-342900">
              <a:buFont typeface="+mj-lt"/>
              <a:buAutoNum type="arabicPeriod"/>
            </a:pPr>
            <a:r>
              <a:rPr lang="sv-SE" sz="1200" dirty="0" smtClean="0"/>
              <a:t>A springer in i andra slottet.</a:t>
            </a:r>
          </a:p>
          <a:p>
            <a:pPr marL="342900" indent="-342900">
              <a:buFont typeface="+mj-lt"/>
              <a:buAutoNum type="arabicPeriod"/>
            </a:pPr>
            <a:r>
              <a:rPr lang="sv-SE" sz="1200" dirty="0" smtClean="0"/>
              <a:t>C passar bollen tillbaka till A.</a:t>
            </a:r>
          </a:p>
          <a:p>
            <a:pPr marL="342900" indent="-342900">
              <a:buFont typeface="+mj-lt"/>
              <a:buAutoNum type="arabicPeriod"/>
            </a:pPr>
            <a:r>
              <a:rPr lang="sv-SE" sz="1200" dirty="0" smtClean="0"/>
              <a:t>A passar bollen till D.</a:t>
            </a:r>
          </a:p>
          <a:p>
            <a:pPr marL="342900" indent="-342900">
              <a:buFont typeface="+mj-lt"/>
              <a:buAutoNum type="arabicPeriod"/>
            </a:pPr>
            <a:r>
              <a:rPr lang="sv-SE" sz="1200" dirty="0" smtClean="0"/>
              <a:t>A backar in i första slottet.</a:t>
            </a:r>
          </a:p>
          <a:p>
            <a:pPr marL="342900" indent="-342900">
              <a:buFont typeface="+mj-lt"/>
              <a:buAutoNum type="arabicPeriod"/>
            </a:pPr>
            <a:r>
              <a:rPr lang="sv-SE" sz="1200" dirty="0" smtClean="0"/>
              <a:t>D passar A.</a:t>
            </a:r>
          </a:p>
          <a:p>
            <a:pPr marL="342900" indent="-342900">
              <a:buFont typeface="+mj-lt"/>
              <a:buAutoNum type="arabicPeriod"/>
            </a:pPr>
            <a:r>
              <a:rPr lang="sv-SE" sz="1200" dirty="0" smtClean="0"/>
              <a:t>A avslutar på mål.</a:t>
            </a:r>
          </a:p>
          <a:p>
            <a:pPr marL="342900" indent="-342900">
              <a:buFont typeface="+mj-lt"/>
              <a:buAutoNum type="arabicPeriod"/>
            </a:pPr>
            <a:r>
              <a:rPr lang="sv-SE" sz="1200" dirty="0" smtClean="0"/>
              <a:t>Rörelse A-B, B-C, C-D, D-A</a:t>
            </a:r>
          </a:p>
          <a:p>
            <a:r>
              <a:rPr lang="sv-SE" sz="1200" i="1" dirty="0"/>
              <a:t>Påminn barnen om att akta sig för skott då de befinner sig runt målet</a:t>
            </a:r>
            <a:r>
              <a:rPr lang="sv-SE" sz="1200" i="1" dirty="0" smtClean="0"/>
              <a:t>.</a:t>
            </a:r>
            <a:endParaRPr lang="sv-SE" sz="1200"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chemeClr val="accent1">
              <a:lumMod val="20000"/>
              <a:lumOff val="80000"/>
            </a:schemeClr>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14" name="Grupp 13"/>
          <p:cNvGrpSpPr/>
          <p:nvPr/>
        </p:nvGrpSpPr>
        <p:grpSpPr>
          <a:xfrm>
            <a:off x="4672331" y="3491318"/>
            <a:ext cx="4292157" cy="2981763"/>
            <a:chOff x="4672331" y="3491318"/>
            <a:chExt cx="4292157" cy="2981763"/>
          </a:xfrm>
        </p:grpSpPr>
        <p:cxnSp>
          <p:nvCxnSpPr>
            <p:cNvPr id="37" name="Rak pil 36"/>
            <p:cNvCxnSpPr/>
            <p:nvPr/>
          </p:nvCxnSpPr>
          <p:spPr>
            <a:xfrm flipV="1">
              <a:off x="4885780" y="3923751"/>
              <a:ext cx="1" cy="212948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0" name="Rak pil 39"/>
            <p:cNvCxnSpPr/>
            <p:nvPr/>
          </p:nvCxnSpPr>
          <p:spPr>
            <a:xfrm>
              <a:off x="4966170" y="4005064"/>
              <a:ext cx="720352" cy="99352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4" name="Rak pil 43"/>
            <p:cNvCxnSpPr/>
            <p:nvPr/>
          </p:nvCxnSpPr>
          <p:spPr>
            <a:xfrm flipV="1">
              <a:off x="4885781" y="5005764"/>
              <a:ext cx="800741" cy="9960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Rak pil 45"/>
            <p:cNvCxnSpPr/>
            <p:nvPr/>
          </p:nvCxnSpPr>
          <p:spPr>
            <a:xfrm flipV="1">
              <a:off x="5686522" y="3933847"/>
              <a:ext cx="2727626" cy="106474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0" name="Rak pil 49"/>
            <p:cNvCxnSpPr/>
            <p:nvPr/>
          </p:nvCxnSpPr>
          <p:spPr>
            <a:xfrm flipV="1">
              <a:off x="5686522" y="4779761"/>
              <a:ext cx="1872208" cy="21882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Rak pil 52"/>
            <p:cNvCxnSpPr/>
            <p:nvPr/>
          </p:nvCxnSpPr>
          <p:spPr>
            <a:xfrm flipH="1">
              <a:off x="7558731" y="3933848"/>
              <a:ext cx="863623" cy="89537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p:nvPr/>
          </p:nvCxnSpPr>
          <p:spPr>
            <a:xfrm>
              <a:off x="7668344" y="4829223"/>
              <a:ext cx="1022526" cy="103835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flipH="1">
              <a:off x="5974554" y="4829223"/>
              <a:ext cx="1584177" cy="39075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2" name="Rak pil 61"/>
            <p:cNvCxnSpPr/>
            <p:nvPr/>
          </p:nvCxnSpPr>
          <p:spPr>
            <a:xfrm flipH="1" flipV="1">
              <a:off x="6046562" y="5238421"/>
              <a:ext cx="2580978" cy="62916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91" name="Höger 90"/>
            <p:cNvSpPr/>
            <p:nvPr/>
          </p:nvSpPr>
          <p:spPr>
            <a:xfrm rot="3275089">
              <a:off x="5953531" y="5632255"/>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4730577" y="6165304"/>
              <a:ext cx="587315" cy="307777"/>
            </a:xfrm>
            <a:prstGeom prst="rect">
              <a:avLst/>
            </a:prstGeom>
            <a:noFill/>
          </p:spPr>
          <p:txBody>
            <a:bodyPr wrap="square" rtlCol="0">
              <a:spAutoFit/>
            </a:bodyPr>
            <a:lstStyle/>
            <a:p>
              <a:r>
                <a:rPr lang="sv-SE" sz="1400" b="1" dirty="0" smtClean="0"/>
                <a:t>A=X</a:t>
              </a:r>
              <a:endParaRPr lang="sv-SE" sz="1400" b="1" dirty="0"/>
            </a:p>
          </p:txBody>
        </p:sp>
        <p:sp>
          <p:nvSpPr>
            <p:cNvPr id="98" name="textruta 97"/>
            <p:cNvSpPr txBox="1"/>
            <p:nvPr/>
          </p:nvSpPr>
          <p:spPr>
            <a:xfrm>
              <a:off x="8124800" y="3626070"/>
              <a:ext cx="502740" cy="307777"/>
            </a:xfrm>
            <a:prstGeom prst="rect">
              <a:avLst/>
            </a:prstGeom>
            <a:noFill/>
          </p:spPr>
          <p:txBody>
            <a:bodyPr wrap="square" rtlCol="0">
              <a:spAutoFit/>
            </a:bodyPr>
            <a:lstStyle/>
            <a:p>
              <a:r>
                <a:rPr lang="sv-SE" sz="1400" b="1" dirty="0" smtClean="0"/>
                <a:t>C=X</a:t>
              </a:r>
              <a:endParaRPr lang="sv-SE" sz="1400" b="1" dirty="0"/>
            </a:p>
          </p:txBody>
        </p:sp>
        <p:sp>
          <p:nvSpPr>
            <p:cNvPr id="99" name="textruta 98"/>
            <p:cNvSpPr txBox="1"/>
            <p:nvPr/>
          </p:nvSpPr>
          <p:spPr>
            <a:xfrm>
              <a:off x="8414148" y="5806871"/>
              <a:ext cx="550340" cy="307777"/>
            </a:xfrm>
            <a:prstGeom prst="rect">
              <a:avLst/>
            </a:prstGeom>
            <a:noFill/>
          </p:spPr>
          <p:txBody>
            <a:bodyPr wrap="square" rtlCol="0">
              <a:spAutoFit/>
            </a:bodyPr>
            <a:lstStyle/>
            <a:p>
              <a:r>
                <a:rPr lang="sv-SE" sz="1400" b="1" dirty="0" smtClean="0"/>
                <a:t>D=X</a:t>
              </a:r>
              <a:endParaRPr lang="sv-SE" sz="1400" b="1" dirty="0"/>
            </a:p>
          </p:txBody>
        </p:sp>
        <p:sp>
          <p:nvSpPr>
            <p:cNvPr id="100" name="textruta 99"/>
            <p:cNvSpPr txBox="1"/>
            <p:nvPr/>
          </p:nvSpPr>
          <p:spPr>
            <a:xfrm>
              <a:off x="4722782" y="3626071"/>
              <a:ext cx="486777" cy="307777"/>
            </a:xfrm>
            <a:prstGeom prst="rect">
              <a:avLst/>
            </a:prstGeom>
            <a:noFill/>
          </p:spPr>
          <p:txBody>
            <a:bodyPr wrap="square" rtlCol="0">
              <a:spAutoFit/>
            </a:bodyPr>
            <a:lstStyle/>
            <a:p>
              <a:r>
                <a:rPr lang="sv-SE" sz="1400" b="1" dirty="0" smtClean="0"/>
                <a:t>B=X</a:t>
              </a:r>
              <a:endParaRPr lang="sv-SE" sz="1400" b="1" dirty="0"/>
            </a:p>
          </p:txBody>
        </p:sp>
        <p:sp>
          <p:nvSpPr>
            <p:cNvPr id="110" name="Likbent triangel 109"/>
            <p:cNvSpPr/>
            <p:nvPr/>
          </p:nvSpPr>
          <p:spPr>
            <a:xfrm>
              <a:off x="5121285" y="620633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 name="Likbent triangel 110"/>
            <p:cNvSpPr/>
            <p:nvPr/>
          </p:nvSpPr>
          <p:spPr>
            <a:xfrm>
              <a:off x="4672331" y="349131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 name="Likbent triangel 111"/>
            <p:cNvSpPr/>
            <p:nvPr/>
          </p:nvSpPr>
          <p:spPr>
            <a:xfrm>
              <a:off x="8592566" y="359786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3" name="Likbent triangel 112"/>
            <p:cNvSpPr/>
            <p:nvPr/>
          </p:nvSpPr>
          <p:spPr>
            <a:xfrm>
              <a:off x="8690870" y="600179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72" name="Grupp 71"/>
          <p:cNvGrpSpPr/>
          <p:nvPr/>
        </p:nvGrpSpPr>
        <p:grpSpPr>
          <a:xfrm>
            <a:off x="4699831" y="323750"/>
            <a:ext cx="4264657" cy="3053276"/>
            <a:chOff x="4672331" y="3419805"/>
            <a:chExt cx="4264657" cy="3053276"/>
          </a:xfrm>
        </p:grpSpPr>
        <p:cxnSp>
          <p:nvCxnSpPr>
            <p:cNvPr id="73" name="Rak pil 72"/>
            <p:cNvCxnSpPr/>
            <p:nvPr/>
          </p:nvCxnSpPr>
          <p:spPr>
            <a:xfrm flipH="1">
              <a:off x="4841439" y="3933848"/>
              <a:ext cx="27500" cy="216425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4" name="Rak pil 73"/>
            <p:cNvCxnSpPr/>
            <p:nvPr/>
          </p:nvCxnSpPr>
          <p:spPr>
            <a:xfrm flipV="1">
              <a:off x="4841439" y="4779761"/>
              <a:ext cx="817583" cy="131834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4858281" y="3823575"/>
              <a:ext cx="739281" cy="9561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6" name="Rak pil 75"/>
            <p:cNvCxnSpPr>
              <a:endCxn id="85" idx="1"/>
            </p:cNvCxnSpPr>
            <p:nvPr/>
          </p:nvCxnSpPr>
          <p:spPr>
            <a:xfrm>
              <a:off x="5631522" y="4875489"/>
              <a:ext cx="2755126" cy="113153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a:off x="5659022" y="4829223"/>
              <a:ext cx="1872208" cy="18675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8" name="Rak pil 77"/>
            <p:cNvCxnSpPr>
              <a:endCxn id="84" idx="2"/>
            </p:cNvCxnSpPr>
            <p:nvPr/>
          </p:nvCxnSpPr>
          <p:spPr>
            <a:xfrm flipV="1">
              <a:off x="7531231" y="3727582"/>
              <a:ext cx="817439" cy="119501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flipV="1">
              <a:off x="7531230" y="5015974"/>
              <a:ext cx="817440" cy="94478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p:nvPr/>
          </p:nvCxnSpPr>
          <p:spPr>
            <a:xfrm flipH="1" flipV="1">
              <a:off x="5803038" y="4652846"/>
              <a:ext cx="1728192" cy="36312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p:nvPr/>
          </p:nvCxnSpPr>
          <p:spPr>
            <a:xfrm flipH="1">
              <a:off x="5803038" y="3751749"/>
              <a:ext cx="2545632" cy="9010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8398444">
              <a:off x="5768173" y="4171196"/>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4730577" y="6165304"/>
              <a:ext cx="587315" cy="307777"/>
            </a:xfrm>
            <a:prstGeom prst="rect">
              <a:avLst/>
            </a:prstGeom>
            <a:noFill/>
          </p:spPr>
          <p:txBody>
            <a:bodyPr wrap="square" rtlCol="0">
              <a:spAutoFit/>
            </a:bodyPr>
            <a:lstStyle/>
            <a:p>
              <a:r>
                <a:rPr lang="sv-SE" sz="1400" b="1" dirty="0"/>
                <a:t>B</a:t>
              </a:r>
              <a:r>
                <a:rPr lang="sv-SE" sz="1400" b="1" dirty="0" smtClean="0"/>
                <a:t>=X</a:t>
              </a:r>
              <a:endParaRPr lang="sv-SE" sz="1400" b="1" dirty="0"/>
            </a:p>
          </p:txBody>
        </p:sp>
        <p:sp>
          <p:nvSpPr>
            <p:cNvPr id="84" name="textruta 83"/>
            <p:cNvSpPr txBox="1"/>
            <p:nvPr/>
          </p:nvSpPr>
          <p:spPr>
            <a:xfrm>
              <a:off x="8097300" y="3419805"/>
              <a:ext cx="502740" cy="307777"/>
            </a:xfrm>
            <a:prstGeom prst="rect">
              <a:avLst/>
            </a:prstGeom>
            <a:noFill/>
          </p:spPr>
          <p:txBody>
            <a:bodyPr wrap="square" rtlCol="0">
              <a:spAutoFit/>
            </a:bodyPr>
            <a:lstStyle/>
            <a:p>
              <a:r>
                <a:rPr lang="sv-SE" sz="1400" b="1" dirty="0"/>
                <a:t>D</a:t>
              </a:r>
              <a:r>
                <a:rPr lang="sv-SE" sz="1400" b="1" dirty="0" smtClean="0"/>
                <a:t>=X</a:t>
              </a:r>
              <a:endParaRPr lang="sv-SE" sz="1400" b="1" dirty="0"/>
            </a:p>
          </p:txBody>
        </p:sp>
        <p:sp>
          <p:nvSpPr>
            <p:cNvPr id="85" name="textruta 84"/>
            <p:cNvSpPr txBox="1"/>
            <p:nvPr/>
          </p:nvSpPr>
          <p:spPr>
            <a:xfrm>
              <a:off x="8386648" y="5853137"/>
              <a:ext cx="550340"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86" name="textruta 85"/>
            <p:cNvSpPr txBox="1"/>
            <p:nvPr/>
          </p:nvSpPr>
          <p:spPr>
            <a:xfrm>
              <a:off x="4858531" y="3443972"/>
              <a:ext cx="486777" cy="307777"/>
            </a:xfrm>
            <a:prstGeom prst="rect">
              <a:avLst/>
            </a:prstGeom>
            <a:noFill/>
          </p:spPr>
          <p:txBody>
            <a:bodyPr wrap="square" rtlCol="0">
              <a:spAutoFit/>
            </a:bodyPr>
            <a:lstStyle/>
            <a:p>
              <a:r>
                <a:rPr lang="sv-SE" sz="1400" b="1" dirty="0"/>
                <a:t>A</a:t>
              </a:r>
              <a:r>
                <a:rPr lang="sv-SE" sz="1400" b="1" dirty="0" smtClean="0"/>
                <a:t>=X</a:t>
              </a:r>
              <a:endParaRPr lang="sv-SE" sz="1400" b="1" dirty="0"/>
            </a:p>
          </p:txBody>
        </p:sp>
        <p:sp>
          <p:nvSpPr>
            <p:cNvPr id="87" name="Likbent triangel 86"/>
            <p:cNvSpPr/>
            <p:nvPr/>
          </p:nvSpPr>
          <p:spPr>
            <a:xfrm>
              <a:off x="5121285" y="620633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8" name="Likbent triangel 87"/>
            <p:cNvSpPr/>
            <p:nvPr/>
          </p:nvSpPr>
          <p:spPr>
            <a:xfrm>
              <a:off x="4672331" y="349131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9" name="Likbent triangel 88"/>
            <p:cNvSpPr/>
            <p:nvPr/>
          </p:nvSpPr>
          <p:spPr>
            <a:xfrm>
              <a:off x="8565066" y="3604175"/>
              <a:ext cx="224108" cy="219400"/>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8501736" y="611295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Tree>
    <p:extLst>
      <p:ext uri="{BB962C8B-B14F-4D97-AF65-F5344CB8AC3E}">
        <p14:creationId xmlns:p14="http://schemas.microsoft.com/office/powerpoint/2010/main" val="36428716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chemeClr val="accent1">
              <a:lumMod val="20000"/>
              <a:lumOff val="80000"/>
            </a:schemeClr>
          </a:solidFill>
        </p:spPr>
        <p:txBody>
          <a:bodyPr>
            <a:normAutofit fontScale="90000"/>
          </a:bodyPr>
          <a:lstStyle/>
          <a:p>
            <a:r>
              <a:rPr lang="sv-SE" sz="1600" dirty="0" smtClean="0"/>
              <a:t>Övning:</a:t>
            </a:r>
            <a:r>
              <a:rPr lang="sv-SE" sz="2700" dirty="0" smtClean="0"/>
              <a:t/>
            </a:r>
            <a:br>
              <a:rPr lang="sv-SE" sz="2700" dirty="0" smtClean="0"/>
            </a:br>
            <a:r>
              <a:rPr lang="sv-SE" sz="2700" dirty="0" smtClean="0"/>
              <a:t>Slottet 2</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chemeClr val="accent1">
              <a:lumMod val="20000"/>
              <a:lumOff val="80000"/>
            </a:schemeClr>
          </a:solidFill>
        </p:spPr>
        <p:txBody>
          <a:bodyPr>
            <a:normAutofit/>
          </a:bodyPr>
          <a:lstStyle/>
          <a:p>
            <a:r>
              <a:rPr lang="sv-SE" sz="1700" b="1" dirty="0">
                <a:latin typeface="+mj-lt"/>
                <a:ea typeface="+mj-ea"/>
                <a:cs typeface="+mj-cs"/>
              </a:rPr>
              <a:t>Syfte:</a:t>
            </a:r>
          </a:p>
          <a:p>
            <a:r>
              <a:rPr lang="sv-SE" sz="1200" dirty="0" smtClean="0"/>
              <a:t>Övning med fokus på snabbt passningsspel och mycket rörelse i slottet</a:t>
            </a:r>
            <a:r>
              <a:rPr lang="sv-SE" sz="1200" dirty="0"/>
              <a:t>. Byt sida efter </a:t>
            </a:r>
            <a:r>
              <a:rPr lang="sv-SE" sz="1200" dirty="0" smtClean="0"/>
              <a:t>halva tiden.</a:t>
            </a:r>
            <a:endParaRPr lang="sv-SE" sz="1200" dirty="0"/>
          </a:p>
        </p:txBody>
      </p:sp>
      <p:sp>
        <p:nvSpPr>
          <p:cNvPr id="32" name="Platshållare för text 3"/>
          <p:cNvSpPr txBox="1">
            <a:spLocks/>
          </p:cNvSpPr>
          <p:nvPr/>
        </p:nvSpPr>
        <p:spPr>
          <a:xfrm>
            <a:off x="107504" y="1556791"/>
            <a:ext cx="4392488" cy="3753635"/>
          </a:xfrm>
          <a:prstGeom prst="rect">
            <a:avLst/>
          </a:prstGeom>
          <a:solidFill>
            <a:schemeClr val="accent1">
              <a:lumMod val="20000"/>
              <a:lumOff val="80000"/>
            </a:schemeClr>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minst två spelare vid varje kon, vid platsbyte så går man längs med sargen, mittlinjen och bakom mål.</a:t>
            </a:r>
          </a:p>
          <a:p>
            <a:pPr marL="342900" indent="-342900">
              <a:buFont typeface="+mj-lt"/>
              <a:buAutoNum type="arabicPeriod"/>
            </a:pPr>
            <a:r>
              <a:rPr lang="sv-SE" sz="1200" dirty="0" smtClean="0"/>
              <a:t>A </a:t>
            </a:r>
            <a:r>
              <a:rPr lang="sv-SE" sz="1200" dirty="0"/>
              <a:t>passar till </a:t>
            </a:r>
            <a:r>
              <a:rPr lang="sv-SE" sz="1200" dirty="0" smtClean="0"/>
              <a:t>B.</a:t>
            </a:r>
          </a:p>
          <a:p>
            <a:pPr marL="342900" indent="-342900">
              <a:buFont typeface="+mj-lt"/>
              <a:buAutoNum type="arabicPeriod"/>
            </a:pPr>
            <a:r>
              <a:rPr lang="sv-SE" sz="1200" dirty="0" smtClean="0"/>
              <a:t>A springer in i första slottet.</a:t>
            </a:r>
          </a:p>
          <a:p>
            <a:pPr marL="342900" indent="-342900">
              <a:buFont typeface="+mj-lt"/>
              <a:buAutoNum type="arabicPeriod"/>
            </a:pPr>
            <a:r>
              <a:rPr lang="sv-SE" sz="1200" dirty="0" smtClean="0"/>
              <a:t>B passar bollen tillbaka till A</a:t>
            </a:r>
          </a:p>
          <a:p>
            <a:pPr marL="342900" indent="-342900">
              <a:buFont typeface="+mj-lt"/>
              <a:buAutoNum type="arabicPeriod"/>
            </a:pPr>
            <a:r>
              <a:rPr lang="sv-SE" sz="1200" dirty="0" smtClean="0"/>
              <a:t>A passar bollen till C.</a:t>
            </a:r>
          </a:p>
          <a:p>
            <a:pPr marL="342900" indent="-342900">
              <a:buFont typeface="+mj-lt"/>
              <a:buAutoNum type="arabicPeriod"/>
            </a:pPr>
            <a:r>
              <a:rPr lang="sv-SE" sz="1200" dirty="0" smtClean="0"/>
              <a:t>A springer in i andra slottet.</a:t>
            </a:r>
          </a:p>
          <a:p>
            <a:pPr marL="342900" indent="-342900">
              <a:buFont typeface="+mj-lt"/>
              <a:buAutoNum type="arabicPeriod"/>
            </a:pPr>
            <a:r>
              <a:rPr lang="sv-SE" sz="1200" dirty="0" smtClean="0"/>
              <a:t>C passar bollen tillbaka till A.</a:t>
            </a:r>
          </a:p>
          <a:p>
            <a:pPr marL="342900" indent="-342900">
              <a:buFont typeface="+mj-lt"/>
              <a:buAutoNum type="arabicPeriod"/>
            </a:pPr>
            <a:r>
              <a:rPr lang="sv-SE" sz="1200" dirty="0" smtClean="0"/>
              <a:t>A passar bollen till D.</a:t>
            </a:r>
          </a:p>
          <a:p>
            <a:pPr marL="342900" indent="-342900">
              <a:buFont typeface="+mj-lt"/>
              <a:buAutoNum type="arabicPeriod"/>
            </a:pPr>
            <a:r>
              <a:rPr lang="sv-SE" sz="1200" dirty="0" smtClean="0"/>
              <a:t>A backar upp i andra slottet eller in i första slottet.</a:t>
            </a:r>
          </a:p>
          <a:p>
            <a:pPr marL="342900" indent="-342900">
              <a:buFont typeface="+mj-lt"/>
              <a:buAutoNum type="arabicPeriod"/>
            </a:pPr>
            <a:r>
              <a:rPr lang="sv-SE" sz="1200" dirty="0" smtClean="0"/>
              <a:t>D tittar var A tar vägen och passar A.</a:t>
            </a:r>
          </a:p>
          <a:p>
            <a:pPr marL="342900" indent="-342900">
              <a:buFont typeface="+mj-lt"/>
              <a:buAutoNum type="arabicPeriod"/>
            </a:pPr>
            <a:r>
              <a:rPr lang="sv-SE" sz="1200" dirty="0" smtClean="0"/>
              <a:t>A avslutar på mål.</a:t>
            </a:r>
          </a:p>
          <a:p>
            <a:pPr marL="342900" indent="-342900">
              <a:buFont typeface="+mj-lt"/>
              <a:buAutoNum type="arabicPeriod"/>
            </a:pPr>
            <a:r>
              <a:rPr lang="sv-SE" sz="1200" dirty="0" smtClean="0"/>
              <a:t>Rörelse A-B, B-C, C-D, D-A</a:t>
            </a:r>
          </a:p>
          <a:p>
            <a:r>
              <a:rPr lang="sv-SE" sz="1200" i="1" dirty="0"/>
              <a:t>Påminn barnen om att akta sig för skott då de befinner sig runt målet</a:t>
            </a:r>
            <a:r>
              <a:rPr lang="sv-SE" sz="1200" i="1" dirty="0" smtClean="0"/>
              <a:t>.</a:t>
            </a:r>
            <a:endParaRPr lang="sv-SE" sz="1200"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chemeClr val="accent1">
              <a:lumMod val="20000"/>
              <a:lumOff val="80000"/>
            </a:schemeClr>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14" name="Grupp 13"/>
          <p:cNvGrpSpPr/>
          <p:nvPr/>
        </p:nvGrpSpPr>
        <p:grpSpPr>
          <a:xfrm>
            <a:off x="4672331" y="3491318"/>
            <a:ext cx="4292157" cy="2981763"/>
            <a:chOff x="4672331" y="3491318"/>
            <a:chExt cx="4292157" cy="2981763"/>
          </a:xfrm>
        </p:grpSpPr>
        <p:cxnSp>
          <p:nvCxnSpPr>
            <p:cNvPr id="37" name="Rak pil 36"/>
            <p:cNvCxnSpPr/>
            <p:nvPr/>
          </p:nvCxnSpPr>
          <p:spPr>
            <a:xfrm flipV="1">
              <a:off x="4885780" y="3923751"/>
              <a:ext cx="1" cy="212948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0" name="Rak pil 39"/>
            <p:cNvCxnSpPr/>
            <p:nvPr/>
          </p:nvCxnSpPr>
          <p:spPr>
            <a:xfrm>
              <a:off x="4966170" y="4005064"/>
              <a:ext cx="720352" cy="99352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4" name="Rak pil 43"/>
            <p:cNvCxnSpPr/>
            <p:nvPr/>
          </p:nvCxnSpPr>
          <p:spPr>
            <a:xfrm flipV="1">
              <a:off x="4885781" y="5005764"/>
              <a:ext cx="800741" cy="9960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Rak pil 45"/>
            <p:cNvCxnSpPr/>
            <p:nvPr/>
          </p:nvCxnSpPr>
          <p:spPr>
            <a:xfrm flipV="1">
              <a:off x="5686522" y="3933847"/>
              <a:ext cx="2727626" cy="106474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0" name="Rak pil 49"/>
            <p:cNvCxnSpPr/>
            <p:nvPr/>
          </p:nvCxnSpPr>
          <p:spPr>
            <a:xfrm>
              <a:off x="5686522" y="4998589"/>
              <a:ext cx="1872208" cy="3118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Rak pil 52"/>
            <p:cNvCxnSpPr/>
            <p:nvPr/>
          </p:nvCxnSpPr>
          <p:spPr>
            <a:xfrm flipH="1">
              <a:off x="7505525" y="3933848"/>
              <a:ext cx="916830" cy="137657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p:nvPr/>
          </p:nvCxnSpPr>
          <p:spPr>
            <a:xfrm>
              <a:off x="7505525" y="5348402"/>
              <a:ext cx="1185345" cy="51918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flipH="1" flipV="1">
              <a:off x="5974555" y="5219980"/>
              <a:ext cx="1584176" cy="1284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2" name="Rak pil 61"/>
            <p:cNvCxnSpPr/>
            <p:nvPr/>
          </p:nvCxnSpPr>
          <p:spPr>
            <a:xfrm flipH="1" flipV="1">
              <a:off x="6046562" y="5238421"/>
              <a:ext cx="2580978" cy="62916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91" name="Höger 90"/>
            <p:cNvSpPr/>
            <p:nvPr/>
          </p:nvSpPr>
          <p:spPr>
            <a:xfrm rot="3275089">
              <a:off x="5953531" y="5632255"/>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4730577" y="6165304"/>
              <a:ext cx="587315" cy="307777"/>
            </a:xfrm>
            <a:prstGeom prst="rect">
              <a:avLst/>
            </a:prstGeom>
            <a:noFill/>
          </p:spPr>
          <p:txBody>
            <a:bodyPr wrap="square" rtlCol="0">
              <a:spAutoFit/>
            </a:bodyPr>
            <a:lstStyle/>
            <a:p>
              <a:r>
                <a:rPr lang="sv-SE" sz="1400" b="1" dirty="0" smtClean="0"/>
                <a:t>A=X</a:t>
              </a:r>
              <a:endParaRPr lang="sv-SE" sz="1400" b="1" dirty="0"/>
            </a:p>
          </p:txBody>
        </p:sp>
        <p:sp>
          <p:nvSpPr>
            <p:cNvPr id="98" name="textruta 97"/>
            <p:cNvSpPr txBox="1"/>
            <p:nvPr/>
          </p:nvSpPr>
          <p:spPr>
            <a:xfrm>
              <a:off x="8124800" y="3626070"/>
              <a:ext cx="502740" cy="307777"/>
            </a:xfrm>
            <a:prstGeom prst="rect">
              <a:avLst/>
            </a:prstGeom>
            <a:noFill/>
          </p:spPr>
          <p:txBody>
            <a:bodyPr wrap="square" rtlCol="0">
              <a:spAutoFit/>
            </a:bodyPr>
            <a:lstStyle/>
            <a:p>
              <a:r>
                <a:rPr lang="sv-SE" sz="1400" b="1" dirty="0" smtClean="0"/>
                <a:t>C=X</a:t>
              </a:r>
              <a:endParaRPr lang="sv-SE" sz="1400" b="1" dirty="0"/>
            </a:p>
          </p:txBody>
        </p:sp>
        <p:sp>
          <p:nvSpPr>
            <p:cNvPr id="99" name="textruta 98"/>
            <p:cNvSpPr txBox="1"/>
            <p:nvPr/>
          </p:nvSpPr>
          <p:spPr>
            <a:xfrm>
              <a:off x="8414148" y="5806871"/>
              <a:ext cx="550340" cy="307777"/>
            </a:xfrm>
            <a:prstGeom prst="rect">
              <a:avLst/>
            </a:prstGeom>
            <a:noFill/>
          </p:spPr>
          <p:txBody>
            <a:bodyPr wrap="square" rtlCol="0">
              <a:spAutoFit/>
            </a:bodyPr>
            <a:lstStyle/>
            <a:p>
              <a:r>
                <a:rPr lang="sv-SE" sz="1400" b="1" dirty="0" smtClean="0"/>
                <a:t>D=X</a:t>
              </a:r>
              <a:endParaRPr lang="sv-SE" sz="1400" b="1" dirty="0"/>
            </a:p>
          </p:txBody>
        </p:sp>
        <p:sp>
          <p:nvSpPr>
            <p:cNvPr id="100" name="textruta 99"/>
            <p:cNvSpPr txBox="1"/>
            <p:nvPr/>
          </p:nvSpPr>
          <p:spPr>
            <a:xfrm>
              <a:off x="4722782" y="3626071"/>
              <a:ext cx="486777" cy="307777"/>
            </a:xfrm>
            <a:prstGeom prst="rect">
              <a:avLst/>
            </a:prstGeom>
            <a:noFill/>
          </p:spPr>
          <p:txBody>
            <a:bodyPr wrap="square" rtlCol="0">
              <a:spAutoFit/>
            </a:bodyPr>
            <a:lstStyle/>
            <a:p>
              <a:r>
                <a:rPr lang="sv-SE" sz="1400" b="1" dirty="0" smtClean="0"/>
                <a:t>B=X</a:t>
              </a:r>
              <a:endParaRPr lang="sv-SE" sz="1400" b="1" dirty="0"/>
            </a:p>
          </p:txBody>
        </p:sp>
        <p:sp>
          <p:nvSpPr>
            <p:cNvPr id="110" name="Likbent triangel 109"/>
            <p:cNvSpPr/>
            <p:nvPr/>
          </p:nvSpPr>
          <p:spPr>
            <a:xfrm>
              <a:off x="5121285" y="620633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 name="Likbent triangel 110"/>
            <p:cNvSpPr/>
            <p:nvPr/>
          </p:nvSpPr>
          <p:spPr>
            <a:xfrm>
              <a:off x="4672331" y="349131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 name="Likbent triangel 111"/>
            <p:cNvSpPr/>
            <p:nvPr/>
          </p:nvSpPr>
          <p:spPr>
            <a:xfrm>
              <a:off x="8592566" y="359786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3" name="Likbent triangel 112"/>
            <p:cNvSpPr/>
            <p:nvPr/>
          </p:nvSpPr>
          <p:spPr>
            <a:xfrm>
              <a:off x="8690870" y="600179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72" name="Grupp 71"/>
          <p:cNvGrpSpPr/>
          <p:nvPr/>
        </p:nvGrpSpPr>
        <p:grpSpPr>
          <a:xfrm>
            <a:off x="4699831" y="323750"/>
            <a:ext cx="4264657" cy="3053276"/>
            <a:chOff x="4672331" y="3419805"/>
            <a:chExt cx="4264657" cy="3053276"/>
          </a:xfrm>
        </p:grpSpPr>
        <p:cxnSp>
          <p:nvCxnSpPr>
            <p:cNvPr id="73" name="Rak pil 72"/>
            <p:cNvCxnSpPr/>
            <p:nvPr/>
          </p:nvCxnSpPr>
          <p:spPr>
            <a:xfrm flipH="1">
              <a:off x="4841439" y="3933848"/>
              <a:ext cx="27500" cy="216425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4" name="Rak pil 73"/>
            <p:cNvCxnSpPr/>
            <p:nvPr/>
          </p:nvCxnSpPr>
          <p:spPr>
            <a:xfrm flipV="1">
              <a:off x="4841439" y="4779761"/>
              <a:ext cx="817583" cy="131834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4858281" y="3823575"/>
              <a:ext cx="739281" cy="9561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6" name="Rak pil 75"/>
            <p:cNvCxnSpPr>
              <a:endCxn id="85" idx="1"/>
            </p:cNvCxnSpPr>
            <p:nvPr/>
          </p:nvCxnSpPr>
          <p:spPr>
            <a:xfrm>
              <a:off x="5631522" y="4875489"/>
              <a:ext cx="2755126" cy="113153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V="1">
              <a:off x="5659022" y="4325090"/>
              <a:ext cx="1872208" cy="50413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8" name="Rak pil 77"/>
            <p:cNvCxnSpPr>
              <a:endCxn id="84" idx="2"/>
            </p:cNvCxnSpPr>
            <p:nvPr/>
          </p:nvCxnSpPr>
          <p:spPr>
            <a:xfrm flipV="1">
              <a:off x="7531230" y="3727582"/>
              <a:ext cx="817440" cy="59750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flipV="1">
              <a:off x="7424820" y="4325090"/>
              <a:ext cx="923851" cy="163566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p:nvPr/>
          </p:nvCxnSpPr>
          <p:spPr>
            <a:xfrm flipH="1">
              <a:off x="5803038" y="4325090"/>
              <a:ext cx="1728192" cy="3277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p:nvPr/>
          </p:nvCxnSpPr>
          <p:spPr>
            <a:xfrm flipH="1">
              <a:off x="5803038" y="3751749"/>
              <a:ext cx="2545632" cy="9010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8398444">
              <a:off x="5768173" y="4171196"/>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4730577" y="6165304"/>
              <a:ext cx="587315" cy="307777"/>
            </a:xfrm>
            <a:prstGeom prst="rect">
              <a:avLst/>
            </a:prstGeom>
            <a:noFill/>
          </p:spPr>
          <p:txBody>
            <a:bodyPr wrap="square" rtlCol="0">
              <a:spAutoFit/>
            </a:bodyPr>
            <a:lstStyle/>
            <a:p>
              <a:r>
                <a:rPr lang="sv-SE" sz="1400" b="1" dirty="0"/>
                <a:t>B</a:t>
              </a:r>
              <a:r>
                <a:rPr lang="sv-SE" sz="1400" b="1" dirty="0" smtClean="0"/>
                <a:t>=X</a:t>
              </a:r>
              <a:endParaRPr lang="sv-SE" sz="1400" b="1" dirty="0"/>
            </a:p>
          </p:txBody>
        </p:sp>
        <p:sp>
          <p:nvSpPr>
            <p:cNvPr id="84" name="textruta 83"/>
            <p:cNvSpPr txBox="1"/>
            <p:nvPr/>
          </p:nvSpPr>
          <p:spPr>
            <a:xfrm>
              <a:off x="8097300" y="3419805"/>
              <a:ext cx="502740" cy="307777"/>
            </a:xfrm>
            <a:prstGeom prst="rect">
              <a:avLst/>
            </a:prstGeom>
            <a:noFill/>
          </p:spPr>
          <p:txBody>
            <a:bodyPr wrap="square" rtlCol="0">
              <a:spAutoFit/>
            </a:bodyPr>
            <a:lstStyle/>
            <a:p>
              <a:r>
                <a:rPr lang="sv-SE" sz="1400" b="1" dirty="0"/>
                <a:t>D</a:t>
              </a:r>
              <a:r>
                <a:rPr lang="sv-SE" sz="1400" b="1" dirty="0" smtClean="0"/>
                <a:t>=X</a:t>
              </a:r>
              <a:endParaRPr lang="sv-SE" sz="1400" b="1" dirty="0"/>
            </a:p>
          </p:txBody>
        </p:sp>
        <p:sp>
          <p:nvSpPr>
            <p:cNvPr id="85" name="textruta 84"/>
            <p:cNvSpPr txBox="1"/>
            <p:nvPr/>
          </p:nvSpPr>
          <p:spPr>
            <a:xfrm>
              <a:off x="8386648" y="5853137"/>
              <a:ext cx="550340"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86" name="textruta 85"/>
            <p:cNvSpPr txBox="1"/>
            <p:nvPr/>
          </p:nvSpPr>
          <p:spPr>
            <a:xfrm>
              <a:off x="4858531" y="3443972"/>
              <a:ext cx="486777" cy="307777"/>
            </a:xfrm>
            <a:prstGeom prst="rect">
              <a:avLst/>
            </a:prstGeom>
            <a:noFill/>
          </p:spPr>
          <p:txBody>
            <a:bodyPr wrap="square" rtlCol="0">
              <a:spAutoFit/>
            </a:bodyPr>
            <a:lstStyle/>
            <a:p>
              <a:r>
                <a:rPr lang="sv-SE" sz="1400" b="1" dirty="0"/>
                <a:t>A</a:t>
              </a:r>
              <a:r>
                <a:rPr lang="sv-SE" sz="1400" b="1" dirty="0" smtClean="0"/>
                <a:t>=X</a:t>
              </a:r>
              <a:endParaRPr lang="sv-SE" sz="1400" b="1" dirty="0"/>
            </a:p>
          </p:txBody>
        </p:sp>
        <p:sp>
          <p:nvSpPr>
            <p:cNvPr id="87" name="Likbent triangel 86"/>
            <p:cNvSpPr/>
            <p:nvPr/>
          </p:nvSpPr>
          <p:spPr>
            <a:xfrm>
              <a:off x="5121285" y="620633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8" name="Likbent triangel 87"/>
            <p:cNvSpPr/>
            <p:nvPr/>
          </p:nvSpPr>
          <p:spPr>
            <a:xfrm>
              <a:off x="4672331" y="349131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9" name="Likbent triangel 88"/>
            <p:cNvSpPr/>
            <p:nvPr/>
          </p:nvSpPr>
          <p:spPr>
            <a:xfrm>
              <a:off x="8565066" y="3604175"/>
              <a:ext cx="224108" cy="219400"/>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8501736" y="611295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64" name="Rak pil 63"/>
          <p:cNvCxnSpPr/>
          <p:nvPr/>
        </p:nvCxnSpPr>
        <p:spPr>
          <a:xfrm flipH="1">
            <a:off x="7452320" y="1205613"/>
            <a:ext cx="106410" cy="573821"/>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9" name="Höger 68"/>
          <p:cNvSpPr/>
          <p:nvPr/>
        </p:nvSpPr>
        <p:spPr>
          <a:xfrm rot="14514895">
            <a:off x="6562709" y="1214919"/>
            <a:ext cx="1118304" cy="135649"/>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2" name="Rak pil 91"/>
          <p:cNvCxnSpPr/>
          <p:nvPr/>
        </p:nvCxnSpPr>
        <p:spPr>
          <a:xfrm flipH="1" flipV="1">
            <a:off x="7316932" y="4899549"/>
            <a:ext cx="188595" cy="38464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1" name="Höger 100"/>
          <p:cNvSpPr/>
          <p:nvPr/>
        </p:nvSpPr>
        <p:spPr>
          <a:xfrm rot="6580675">
            <a:off x="6573446" y="5392594"/>
            <a:ext cx="1118304" cy="135649"/>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3" name="Rak pil 62"/>
          <p:cNvCxnSpPr/>
          <p:nvPr/>
        </p:nvCxnSpPr>
        <p:spPr>
          <a:xfrm flipH="1">
            <a:off x="7558730" y="757501"/>
            <a:ext cx="817440" cy="95169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6" name="Rak pil 65"/>
          <p:cNvCxnSpPr>
            <a:endCxn id="101" idx="1"/>
          </p:cNvCxnSpPr>
          <p:nvPr/>
        </p:nvCxnSpPr>
        <p:spPr>
          <a:xfrm flipH="1" flipV="1">
            <a:off x="7320882" y="4933921"/>
            <a:ext cx="1306658" cy="102684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71493856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chemeClr val="accent1">
              <a:lumMod val="20000"/>
              <a:lumOff val="80000"/>
            </a:schemeClr>
          </a:solidFill>
        </p:spPr>
        <p:txBody>
          <a:bodyPr>
            <a:normAutofit fontScale="90000"/>
          </a:bodyPr>
          <a:lstStyle/>
          <a:p>
            <a:r>
              <a:rPr lang="sv-SE" sz="1600" dirty="0" smtClean="0"/>
              <a:t>Övning:</a:t>
            </a:r>
            <a:r>
              <a:rPr lang="sv-SE" sz="2700" dirty="0" smtClean="0"/>
              <a:t/>
            </a:r>
            <a:br>
              <a:rPr lang="sv-SE" sz="2700" dirty="0" smtClean="0"/>
            </a:br>
            <a:r>
              <a:rPr lang="sv-SE" sz="2700" dirty="0" smtClean="0"/>
              <a:t>Slottet </a:t>
            </a:r>
            <a:r>
              <a:rPr lang="sv-SE" sz="2700" dirty="0"/>
              <a:t>3</a:t>
            </a:r>
            <a:r>
              <a:rPr lang="sv-SE" sz="2700" dirty="0" smtClean="0"/>
              <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chemeClr val="accent1">
              <a:lumMod val="20000"/>
              <a:lumOff val="80000"/>
            </a:schemeClr>
          </a:solidFill>
        </p:spPr>
        <p:txBody>
          <a:bodyPr>
            <a:normAutofit/>
          </a:bodyPr>
          <a:lstStyle/>
          <a:p>
            <a:r>
              <a:rPr lang="sv-SE" sz="1700" b="1" dirty="0">
                <a:latin typeface="+mj-lt"/>
                <a:ea typeface="+mj-ea"/>
                <a:cs typeface="+mj-cs"/>
              </a:rPr>
              <a:t>Syfte:</a:t>
            </a:r>
          </a:p>
          <a:p>
            <a:r>
              <a:rPr lang="sv-SE" sz="1200" dirty="0" smtClean="0"/>
              <a:t>Övning med fokus på snabbt passningsspel och mycket rörelse i slottet</a:t>
            </a:r>
            <a:r>
              <a:rPr lang="sv-SE" sz="1200" dirty="0"/>
              <a:t>. Byt sida efter </a:t>
            </a:r>
            <a:r>
              <a:rPr lang="sv-SE" sz="1200" dirty="0" smtClean="0"/>
              <a:t>halva tiden .</a:t>
            </a:r>
            <a:endParaRPr lang="sv-SE" sz="1200" dirty="0"/>
          </a:p>
        </p:txBody>
      </p:sp>
      <p:sp>
        <p:nvSpPr>
          <p:cNvPr id="32" name="Platshållare för text 3"/>
          <p:cNvSpPr txBox="1">
            <a:spLocks/>
          </p:cNvSpPr>
          <p:nvPr/>
        </p:nvSpPr>
        <p:spPr>
          <a:xfrm>
            <a:off x="107504" y="1556791"/>
            <a:ext cx="4392488" cy="3753635"/>
          </a:xfrm>
          <a:prstGeom prst="rect">
            <a:avLst/>
          </a:prstGeom>
          <a:solidFill>
            <a:schemeClr val="accent1">
              <a:lumMod val="20000"/>
              <a:lumOff val="80000"/>
            </a:schemeClr>
          </a:solidFill>
        </p:spPr>
        <p:txBody>
          <a:bodyPr vert="horz" lIns="91440" tIns="45720" rIns="91440" bIns="45720" rtlCol="0">
            <a:normAutofit fontScale="925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minst två spelare vid varje kon, vid platsbyte så går man längs med sargen, mittlinjen och bakom mål.</a:t>
            </a:r>
          </a:p>
          <a:p>
            <a:pPr marL="342900" indent="-342900">
              <a:buFont typeface="+mj-lt"/>
              <a:buAutoNum type="arabicPeriod"/>
            </a:pPr>
            <a:r>
              <a:rPr lang="sv-SE" sz="1200" dirty="0" smtClean="0"/>
              <a:t>A </a:t>
            </a:r>
            <a:r>
              <a:rPr lang="sv-SE" sz="1200" dirty="0"/>
              <a:t>passar till </a:t>
            </a:r>
            <a:r>
              <a:rPr lang="sv-SE" sz="1200" dirty="0" smtClean="0"/>
              <a:t>B.</a:t>
            </a:r>
          </a:p>
          <a:p>
            <a:pPr marL="342900" indent="-342900">
              <a:buFont typeface="+mj-lt"/>
              <a:buAutoNum type="arabicPeriod"/>
            </a:pPr>
            <a:r>
              <a:rPr lang="sv-SE" sz="1200" dirty="0" smtClean="0"/>
              <a:t>A springer in i första slottet.</a:t>
            </a:r>
          </a:p>
          <a:p>
            <a:pPr marL="342900" indent="-342900">
              <a:buFont typeface="+mj-lt"/>
              <a:buAutoNum type="arabicPeriod"/>
            </a:pPr>
            <a:r>
              <a:rPr lang="sv-SE" sz="1200" dirty="0" smtClean="0"/>
              <a:t>B passar bollen tillbaka till A</a:t>
            </a:r>
          </a:p>
          <a:p>
            <a:pPr marL="342900" indent="-342900">
              <a:buFont typeface="+mj-lt"/>
              <a:buAutoNum type="arabicPeriod"/>
            </a:pPr>
            <a:r>
              <a:rPr lang="sv-SE" sz="1200" dirty="0" smtClean="0"/>
              <a:t>B rör sig mot mål och gör sig spelbar på bortre stolpen.</a:t>
            </a:r>
          </a:p>
          <a:p>
            <a:pPr marL="342900" indent="-342900">
              <a:buFont typeface="+mj-lt"/>
              <a:buAutoNum type="arabicPeriod"/>
            </a:pPr>
            <a:r>
              <a:rPr lang="sv-SE" sz="1200" dirty="0" smtClean="0"/>
              <a:t>A passar bollen till C.</a:t>
            </a:r>
          </a:p>
          <a:p>
            <a:pPr marL="342900" indent="-342900">
              <a:buFont typeface="+mj-lt"/>
              <a:buAutoNum type="arabicPeriod"/>
            </a:pPr>
            <a:r>
              <a:rPr lang="sv-SE" sz="1200" dirty="0" smtClean="0"/>
              <a:t>A springer in i andra slottet.</a:t>
            </a:r>
          </a:p>
          <a:p>
            <a:pPr marL="342900" indent="-342900">
              <a:buFont typeface="+mj-lt"/>
              <a:buAutoNum type="arabicPeriod"/>
            </a:pPr>
            <a:r>
              <a:rPr lang="sv-SE" sz="1200" dirty="0" smtClean="0"/>
              <a:t>C passar bollen tillbaka till A.</a:t>
            </a:r>
          </a:p>
          <a:p>
            <a:pPr marL="342900" indent="-342900">
              <a:buFont typeface="+mj-lt"/>
              <a:buAutoNum type="arabicPeriod"/>
            </a:pPr>
            <a:r>
              <a:rPr lang="sv-SE" sz="1200" dirty="0" smtClean="0"/>
              <a:t>A passar bollen till D.</a:t>
            </a:r>
          </a:p>
          <a:p>
            <a:pPr marL="342900" indent="-342900">
              <a:buFont typeface="+mj-lt"/>
              <a:buAutoNum type="arabicPeriod"/>
            </a:pPr>
            <a:r>
              <a:rPr lang="sv-SE" sz="1200" dirty="0" smtClean="0"/>
              <a:t>A backar upp i andra slottet eller in i första slottet.</a:t>
            </a:r>
          </a:p>
          <a:p>
            <a:pPr marL="342900" indent="-342900">
              <a:buFont typeface="+mj-lt"/>
              <a:buAutoNum type="arabicPeriod"/>
            </a:pPr>
            <a:r>
              <a:rPr lang="sv-SE" sz="1200" dirty="0" smtClean="0"/>
              <a:t>B tittar vad A går åt för håll och gör sig spelbar på bortre stolpen.</a:t>
            </a:r>
          </a:p>
          <a:p>
            <a:pPr marL="342900" indent="-342900">
              <a:buFont typeface="+mj-lt"/>
              <a:buAutoNum type="arabicPeriod"/>
            </a:pPr>
            <a:r>
              <a:rPr lang="sv-SE" sz="1200" dirty="0" smtClean="0"/>
              <a:t>D tittar var A tar vägen och passar A.</a:t>
            </a:r>
          </a:p>
          <a:p>
            <a:pPr marL="342900" indent="-342900">
              <a:buFont typeface="+mj-lt"/>
              <a:buAutoNum type="arabicPeriod"/>
            </a:pPr>
            <a:r>
              <a:rPr lang="sv-SE" sz="1200" dirty="0" smtClean="0"/>
              <a:t>A avslutar på mål/passar bollen till B</a:t>
            </a:r>
          </a:p>
          <a:p>
            <a:pPr marL="342900" indent="-342900">
              <a:buFont typeface="+mj-lt"/>
              <a:buAutoNum type="arabicPeriod"/>
            </a:pPr>
            <a:r>
              <a:rPr lang="sv-SE" sz="1200" dirty="0" smtClean="0"/>
              <a:t>Rörelse A-B, B-C, C-D, D-A</a:t>
            </a:r>
          </a:p>
          <a:p>
            <a:r>
              <a:rPr lang="sv-SE" sz="1200" i="1" dirty="0"/>
              <a:t>Påminn barnen om att akta sig för skott då de befinner sig runt målet</a:t>
            </a:r>
            <a:r>
              <a:rPr lang="sv-SE" sz="1200" i="1" dirty="0" smtClean="0"/>
              <a:t>.</a:t>
            </a:r>
            <a:endParaRPr lang="sv-SE" sz="1200"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chemeClr val="accent1">
              <a:lumMod val="20000"/>
              <a:lumOff val="80000"/>
            </a:schemeClr>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14" name="Grupp 13"/>
          <p:cNvGrpSpPr/>
          <p:nvPr/>
        </p:nvGrpSpPr>
        <p:grpSpPr>
          <a:xfrm>
            <a:off x="4672331" y="3491318"/>
            <a:ext cx="4292157" cy="2981763"/>
            <a:chOff x="4672331" y="3491318"/>
            <a:chExt cx="4292157" cy="2981763"/>
          </a:xfrm>
        </p:grpSpPr>
        <p:cxnSp>
          <p:nvCxnSpPr>
            <p:cNvPr id="37" name="Rak pil 36"/>
            <p:cNvCxnSpPr/>
            <p:nvPr/>
          </p:nvCxnSpPr>
          <p:spPr>
            <a:xfrm flipV="1">
              <a:off x="4885780" y="3923751"/>
              <a:ext cx="1" cy="212948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0" name="Rak pil 39"/>
            <p:cNvCxnSpPr/>
            <p:nvPr/>
          </p:nvCxnSpPr>
          <p:spPr>
            <a:xfrm>
              <a:off x="4966170" y="4005064"/>
              <a:ext cx="846216" cy="98342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4" name="Rak pil 43"/>
            <p:cNvCxnSpPr/>
            <p:nvPr/>
          </p:nvCxnSpPr>
          <p:spPr>
            <a:xfrm flipV="1">
              <a:off x="4885781" y="4988492"/>
              <a:ext cx="926605" cy="10133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Rak pil 45"/>
            <p:cNvCxnSpPr/>
            <p:nvPr/>
          </p:nvCxnSpPr>
          <p:spPr>
            <a:xfrm flipV="1">
              <a:off x="5812386" y="3933848"/>
              <a:ext cx="2601762" cy="100007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0" name="Rak pil 49"/>
            <p:cNvCxnSpPr/>
            <p:nvPr/>
          </p:nvCxnSpPr>
          <p:spPr>
            <a:xfrm>
              <a:off x="5812386" y="5053789"/>
              <a:ext cx="1746344" cy="25663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Rak pil 52"/>
            <p:cNvCxnSpPr/>
            <p:nvPr/>
          </p:nvCxnSpPr>
          <p:spPr>
            <a:xfrm flipH="1">
              <a:off x="7505525" y="3933848"/>
              <a:ext cx="916830" cy="137657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p:nvPr/>
          </p:nvCxnSpPr>
          <p:spPr>
            <a:xfrm>
              <a:off x="7505525" y="5348402"/>
              <a:ext cx="1185345" cy="51918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flipH="1" flipV="1">
              <a:off x="5974555" y="5219980"/>
              <a:ext cx="1584176" cy="1284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2" name="Rak pil 61"/>
            <p:cNvCxnSpPr/>
            <p:nvPr/>
          </p:nvCxnSpPr>
          <p:spPr>
            <a:xfrm flipH="1" flipV="1">
              <a:off x="6046562" y="5238421"/>
              <a:ext cx="2580978" cy="62916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91" name="Höger 90"/>
            <p:cNvSpPr/>
            <p:nvPr/>
          </p:nvSpPr>
          <p:spPr>
            <a:xfrm rot="3275089">
              <a:off x="5953531" y="5632255"/>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4730577" y="6165304"/>
              <a:ext cx="587315" cy="307777"/>
            </a:xfrm>
            <a:prstGeom prst="rect">
              <a:avLst/>
            </a:prstGeom>
            <a:noFill/>
          </p:spPr>
          <p:txBody>
            <a:bodyPr wrap="square" rtlCol="0">
              <a:spAutoFit/>
            </a:bodyPr>
            <a:lstStyle/>
            <a:p>
              <a:r>
                <a:rPr lang="sv-SE" sz="1400" b="1" dirty="0" smtClean="0"/>
                <a:t>A=X</a:t>
              </a:r>
              <a:endParaRPr lang="sv-SE" sz="1400" b="1" dirty="0"/>
            </a:p>
          </p:txBody>
        </p:sp>
        <p:sp>
          <p:nvSpPr>
            <p:cNvPr id="98" name="textruta 97"/>
            <p:cNvSpPr txBox="1"/>
            <p:nvPr/>
          </p:nvSpPr>
          <p:spPr>
            <a:xfrm>
              <a:off x="8124800" y="3626070"/>
              <a:ext cx="502740" cy="307777"/>
            </a:xfrm>
            <a:prstGeom prst="rect">
              <a:avLst/>
            </a:prstGeom>
            <a:noFill/>
          </p:spPr>
          <p:txBody>
            <a:bodyPr wrap="square" rtlCol="0">
              <a:spAutoFit/>
            </a:bodyPr>
            <a:lstStyle/>
            <a:p>
              <a:r>
                <a:rPr lang="sv-SE" sz="1400" b="1" dirty="0" smtClean="0"/>
                <a:t>C=X</a:t>
              </a:r>
              <a:endParaRPr lang="sv-SE" sz="1400" b="1" dirty="0"/>
            </a:p>
          </p:txBody>
        </p:sp>
        <p:sp>
          <p:nvSpPr>
            <p:cNvPr id="99" name="textruta 98"/>
            <p:cNvSpPr txBox="1"/>
            <p:nvPr/>
          </p:nvSpPr>
          <p:spPr>
            <a:xfrm>
              <a:off x="8414148" y="5806871"/>
              <a:ext cx="550340" cy="307777"/>
            </a:xfrm>
            <a:prstGeom prst="rect">
              <a:avLst/>
            </a:prstGeom>
            <a:noFill/>
          </p:spPr>
          <p:txBody>
            <a:bodyPr wrap="square" rtlCol="0">
              <a:spAutoFit/>
            </a:bodyPr>
            <a:lstStyle/>
            <a:p>
              <a:r>
                <a:rPr lang="sv-SE" sz="1400" b="1" dirty="0" smtClean="0"/>
                <a:t>D=X</a:t>
              </a:r>
              <a:endParaRPr lang="sv-SE" sz="1400" b="1" dirty="0"/>
            </a:p>
          </p:txBody>
        </p:sp>
        <p:sp>
          <p:nvSpPr>
            <p:cNvPr id="100" name="textruta 99"/>
            <p:cNvSpPr txBox="1"/>
            <p:nvPr/>
          </p:nvSpPr>
          <p:spPr>
            <a:xfrm>
              <a:off x="4722782" y="3626071"/>
              <a:ext cx="486777" cy="307777"/>
            </a:xfrm>
            <a:prstGeom prst="rect">
              <a:avLst/>
            </a:prstGeom>
            <a:noFill/>
          </p:spPr>
          <p:txBody>
            <a:bodyPr wrap="square" rtlCol="0">
              <a:spAutoFit/>
            </a:bodyPr>
            <a:lstStyle/>
            <a:p>
              <a:r>
                <a:rPr lang="sv-SE" sz="1400" b="1" dirty="0" smtClean="0"/>
                <a:t>B=X</a:t>
              </a:r>
              <a:endParaRPr lang="sv-SE" sz="1400" b="1" dirty="0"/>
            </a:p>
          </p:txBody>
        </p:sp>
        <p:sp>
          <p:nvSpPr>
            <p:cNvPr id="110" name="Likbent triangel 109"/>
            <p:cNvSpPr/>
            <p:nvPr/>
          </p:nvSpPr>
          <p:spPr>
            <a:xfrm>
              <a:off x="5121285" y="620633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 name="Likbent triangel 110"/>
            <p:cNvSpPr/>
            <p:nvPr/>
          </p:nvSpPr>
          <p:spPr>
            <a:xfrm>
              <a:off x="4672331" y="349131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 name="Likbent triangel 111"/>
            <p:cNvSpPr/>
            <p:nvPr/>
          </p:nvSpPr>
          <p:spPr>
            <a:xfrm>
              <a:off x="8592566" y="359786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3" name="Likbent triangel 112"/>
            <p:cNvSpPr/>
            <p:nvPr/>
          </p:nvSpPr>
          <p:spPr>
            <a:xfrm>
              <a:off x="8690870" y="600179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72" name="Grupp 71"/>
          <p:cNvGrpSpPr/>
          <p:nvPr/>
        </p:nvGrpSpPr>
        <p:grpSpPr>
          <a:xfrm>
            <a:off x="4699831" y="323750"/>
            <a:ext cx="4264657" cy="3053276"/>
            <a:chOff x="4672331" y="3419805"/>
            <a:chExt cx="4264657" cy="3053276"/>
          </a:xfrm>
        </p:grpSpPr>
        <p:cxnSp>
          <p:nvCxnSpPr>
            <p:cNvPr id="73" name="Rak pil 72"/>
            <p:cNvCxnSpPr/>
            <p:nvPr/>
          </p:nvCxnSpPr>
          <p:spPr>
            <a:xfrm flipH="1">
              <a:off x="4841439" y="3933848"/>
              <a:ext cx="27500" cy="216425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4" name="Rak pil 73"/>
            <p:cNvCxnSpPr/>
            <p:nvPr/>
          </p:nvCxnSpPr>
          <p:spPr>
            <a:xfrm flipV="1">
              <a:off x="4841439" y="5015974"/>
              <a:ext cx="756123" cy="108212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4858281" y="3823575"/>
              <a:ext cx="800741" cy="119239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6" name="Rak pil 75"/>
            <p:cNvCxnSpPr>
              <a:endCxn id="85" idx="1"/>
            </p:cNvCxnSpPr>
            <p:nvPr/>
          </p:nvCxnSpPr>
          <p:spPr>
            <a:xfrm>
              <a:off x="5659022" y="5015974"/>
              <a:ext cx="2727626" cy="99105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V="1">
              <a:off x="5659022" y="4503485"/>
              <a:ext cx="1819003" cy="4005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8" name="Rak pil 77"/>
            <p:cNvCxnSpPr>
              <a:endCxn id="84" idx="2"/>
            </p:cNvCxnSpPr>
            <p:nvPr/>
          </p:nvCxnSpPr>
          <p:spPr>
            <a:xfrm flipV="1">
              <a:off x="7531231" y="3727582"/>
              <a:ext cx="817439" cy="77590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flipV="1">
              <a:off x="7451422" y="4503485"/>
              <a:ext cx="897250" cy="145727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endCxn id="82" idx="1"/>
            </p:cNvCxnSpPr>
            <p:nvPr/>
          </p:nvCxnSpPr>
          <p:spPr>
            <a:xfrm flipH="1">
              <a:off x="5898424" y="4503485"/>
              <a:ext cx="1579603" cy="17839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p:nvPr/>
          </p:nvCxnSpPr>
          <p:spPr>
            <a:xfrm flipH="1">
              <a:off x="5803038" y="3751749"/>
              <a:ext cx="2545632" cy="9010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8398444">
              <a:off x="5724220" y="4263200"/>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4730577" y="6165304"/>
              <a:ext cx="587315" cy="307777"/>
            </a:xfrm>
            <a:prstGeom prst="rect">
              <a:avLst/>
            </a:prstGeom>
            <a:noFill/>
          </p:spPr>
          <p:txBody>
            <a:bodyPr wrap="square" rtlCol="0">
              <a:spAutoFit/>
            </a:bodyPr>
            <a:lstStyle/>
            <a:p>
              <a:r>
                <a:rPr lang="sv-SE" sz="1400" b="1" dirty="0"/>
                <a:t>B</a:t>
              </a:r>
              <a:r>
                <a:rPr lang="sv-SE" sz="1400" b="1" dirty="0" smtClean="0"/>
                <a:t>=X</a:t>
              </a:r>
              <a:endParaRPr lang="sv-SE" sz="1400" b="1" dirty="0"/>
            </a:p>
          </p:txBody>
        </p:sp>
        <p:sp>
          <p:nvSpPr>
            <p:cNvPr id="84" name="textruta 83"/>
            <p:cNvSpPr txBox="1"/>
            <p:nvPr/>
          </p:nvSpPr>
          <p:spPr>
            <a:xfrm>
              <a:off x="8097300" y="3419805"/>
              <a:ext cx="502740" cy="307777"/>
            </a:xfrm>
            <a:prstGeom prst="rect">
              <a:avLst/>
            </a:prstGeom>
            <a:noFill/>
          </p:spPr>
          <p:txBody>
            <a:bodyPr wrap="square" rtlCol="0">
              <a:spAutoFit/>
            </a:bodyPr>
            <a:lstStyle/>
            <a:p>
              <a:r>
                <a:rPr lang="sv-SE" sz="1400" b="1" dirty="0"/>
                <a:t>D</a:t>
              </a:r>
              <a:r>
                <a:rPr lang="sv-SE" sz="1400" b="1" dirty="0" smtClean="0"/>
                <a:t>=X</a:t>
              </a:r>
              <a:endParaRPr lang="sv-SE" sz="1400" b="1" dirty="0"/>
            </a:p>
          </p:txBody>
        </p:sp>
        <p:sp>
          <p:nvSpPr>
            <p:cNvPr id="85" name="textruta 84"/>
            <p:cNvSpPr txBox="1"/>
            <p:nvPr/>
          </p:nvSpPr>
          <p:spPr>
            <a:xfrm>
              <a:off x="8386648" y="5853137"/>
              <a:ext cx="550340"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86" name="textruta 85"/>
            <p:cNvSpPr txBox="1"/>
            <p:nvPr/>
          </p:nvSpPr>
          <p:spPr>
            <a:xfrm>
              <a:off x="4858531" y="3443972"/>
              <a:ext cx="486777" cy="307777"/>
            </a:xfrm>
            <a:prstGeom prst="rect">
              <a:avLst/>
            </a:prstGeom>
            <a:noFill/>
          </p:spPr>
          <p:txBody>
            <a:bodyPr wrap="square" rtlCol="0">
              <a:spAutoFit/>
            </a:bodyPr>
            <a:lstStyle/>
            <a:p>
              <a:r>
                <a:rPr lang="sv-SE" sz="1400" b="1" dirty="0"/>
                <a:t>A</a:t>
              </a:r>
              <a:r>
                <a:rPr lang="sv-SE" sz="1400" b="1" dirty="0" smtClean="0"/>
                <a:t>=X</a:t>
              </a:r>
              <a:endParaRPr lang="sv-SE" sz="1400" b="1" dirty="0"/>
            </a:p>
          </p:txBody>
        </p:sp>
        <p:sp>
          <p:nvSpPr>
            <p:cNvPr id="87" name="Likbent triangel 86"/>
            <p:cNvSpPr/>
            <p:nvPr/>
          </p:nvSpPr>
          <p:spPr>
            <a:xfrm>
              <a:off x="5121285" y="620633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8" name="Likbent triangel 87"/>
            <p:cNvSpPr/>
            <p:nvPr/>
          </p:nvSpPr>
          <p:spPr>
            <a:xfrm>
              <a:off x="4672331" y="349131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9" name="Likbent triangel 88"/>
            <p:cNvSpPr/>
            <p:nvPr/>
          </p:nvSpPr>
          <p:spPr>
            <a:xfrm>
              <a:off x="8565066" y="3604175"/>
              <a:ext cx="224108" cy="219400"/>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8501736" y="611295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64" name="Rak pil 63"/>
          <p:cNvCxnSpPr/>
          <p:nvPr/>
        </p:nvCxnSpPr>
        <p:spPr>
          <a:xfrm flipH="1">
            <a:off x="7452320" y="1407430"/>
            <a:ext cx="53205" cy="37200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9" name="Höger 68"/>
          <p:cNvSpPr/>
          <p:nvPr/>
        </p:nvSpPr>
        <p:spPr>
          <a:xfrm rot="14514895">
            <a:off x="6562709" y="1214919"/>
            <a:ext cx="1118304" cy="135649"/>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92" name="Rak pil 91"/>
          <p:cNvCxnSpPr/>
          <p:nvPr/>
        </p:nvCxnSpPr>
        <p:spPr>
          <a:xfrm flipH="1" flipV="1">
            <a:off x="7316932" y="4899549"/>
            <a:ext cx="188595" cy="38464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1" name="Höger 100"/>
          <p:cNvSpPr/>
          <p:nvPr/>
        </p:nvSpPr>
        <p:spPr>
          <a:xfrm rot="6580675">
            <a:off x="6573446" y="5392594"/>
            <a:ext cx="1118304" cy="135649"/>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3" name="Rak pil 62"/>
          <p:cNvCxnSpPr/>
          <p:nvPr/>
        </p:nvCxnSpPr>
        <p:spPr>
          <a:xfrm flipH="1">
            <a:off x="7452320" y="757501"/>
            <a:ext cx="923850" cy="10185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6" name="Rak pil 65"/>
          <p:cNvCxnSpPr>
            <a:endCxn id="101" idx="1"/>
          </p:cNvCxnSpPr>
          <p:nvPr/>
        </p:nvCxnSpPr>
        <p:spPr>
          <a:xfrm flipH="1" flipV="1">
            <a:off x="7320882" y="4933921"/>
            <a:ext cx="1306658" cy="102684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5" name="Rak pil 64"/>
          <p:cNvCxnSpPr/>
          <p:nvPr/>
        </p:nvCxnSpPr>
        <p:spPr>
          <a:xfrm>
            <a:off x="4896439" y="3933848"/>
            <a:ext cx="934099" cy="151349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0" name="Rak pil 69"/>
          <p:cNvCxnSpPr>
            <a:endCxn id="109" idx="1"/>
          </p:cNvCxnSpPr>
          <p:nvPr/>
        </p:nvCxnSpPr>
        <p:spPr>
          <a:xfrm>
            <a:off x="5830538" y="5460418"/>
            <a:ext cx="147509" cy="32616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2" name="Rak pil 101"/>
          <p:cNvCxnSpPr>
            <a:endCxn id="106" idx="1"/>
          </p:cNvCxnSpPr>
          <p:nvPr/>
        </p:nvCxnSpPr>
        <p:spPr>
          <a:xfrm>
            <a:off x="5830538" y="5447341"/>
            <a:ext cx="1583106" cy="33867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3" name="Rak pil 102"/>
          <p:cNvCxnSpPr/>
          <p:nvPr/>
        </p:nvCxnSpPr>
        <p:spPr>
          <a:xfrm flipV="1">
            <a:off x="4868939" y="1407430"/>
            <a:ext cx="756123" cy="159461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4" name="Rak pil 103"/>
          <p:cNvCxnSpPr>
            <a:endCxn id="107" idx="1"/>
          </p:cNvCxnSpPr>
          <p:nvPr/>
        </p:nvCxnSpPr>
        <p:spPr>
          <a:xfrm flipV="1">
            <a:off x="5625062" y="1071029"/>
            <a:ext cx="313189" cy="35251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5" name="Rak pil 104"/>
          <p:cNvCxnSpPr>
            <a:endCxn id="108" idx="1"/>
          </p:cNvCxnSpPr>
          <p:nvPr/>
        </p:nvCxnSpPr>
        <p:spPr>
          <a:xfrm flipV="1">
            <a:off x="5625062" y="995081"/>
            <a:ext cx="1781571" cy="48602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6" name="Höger 105"/>
          <p:cNvSpPr/>
          <p:nvPr/>
        </p:nvSpPr>
        <p:spPr>
          <a:xfrm rot="8625518">
            <a:off x="6975542" y="5863969"/>
            <a:ext cx="485020" cy="13083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7" name="Höger 106"/>
          <p:cNvSpPr/>
          <p:nvPr/>
        </p:nvSpPr>
        <p:spPr>
          <a:xfrm rot="19511636">
            <a:off x="5894863" y="867185"/>
            <a:ext cx="485020" cy="13083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8" name="Höger 107"/>
          <p:cNvSpPr/>
          <p:nvPr/>
        </p:nvSpPr>
        <p:spPr>
          <a:xfrm rot="12491914">
            <a:off x="6950395" y="815069"/>
            <a:ext cx="485020" cy="13083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 name="Höger 108"/>
          <p:cNvSpPr/>
          <p:nvPr/>
        </p:nvSpPr>
        <p:spPr>
          <a:xfrm rot="2123891">
            <a:off x="5933218" y="5861639"/>
            <a:ext cx="485020" cy="130838"/>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114" name="Rak pil 113"/>
          <p:cNvCxnSpPr>
            <a:endCxn id="106" idx="1"/>
          </p:cNvCxnSpPr>
          <p:nvPr/>
        </p:nvCxnSpPr>
        <p:spPr>
          <a:xfrm>
            <a:off x="6076524" y="5238421"/>
            <a:ext cx="1337120" cy="54759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15" name="Rak pil 114"/>
          <p:cNvCxnSpPr>
            <a:stCxn id="101" idx="1"/>
            <a:endCxn id="109" idx="1"/>
          </p:cNvCxnSpPr>
          <p:nvPr/>
        </p:nvCxnSpPr>
        <p:spPr>
          <a:xfrm flipH="1">
            <a:off x="5978047" y="4933921"/>
            <a:ext cx="1342835" cy="85266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16" name="Rak pil 115"/>
          <p:cNvCxnSpPr>
            <a:stCxn id="69" idx="1"/>
            <a:endCxn id="107" idx="1"/>
          </p:cNvCxnSpPr>
          <p:nvPr/>
        </p:nvCxnSpPr>
        <p:spPr>
          <a:xfrm flipH="1" flipV="1">
            <a:off x="5938251" y="1071029"/>
            <a:ext cx="1446849" cy="70502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17" name="Rak pil 116"/>
          <p:cNvCxnSpPr>
            <a:stCxn id="82" idx="1"/>
            <a:endCxn id="108" idx="1"/>
          </p:cNvCxnSpPr>
          <p:nvPr/>
        </p:nvCxnSpPr>
        <p:spPr>
          <a:xfrm flipV="1">
            <a:off x="5925924" y="995081"/>
            <a:ext cx="1480709" cy="59074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38362543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FFFF00"/>
          </a:solidFill>
        </p:spPr>
        <p:txBody>
          <a:bodyPr>
            <a:normAutofit fontScale="90000"/>
          </a:bodyPr>
          <a:lstStyle/>
          <a:p>
            <a:r>
              <a:rPr lang="sv-SE" sz="1600" dirty="0" smtClean="0"/>
              <a:t>Övning:</a:t>
            </a:r>
            <a:r>
              <a:rPr lang="sv-SE" sz="2700" dirty="0" smtClean="0"/>
              <a:t/>
            </a:r>
            <a:br>
              <a:rPr lang="sv-SE" sz="2700" dirty="0" smtClean="0"/>
            </a:br>
            <a:r>
              <a:rPr lang="sv-SE" sz="2400" dirty="0" smtClean="0"/>
              <a:t>Väggen </a:t>
            </a:r>
            <a:r>
              <a:rPr lang="sv-SE" sz="2700" dirty="0" smtClean="0"/>
              <a:t/>
            </a:r>
            <a:br>
              <a:rPr lang="sv-SE" sz="2700" dirty="0" smtClean="0"/>
            </a:br>
            <a:r>
              <a:rPr lang="sv-SE" sz="1300" dirty="0" smtClean="0"/>
              <a:t>Tid: 10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FFFF00"/>
          </a:solidFill>
        </p:spPr>
        <p:txBody>
          <a:bodyPr>
            <a:normAutofit/>
          </a:bodyPr>
          <a:lstStyle/>
          <a:p>
            <a:r>
              <a:rPr lang="sv-SE" sz="1700" b="1" dirty="0">
                <a:latin typeface="+mj-lt"/>
                <a:ea typeface="+mj-ea"/>
                <a:cs typeface="+mj-cs"/>
              </a:rPr>
              <a:t>Syfte:</a:t>
            </a:r>
          </a:p>
          <a:p>
            <a:r>
              <a:rPr lang="sv-SE" sz="1200" dirty="0" smtClean="0"/>
              <a:t>Övning med fokus på att öva på passningsspel, väggspel. Byt </a:t>
            </a:r>
            <a:r>
              <a:rPr lang="sv-SE" sz="1200" dirty="0"/>
              <a:t>sida </a:t>
            </a:r>
            <a:r>
              <a:rPr lang="sv-SE" sz="1200" dirty="0" smtClean="0"/>
              <a:t>efter 5 </a:t>
            </a:r>
            <a:r>
              <a:rPr lang="sv-SE" sz="1200" dirty="0"/>
              <a:t>minuter.</a:t>
            </a:r>
          </a:p>
        </p:txBody>
      </p:sp>
      <p:sp>
        <p:nvSpPr>
          <p:cNvPr id="32" name="Platshållare för text 3"/>
          <p:cNvSpPr txBox="1">
            <a:spLocks/>
          </p:cNvSpPr>
          <p:nvPr/>
        </p:nvSpPr>
        <p:spPr>
          <a:xfrm>
            <a:off x="107504" y="1556791"/>
            <a:ext cx="4392488" cy="3753635"/>
          </a:xfrm>
          <a:prstGeom prst="rect">
            <a:avLst/>
          </a:prstGeom>
          <a:solidFill>
            <a:srgbClr val="FFFF00"/>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3-5 spelare vid varje kon, vid platsbyte så går man </a:t>
            </a:r>
            <a:r>
              <a:rPr lang="sv-SE" sz="1200" i="1" dirty="0" smtClean="0"/>
              <a:t>bakom mål. </a:t>
            </a:r>
            <a:r>
              <a:rPr lang="sv-SE" sz="1200" i="1" dirty="0"/>
              <a:t>Bollar vid A </a:t>
            </a:r>
            <a:r>
              <a:rPr lang="sv-SE" sz="1200" i="1" dirty="0" smtClean="0"/>
              <a:t>konen.</a:t>
            </a:r>
            <a:endParaRPr lang="sv-SE" sz="1200" i="1" dirty="0"/>
          </a:p>
          <a:p>
            <a:pPr marL="342900" indent="-342900">
              <a:buFont typeface="+mj-lt"/>
              <a:buAutoNum type="arabicPeriod"/>
            </a:pPr>
            <a:r>
              <a:rPr lang="sv-SE" sz="1200" dirty="0" smtClean="0"/>
              <a:t>A </a:t>
            </a:r>
            <a:r>
              <a:rPr lang="sv-SE" sz="1200" dirty="0"/>
              <a:t>löper ner och rundar krysset</a:t>
            </a:r>
            <a:endParaRPr lang="sv-SE" sz="1200" dirty="0" smtClean="0"/>
          </a:p>
          <a:p>
            <a:pPr marL="342900" indent="-342900">
              <a:buFont typeface="+mj-lt"/>
              <a:buAutoNum type="arabicPeriod"/>
            </a:pPr>
            <a:r>
              <a:rPr lang="sv-SE" sz="1200" dirty="0" smtClean="0"/>
              <a:t>B passar till A när den rundat krysset </a:t>
            </a:r>
            <a:r>
              <a:rPr lang="sv-SE" sz="1200" dirty="0"/>
              <a:t>från </a:t>
            </a:r>
            <a:r>
              <a:rPr lang="sv-SE" sz="1200" dirty="0" smtClean="0"/>
              <a:t>hörnet.</a:t>
            </a:r>
          </a:p>
          <a:p>
            <a:pPr marL="342900" indent="-342900">
              <a:buFont typeface="+mj-lt"/>
              <a:buAutoNum type="arabicPeriod"/>
            </a:pPr>
            <a:r>
              <a:rPr lang="sv-SE" sz="1200" dirty="0"/>
              <a:t>A passar till sitt eget </a:t>
            </a:r>
            <a:r>
              <a:rPr lang="sv-SE" sz="1200" dirty="0" smtClean="0"/>
              <a:t>led.</a:t>
            </a:r>
          </a:p>
          <a:p>
            <a:pPr marL="342900" indent="-342900">
              <a:buFont typeface="+mj-lt"/>
              <a:buAutoNum type="arabicPeriod"/>
            </a:pPr>
            <a:r>
              <a:rPr lang="sv-SE" sz="1200" dirty="0" smtClean="0"/>
              <a:t>A löper uppåt i banan och får tillbaka bollen.</a:t>
            </a:r>
          </a:p>
          <a:p>
            <a:pPr marL="342900" indent="-342900">
              <a:buFont typeface="+mj-lt"/>
              <a:buAutoNum type="arabicPeriod"/>
            </a:pPr>
            <a:r>
              <a:rPr lang="sv-SE" sz="1200" dirty="0" smtClean="0"/>
              <a:t>A tar emot bollen och rundar A ledet.</a:t>
            </a:r>
          </a:p>
          <a:p>
            <a:pPr marL="342900" indent="-342900">
              <a:buFont typeface="+mj-lt"/>
              <a:buAutoNum type="arabicPeriod"/>
            </a:pPr>
            <a:r>
              <a:rPr lang="sv-SE" sz="1200" dirty="0" smtClean="0"/>
              <a:t>A skjuter på mål</a:t>
            </a:r>
          </a:p>
          <a:p>
            <a:pPr marL="342900" indent="-342900">
              <a:buFont typeface="+mj-lt"/>
              <a:buAutoNum type="arabicPeriod"/>
            </a:pPr>
            <a:r>
              <a:rPr lang="sv-SE" sz="1200" dirty="0" smtClean="0"/>
              <a:t>Rörelse A-B, B-A</a:t>
            </a:r>
          </a:p>
          <a:p>
            <a:r>
              <a:rPr lang="sv-SE" sz="1200" i="1" dirty="0"/>
              <a:t>Påminn barnen om att akta sig för skott då de befinner sig runt målet</a:t>
            </a:r>
            <a:r>
              <a:rPr lang="sv-SE" sz="1200" i="1" dirty="0" smtClean="0"/>
              <a: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FFFF0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72" name="Grupp 71"/>
          <p:cNvGrpSpPr/>
          <p:nvPr/>
        </p:nvGrpSpPr>
        <p:grpSpPr>
          <a:xfrm>
            <a:off x="6786960" y="221392"/>
            <a:ext cx="1938884" cy="2079435"/>
            <a:chOff x="6759460" y="3317447"/>
            <a:chExt cx="1938884" cy="2079435"/>
          </a:xfrm>
        </p:grpSpPr>
        <p:cxnSp>
          <p:nvCxnSpPr>
            <p:cNvPr id="74" name="Rak pil 73"/>
            <p:cNvCxnSpPr/>
            <p:nvPr/>
          </p:nvCxnSpPr>
          <p:spPr>
            <a:xfrm>
              <a:off x="7603208" y="4940628"/>
              <a:ext cx="898528" cy="4562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a:off x="7603208" y="4511244"/>
              <a:ext cx="1053167" cy="4428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90" idx="4"/>
            </p:cNvCxnSpPr>
            <p:nvPr/>
          </p:nvCxnSpPr>
          <p:spPr>
            <a:xfrm flipV="1">
              <a:off x="7586115" y="3471335"/>
              <a:ext cx="808739" cy="1199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a:stCxn id="86" idx="2"/>
            </p:cNvCxnSpPr>
            <p:nvPr/>
          </p:nvCxnSpPr>
          <p:spPr>
            <a:xfrm>
              <a:off x="7829504" y="3625224"/>
              <a:ext cx="868840" cy="81159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5474846">
              <a:off x="6399420" y="4580838"/>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7309551" y="4632851"/>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7586115" y="3317447"/>
              <a:ext cx="486777" cy="307777"/>
            </a:xfrm>
            <a:prstGeom prst="rect">
              <a:avLst/>
            </a:prstGeom>
            <a:noFill/>
          </p:spPr>
          <p:txBody>
            <a:bodyPr wrap="square" rtlCol="0">
              <a:spAutoFit/>
            </a:bodyPr>
            <a:lstStyle/>
            <a:p>
              <a:r>
                <a:rPr lang="sv-SE" sz="1400" b="1" dirty="0" smtClean="0"/>
                <a:t>B=X</a:t>
              </a:r>
              <a:endParaRPr lang="sv-SE" sz="1400" b="1" dirty="0"/>
            </a:p>
          </p:txBody>
        </p:sp>
        <p:sp>
          <p:nvSpPr>
            <p:cNvPr id="87" name="Likbent triangel 86"/>
            <p:cNvSpPr/>
            <p:nvPr/>
          </p:nvSpPr>
          <p:spPr>
            <a:xfrm>
              <a:off x="7487811"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7389507" y="444531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5" name="Frihandsfigur 34"/>
          <p:cNvSpPr/>
          <p:nvPr/>
        </p:nvSpPr>
        <p:spPr>
          <a:xfrm>
            <a:off x="6974541" y="1990165"/>
            <a:ext cx="1577788" cy="520851"/>
          </a:xfrm>
          <a:custGeom>
            <a:avLst/>
            <a:gdLst>
              <a:gd name="connsiteX0" fmla="*/ 1577788 w 1577788"/>
              <a:gd name="connsiteY0" fmla="*/ 268941 h 520851"/>
              <a:gd name="connsiteX1" fmla="*/ 1272988 w 1577788"/>
              <a:gd name="connsiteY1" fmla="*/ 519953 h 520851"/>
              <a:gd name="connsiteX2" fmla="*/ 1147483 w 1577788"/>
              <a:gd name="connsiteY2" fmla="*/ 358588 h 520851"/>
              <a:gd name="connsiteX3" fmla="*/ 968188 w 1577788"/>
              <a:gd name="connsiteY3" fmla="*/ 519953 h 520851"/>
              <a:gd name="connsiteX4" fmla="*/ 914400 w 1577788"/>
              <a:gd name="connsiteY4" fmla="*/ 358588 h 520851"/>
              <a:gd name="connsiteX5" fmla="*/ 699247 w 1577788"/>
              <a:gd name="connsiteY5" fmla="*/ 484094 h 520851"/>
              <a:gd name="connsiteX6" fmla="*/ 699247 w 1577788"/>
              <a:gd name="connsiteY6" fmla="*/ 304800 h 520851"/>
              <a:gd name="connsiteX7" fmla="*/ 430306 w 1577788"/>
              <a:gd name="connsiteY7" fmla="*/ 430306 h 520851"/>
              <a:gd name="connsiteX8" fmla="*/ 412377 w 1577788"/>
              <a:gd name="connsiteY8" fmla="*/ 251011 h 520851"/>
              <a:gd name="connsiteX9" fmla="*/ 161365 w 1577788"/>
              <a:gd name="connsiteY9" fmla="*/ 286870 h 520851"/>
              <a:gd name="connsiteX10" fmla="*/ 233083 w 1577788"/>
              <a:gd name="connsiteY10" fmla="*/ 161364 h 520851"/>
              <a:gd name="connsiteX11" fmla="*/ 0 w 1577788"/>
              <a:gd name="connsiteY11" fmla="*/ 0 h 52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788" h="520851">
                <a:moveTo>
                  <a:pt x="1577788" y="268941"/>
                </a:moveTo>
                <a:cubicBezTo>
                  <a:pt x="1461246" y="386976"/>
                  <a:pt x="1344705" y="505012"/>
                  <a:pt x="1272988" y="519953"/>
                </a:cubicBezTo>
                <a:cubicBezTo>
                  <a:pt x="1201270" y="534894"/>
                  <a:pt x="1198283" y="358588"/>
                  <a:pt x="1147483" y="358588"/>
                </a:cubicBezTo>
                <a:cubicBezTo>
                  <a:pt x="1096683" y="358588"/>
                  <a:pt x="1007035" y="519953"/>
                  <a:pt x="968188" y="519953"/>
                </a:cubicBezTo>
                <a:cubicBezTo>
                  <a:pt x="929341" y="519953"/>
                  <a:pt x="959223" y="364564"/>
                  <a:pt x="914400" y="358588"/>
                </a:cubicBezTo>
                <a:cubicBezTo>
                  <a:pt x="869577" y="352612"/>
                  <a:pt x="735106" y="493059"/>
                  <a:pt x="699247" y="484094"/>
                </a:cubicBezTo>
                <a:cubicBezTo>
                  <a:pt x="663388" y="475129"/>
                  <a:pt x="744070" y="313765"/>
                  <a:pt x="699247" y="304800"/>
                </a:cubicBezTo>
                <a:cubicBezTo>
                  <a:pt x="654424" y="295835"/>
                  <a:pt x="478118" y="439271"/>
                  <a:pt x="430306" y="430306"/>
                </a:cubicBezTo>
                <a:cubicBezTo>
                  <a:pt x="382494" y="421341"/>
                  <a:pt x="457200" y="274917"/>
                  <a:pt x="412377" y="251011"/>
                </a:cubicBezTo>
                <a:cubicBezTo>
                  <a:pt x="367553" y="227105"/>
                  <a:pt x="191247" y="301811"/>
                  <a:pt x="161365" y="286870"/>
                </a:cubicBezTo>
                <a:cubicBezTo>
                  <a:pt x="131483" y="271929"/>
                  <a:pt x="259977" y="209176"/>
                  <a:pt x="233083" y="161364"/>
                </a:cubicBezTo>
                <a:cubicBezTo>
                  <a:pt x="206189" y="113552"/>
                  <a:pt x="103094" y="56776"/>
                  <a:pt x="0" y="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grpSp>
        <p:nvGrpSpPr>
          <p:cNvPr id="101" name="Grupp 100"/>
          <p:cNvGrpSpPr/>
          <p:nvPr/>
        </p:nvGrpSpPr>
        <p:grpSpPr>
          <a:xfrm rot="10800000">
            <a:off x="6829126" y="4552730"/>
            <a:ext cx="1861744" cy="2079777"/>
            <a:chOff x="4926836" y="3317447"/>
            <a:chExt cx="1861744" cy="2079777"/>
          </a:xfrm>
        </p:grpSpPr>
        <p:cxnSp>
          <p:nvCxnSpPr>
            <p:cNvPr id="102" name="Rak pil 101"/>
            <p:cNvCxnSpPr>
              <a:stCxn id="109" idx="2"/>
              <a:endCxn id="119" idx="11"/>
            </p:cNvCxnSpPr>
            <p:nvPr/>
          </p:nvCxnSpPr>
          <p:spPr>
            <a:xfrm rot="10800000" flipV="1">
              <a:off x="5065377" y="4936778"/>
              <a:ext cx="673587" cy="21602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03" name="Rak pil 102"/>
            <p:cNvCxnSpPr/>
            <p:nvPr/>
          </p:nvCxnSpPr>
          <p:spPr>
            <a:xfrm rot="10800000" flipV="1">
              <a:off x="4933832" y="3625224"/>
              <a:ext cx="261519" cy="7299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4" name="Rak pil 103"/>
            <p:cNvCxnSpPr>
              <a:endCxn id="119" idx="11"/>
            </p:cNvCxnSpPr>
            <p:nvPr/>
          </p:nvCxnSpPr>
          <p:spPr>
            <a:xfrm rot="10800000" flipH="1" flipV="1">
              <a:off x="4926836" y="4211113"/>
              <a:ext cx="138541" cy="94169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5" name="Rak pil 104"/>
            <p:cNvCxnSpPr>
              <a:endCxn id="109" idx="2"/>
            </p:cNvCxnSpPr>
            <p:nvPr/>
          </p:nvCxnSpPr>
          <p:spPr>
            <a:xfrm rot="10800000" flipH="1" flipV="1">
              <a:off x="4935351" y="4211113"/>
              <a:ext cx="803613" cy="72566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06" name="Rak pil 105"/>
            <p:cNvCxnSpPr>
              <a:stCxn id="109" idx="0"/>
            </p:cNvCxnSpPr>
            <p:nvPr/>
          </p:nvCxnSpPr>
          <p:spPr>
            <a:xfrm rot="10800000">
              <a:off x="5160478" y="3508516"/>
              <a:ext cx="578486" cy="112048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7" name="Rak pil 106"/>
            <p:cNvCxnSpPr>
              <a:stCxn id="116" idx="2"/>
            </p:cNvCxnSpPr>
            <p:nvPr/>
          </p:nvCxnSpPr>
          <p:spPr>
            <a:xfrm rot="10800000" flipV="1">
              <a:off x="5007653" y="3625224"/>
              <a:ext cx="626312" cy="72990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108" name="Höger 107"/>
            <p:cNvSpPr/>
            <p:nvPr/>
          </p:nvSpPr>
          <p:spPr>
            <a:xfrm rot="16628965">
              <a:off x="6115456" y="4724099"/>
              <a:ext cx="1180376" cy="16587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 name="textruta 108"/>
            <p:cNvSpPr txBox="1"/>
            <p:nvPr/>
          </p:nvSpPr>
          <p:spPr>
            <a:xfrm>
              <a:off x="5445306" y="4629001"/>
              <a:ext cx="587315" cy="307777"/>
            </a:xfrm>
            <a:prstGeom prst="rect">
              <a:avLst/>
            </a:prstGeom>
            <a:noFill/>
          </p:spPr>
          <p:txBody>
            <a:bodyPr wrap="square" rtlCol="0">
              <a:spAutoFit/>
            </a:bodyPr>
            <a:lstStyle/>
            <a:p>
              <a:r>
                <a:rPr lang="sv-SE" sz="1400" b="1" dirty="0" smtClean="0"/>
                <a:t>A=X</a:t>
              </a:r>
              <a:endParaRPr lang="sv-SE" sz="1400" b="1" dirty="0"/>
            </a:p>
          </p:txBody>
        </p:sp>
        <p:sp>
          <p:nvSpPr>
            <p:cNvPr id="116" name="textruta 115"/>
            <p:cNvSpPr txBox="1"/>
            <p:nvPr/>
          </p:nvSpPr>
          <p:spPr>
            <a:xfrm>
              <a:off x="5390576" y="3317447"/>
              <a:ext cx="486777" cy="307777"/>
            </a:xfrm>
            <a:prstGeom prst="rect">
              <a:avLst/>
            </a:prstGeom>
            <a:noFill/>
          </p:spPr>
          <p:txBody>
            <a:bodyPr wrap="square" rtlCol="0">
              <a:spAutoFit/>
            </a:bodyPr>
            <a:lstStyle/>
            <a:p>
              <a:r>
                <a:rPr lang="sv-SE" sz="1400" b="1" dirty="0" smtClean="0"/>
                <a:t>B=X</a:t>
              </a:r>
              <a:endParaRPr lang="sv-SE" sz="1400" b="1" dirty="0"/>
            </a:p>
          </p:txBody>
        </p:sp>
        <p:sp>
          <p:nvSpPr>
            <p:cNvPr id="117" name="Likbent triangel 116"/>
            <p:cNvSpPr/>
            <p:nvPr/>
          </p:nvSpPr>
          <p:spPr>
            <a:xfrm>
              <a:off x="5805346"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8" name="Likbent triangel 117"/>
            <p:cNvSpPr/>
            <p:nvPr/>
          </p:nvSpPr>
          <p:spPr>
            <a:xfrm>
              <a:off x="5824761" y="4576739"/>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19" name="Frihandsfigur 118"/>
          <p:cNvSpPr/>
          <p:nvPr/>
        </p:nvSpPr>
        <p:spPr>
          <a:xfrm rot="10800000">
            <a:off x="6974541" y="4276300"/>
            <a:ext cx="1577788" cy="520851"/>
          </a:xfrm>
          <a:custGeom>
            <a:avLst/>
            <a:gdLst>
              <a:gd name="connsiteX0" fmla="*/ 1577788 w 1577788"/>
              <a:gd name="connsiteY0" fmla="*/ 268941 h 520851"/>
              <a:gd name="connsiteX1" fmla="*/ 1272988 w 1577788"/>
              <a:gd name="connsiteY1" fmla="*/ 519953 h 520851"/>
              <a:gd name="connsiteX2" fmla="*/ 1147483 w 1577788"/>
              <a:gd name="connsiteY2" fmla="*/ 358588 h 520851"/>
              <a:gd name="connsiteX3" fmla="*/ 968188 w 1577788"/>
              <a:gd name="connsiteY3" fmla="*/ 519953 h 520851"/>
              <a:gd name="connsiteX4" fmla="*/ 914400 w 1577788"/>
              <a:gd name="connsiteY4" fmla="*/ 358588 h 520851"/>
              <a:gd name="connsiteX5" fmla="*/ 699247 w 1577788"/>
              <a:gd name="connsiteY5" fmla="*/ 484094 h 520851"/>
              <a:gd name="connsiteX6" fmla="*/ 699247 w 1577788"/>
              <a:gd name="connsiteY6" fmla="*/ 304800 h 520851"/>
              <a:gd name="connsiteX7" fmla="*/ 430306 w 1577788"/>
              <a:gd name="connsiteY7" fmla="*/ 430306 h 520851"/>
              <a:gd name="connsiteX8" fmla="*/ 412377 w 1577788"/>
              <a:gd name="connsiteY8" fmla="*/ 251011 h 520851"/>
              <a:gd name="connsiteX9" fmla="*/ 161365 w 1577788"/>
              <a:gd name="connsiteY9" fmla="*/ 286870 h 520851"/>
              <a:gd name="connsiteX10" fmla="*/ 233083 w 1577788"/>
              <a:gd name="connsiteY10" fmla="*/ 161364 h 520851"/>
              <a:gd name="connsiteX11" fmla="*/ 0 w 1577788"/>
              <a:gd name="connsiteY11" fmla="*/ 0 h 52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788" h="520851">
                <a:moveTo>
                  <a:pt x="1577788" y="268941"/>
                </a:moveTo>
                <a:cubicBezTo>
                  <a:pt x="1461246" y="386976"/>
                  <a:pt x="1344705" y="505012"/>
                  <a:pt x="1272988" y="519953"/>
                </a:cubicBezTo>
                <a:cubicBezTo>
                  <a:pt x="1201270" y="534894"/>
                  <a:pt x="1198283" y="358588"/>
                  <a:pt x="1147483" y="358588"/>
                </a:cubicBezTo>
                <a:cubicBezTo>
                  <a:pt x="1096683" y="358588"/>
                  <a:pt x="1007035" y="519953"/>
                  <a:pt x="968188" y="519953"/>
                </a:cubicBezTo>
                <a:cubicBezTo>
                  <a:pt x="929341" y="519953"/>
                  <a:pt x="959223" y="364564"/>
                  <a:pt x="914400" y="358588"/>
                </a:cubicBezTo>
                <a:cubicBezTo>
                  <a:pt x="869577" y="352612"/>
                  <a:pt x="735106" y="493059"/>
                  <a:pt x="699247" y="484094"/>
                </a:cubicBezTo>
                <a:cubicBezTo>
                  <a:pt x="663388" y="475129"/>
                  <a:pt x="744070" y="313765"/>
                  <a:pt x="699247" y="304800"/>
                </a:cubicBezTo>
                <a:cubicBezTo>
                  <a:pt x="654424" y="295835"/>
                  <a:pt x="478118" y="439271"/>
                  <a:pt x="430306" y="430306"/>
                </a:cubicBezTo>
                <a:cubicBezTo>
                  <a:pt x="382494" y="421341"/>
                  <a:pt x="457200" y="274917"/>
                  <a:pt x="412377" y="251011"/>
                </a:cubicBezTo>
                <a:cubicBezTo>
                  <a:pt x="367553" y="227105"/>
                  <a:pt x="191247" y="301811"/>
                  <a:pt x="161365" y="286870"/>
                </a:cubicBezTo>
                <a:cubicBezTo>
                  <a:pt x="131483" y="271929"/>
                  <a:pt x="259977" y="209176"/>
                  <a:pt x="233083" y="161364"/>
                </a:cubicBezTo>
                <a:cubicBezTo>
                  <a:pt x="206189" y="113552"/>
                  <a:pt x="103094" y="56776"/>
                  <a:pt x="0" y="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230159260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FFFF00"/>
          </a:solidFill>
        </p:spPr>
        <p:txBody>
          <a:bodyPr>
            <a:normAutofit fontScale="90000"/>
          </a:bodyPr>
          <a:lstStyle/>
          <a:p>
            <a:r>
              <a:rPr lang="sv-SE" sz="1600" dirty="0" smtClean="0"/>
              <a:t>Övning:</a:t>
            </a:r>
            <a:r>
              <a:rPr lang="sv-SE" sz="2700" dirty="0" smtClean="0"/>
              <a:t/>
            </a:r>
            <a:br>
              <a:rPr lang="sv-SE" sz="2700" dirty="0" smtClean="0"/>
            </a:br>
            <a:r>
              <a:rPr lang="sv-SE" sz="2400" dirty="0" smtClean="0"/>
              <a:t>Väggen 2</a:t>
            </a:r>
            <a:r>
              <a:rPr lang="sv-SE" sz="2700" dirty="0" smtClean="0"/>
              <a:t/>
            </a:r>
            <a:br>
              <a:rPr lang="sv-SE" sz="2700" dirty="0" smtClean="0"/>
            </a:br>
            <a:r>
              <a:rPr lang="sv-SE" sz="1300" dirty="0" smtClean="0"/>
              <a:t>Tid: 10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FFFF00"/>
          </a:solidFill>
        </p:spPr>
        <p:txBody>
          <a:bodyPr>
            <a:normAutofit/>
          </a:bodyPr>
          <a:lstStyle/>
          <a:p>
            <a:r>
              <a:rPr lang="sv-SE" sz="1700" b="1" dirty="0">
                <a:latin typeface="+mj-lt"/>
                <a:ea typeface="+mj-ea"/>
                <a:cs typeface="+mj-cs"/>
              </a:rPr>
              <a:t>Syfte:</a:t>
            </a:r>
          </a:p>
          <a:p>
            <a:r>
              <a:rPr lang="sv-SE" sz="1200" dirty="0" smtClean="0"/>
              <a:t>Övning med fokus på att öva på passningsspel, väggspel. Byt </a:t>
            </a:r>
            <a:r>
              <a:rPr lang="sv-SE" sz="1200" dirty="0"/>
              <a:t>sida </a:t>
            </a:r>
            <a:r>
              <a:rPr lang="sv-SE" sz="1200" dirty="0" smtClean="0"/>
              <a:t>efter 5 </a:t>
            </a:r>
            <a:r>
              <a:rPr lang="sv-SE" sz="1200" dirty="0"/>
              <a:t>minuter.</a:t>
            </a:r>
          </a:p>
        </p:txBody>
      </p:sp>
      <p:sp>
        <p:nvSpPr>
          <p:cNvPr id="32" name="Platshållare för text 3"/>
          <p:cNvSpPr txBox="1">
            <a:spLocks/>
          </p:cNvSpPr>
          <p:nvPr/>
        </p:nvSpPr>
        <p:spPr>
          <a:xfrm>
            <a:off x="107504" y="1556791"/>
            <a:ext cx="4392488" cy="3753635"/>
          </a:xfrm>
          <a:prstGeom prst="rect">
            <a:avLst/>
          </a:prstGeom>
          <a:solidFill>
            <a:srgbClr val="FFFF00"/>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3-5 spelare vid varje kon, vid platsbyte så går man </a:t>
            </a:r>
            <a:r>
              <a:rPr lang="sv-SE" sz="1200" i="1" dirty="0" smtClean="0"/>
              <a:t>bakom mål. </a:t>
            </a:r>
            <a:r>
              <a:rPr lang="sv-SE" sz="1200" i="1" dirty="0"/>
              <a:t>Bollar vid </a:t>
            </a:r>
            <a:r>
              <a:rPr lang="sv-SE" sz="1200" i="1" dirty="0" smtClean="0"/>
              <a:t>A konen.</a:t>
            </a:r>
            <a:endParaRPr lang="sv-SE" sz="1200" i="1" dirty="0"/>
          </a:p>
          <a:p>
            <a:pPr marL="228600" indent="-228600">
              <a:buFont typeface="+mj-lt"/>
              <a:buAutoNum type="arabicPeriod"/>
            </a:pPr>
            <a:r>
              <a:rPr lang="sv-SE" sz="1200" dirty="0" smtClean="0"/>
              <a:t>A passar B.</a:t>
            </a:r>
            <a:endParaRPr lang="sv-SE" sz="1200" dirty="0"/>
          </a:p>
          <a:p>
            <a:pPr marL="228600" indent="-228600">
              <a:buFont typeface="+mj-lt"/>
              <a:buAutoNum type="arabicPeriod"/>
            </a:pPr>
            <a:r>
              <a:rPr lang="sv-SE" sz="1200" dirty="0" smtClean="0"/>
              <a:t>A </a:t>
            </a:r>
            <a:r>
              <a:rPr lang="sv-SE" sz="1200" dirty="0"/>
              <a:t>löper ner och rundar </a:t>
            </a:r>
            <a:r>
              <a:rPr lang="sv-SE" sz="1200" dirty="0" smtClean="0"/>
              <a:t>krysset</a:t>
            </a:r>
          </a:p>
          <a:p>
            <a:pPr marL="228600" indent="-228600">
              <a:buFont typeface="+mj-lt"/>
              <a:buAutoNum type="arabicPeriod"/>
            </a:pPr>
            <a:r>
              <a:rPr lang="sv-SE" sz="1200" dirty="0" smtClean="0"/>
              <a:t>B </a:t>
            </a:r>
            <a:r>
              <a:rPr lang="sv-SE" sz="1200" dirty="0"/>
              <a:t>passar till A när den rundat krysset från </a:t>
            </a:r>
            <a:r>
              <a:rPr lang="sv-SE" sz="1200" dirty="0" smtClean="0"/>
              <a:t>hörnet.</a:t>
            </a:r>
          </a:p>
          <a:p>
            <a:pPr marL="228600" indent="-228600">
              <a:buFont typeface="+mj-lt"/>
              <a:buAutoNum type="arabicPeriod"/>
            </a:pPr>
            <a:r>
              <a:rPr lang="sv-SE" sz="1200" dirty="0" smtClean="0"/>
              <a:t>A </a:t>
            </a:r>
            <a:r>
              <a:rPr lang="sv-SE" sz="1200" dirty="0"/>
              <a:t>passar till sitt eget </a:t>
            </a:r>
            <a:r>
              <a:rPr lang="sv-SE" sz="1200" dirty="0" smtClean="0"/>
              <a:t>led.</a:t>
            </a:r>
          </a:p>
          <a:p>
            <a:pPr marL="228600" indent="-228600">
              <a:buFont typeface="+mj-lt"/>
              <a:buAutoNum type="arabicPeriod"/>
            </a:pPr>
            <a:r>
              <a:rPr lang="sv-SE" sz="1200" dirty="0" smtClean="0"/>
              <a:t>A </a:t>
            </a:r>
            <a:r>
              <a:rPr lang="sv-SE" sz="1200" dirty="0"/>
              <a:t>löper uppåt i banan och får tillbaka </a:t>
            </a:r>
            <a:r>
              <a:rPr lang="sv-SE" sz="1200" dirty="0" smtClean="0"/>
              <a:t>bollen.</a:t>
            </a:r>
          </a:p>
          <a:p>
            <a:pPr marL="228600" indent="-228600">
              <a:buFont typeface="+mj-lt"/>
              <a:buAutoNum type="arabicPeriod"/>
            </a:pPr>
            <a:r>
              <a:rPr lang="sv-SE" sz="1200" dirty="0" smtClean="0"/>
              <a:t>A </a:t>
            </a:r>
            <a:r>
              <a:rPr lang="sv-SE" sz="1200" dirty="0"/>
              <a:t>tar emot bollen och rundar A </a:t>
            </a:r>
            <a:r>
              <a:rPr lang="sv-SE" sz="1200" dirty="0" smtClean="0"/>
              <a:t>ledet.</a:t>
            </a:r>
          </a:p>
          <a:p>
            <a:pPr marL="228600" indent="-228600">
              <a:buFont typeface="+mj-lt"/>
              <a:buAutoNum type="arabicPeriod"/>
            </a:pPr>
            <a:r>
              <a:rPr lang="sv-SE" sz="1200" dirty="0" smtClean="0"/>
              <a:t>A </a:t>
            </a:r>
            <a:r>
              <a:rPr lang="sv-SE" sz="1200" dirty="0"/>
              <a:t>skjuter på </a:t>
            </a:r>
            <a:r>
              <a:rPr lang="sv-SE" sz="1200" dirty="0" smtClean="0"/>
              <a:t>mål</a:t>
            </a:r>
          </a:p>
          <a:p>
            <a:pPr marL="228600" indent="-228600">
              <a:buFont typeface="+mj-lt"/>
              <a:buAutoNum type="arabicPeriod"/>
            </a:pPr>
            <a:r>
              <a:rPr lang="sv-SE" sz="1200" dirty="0" smtClean="0"/>
              <a:t>Rörelse </a:t>
            </a:r>
            <a:r>
              <a:rPr lang="sv-SE" sz="1200" dirty="0"/>
              <a:t>A-B, </a:t>
            </a:r>
            <a:r>
              <a:rPr lang="sv-SE" sz="1200" dirty="0" smtClean="0"/>
              <a:t>B-A</a:t>
            </a:r>
          </a:p>
          <a:p>
            <a:r>
              <a:rPr lang="sv-SE" sz="1200" i="1" dirty="0"/>
              <a:t>Påminn barnen om att akta sig för skott då de befinner sig runt målet</a:t>
            </a:r>
            <a:r>
              <a:rPr lang="sv-SE" sz="1200" i="1" dirty="0" smtClean="0"/>
              <a: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FFFF0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72" name="Grupp 71"/>
          <p:cNvGrpSpPr/>
          <p:nvPr/>
        </p:nvGrpSpPr>
        <p:grpSpPr>
          <a:xfrm>
            <a:off x="6786960" y="221392"/>
            <a:ext cx="1938884" cy="2079435"/>
            <a:chOff x="6759460" y="3317447"/>
            <a:chExt cx="1938884" cy="2079435"/>
          </a:xfrm>
        </p:grpSpPr>
        <p:cxnSp>
          <p:nvCxnSpPr>
            <p:cNvPr id="74" name="Rak pil 73"/>
            <p:cNvCxnSpPr/>
            <p:nvPr/>
          </p:nvCxnSpPr>
          <p:spPr>
            <a:xfrm>
              <a:off x="7603208" y="4940628"/>
              <a:ext cx="898528" cy="4562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a:off x="7603208" y="4511244"/>
              <a:ext cx="1053167" cy="4428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90" idx="4"/>
            </p:cNvCxnSpPr>
            <p:nvPr/>
          </p:nvCxnSpPr>
          <p:spPr>
            <a:xfrm flipV="1">
              <a:off x="7586115" y="3471335"/>
              <a:ext cx="808739" cy="1199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a:stCxn id="86" idx="2"/>
            </p:cNvCxnSpPr>
            <p:nvPr/>
          </p:nvCxnSpPr>
          <p:spPr>
            <a:xfrm>
              <a:off x="7829504" y="3625224"/>
              <a:ext cx="868840" cy="81159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5474846">
              <a:off x="6399420" y="4580838"/>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7309551" y="4632851"/>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7586115" y="3317447"/>
              <a:ext cx="486777" cy="307777"/>
            </a:xfrm>
            <a:prstGeom prst="rect">
              <a:avLst/>
            </a:prstGeom>
            <a:noFill/>
          </p:spPr>
          <p:txBody>
            <a:bodyPr wrap="square" rtlCol="0">
              <a:spAutoFit/>
            </a:bodyPr>
            <a:lstStyle/>
            <a:p>
              <a:r>
                <a:rPr lang="sv-SE" sz="1400" b="1" dirty="0" smtClean="0"/>
                <a:t>B=X</a:t>
              </a:r>
              <a:endParaRPr lang="sv-SE" sz="1400" b="1" dirty="0"/>
            </a:p>
          </p:txBody>
        </p:sp>
        <p:sp>
          <p:nvSpPr>
            <p:cNvPr id="87" name="Likbent triangel 86"/>
            <p:cNvSpPr/>
            <p:nvPr/>
          </p:nvSpPr>
          <p:spPr>
            <a:xfrm>
              <a:off x="7487811"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7389507" y="444531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5" name="Frihandsfigur 34"/>
          <p:cNvSpPr/>
          <p:nvPr/>
        </p:nvSpPr>
        <p:spPr>
          <a:xfrm>
            <a:off x="6974541" y="1990165"/>
            <a:ext cx="1577788" cy="520851"/>
          </a:xfrm>
          <a:custGeom>
            <a:avLst/>
            <a:gdLst>
              <a:gd name="connsiteX0" fmla="*/ 1577788 w 1577788"/>
              <a:gd name="connsiteY0" fmla="*/ 268941 h 520851"/>
              <a:gd name="connsiteX1" fmla="*/ 1272988 w 1577788"/>
              <a:gd name="connsiteY1" fmla="*/ 519953 h 520851"/>
              <a:gd name="connsiteX2" fmla="*/ 1147483 w 1577788"/>
              <a:gd name="connsiteY2" fmla="*/ 358588 h 520851"/>
              <a:gd name="connsiteX3" fmla="*/ 968188 w 1577788"/>
              <a:gd name="connsiteY3" fmla="*/ 519953 h 520851"/>
              <a:gd name="connsiteX4" fmla="*/ 914400 w 1577788"/>
              <a:gd name="connsiteY4" fmla="*/ 358588 h 520851"/>
              <a:gd name="connsiteX5" fmla="*/ 699247 w 1577788"/>
              <a:gd name="connsiteY5" fmla="*/ 484094 h 520851"/>
              <a:gd name="connsiteX6" fmla="*/ 699247 w 1577788"/>
              <a:gd name="connsiteY6" fmla="*/ 304800 h 520851"/>
              <a:gd name="connsiteX7" fmla="*/ 430306 w 1577788"/>
              <a:gd name="connsiteY7" fmla="*/ 430306 h 520851"/>
              <a:gd name="connsiteX8" fmla="*/ 412377 w 1577788"/>
              <a:gd name="connsiteY8" fmla="*/ 251011 h 520851"/>
              <a:gd name="connsiteX9" fmla="*/ 161365 w 1577788"/>
              <a:gd name="connsiteY9" fmla="*/ 286870 h 520851"/>
              <a:gd name="connsiteX10" fmla="*/ 233083 w 1577788"/>
              <a:gd name="connsiteY10" fmla="*/ 161364 h 520851"/>
              <a:gd name="connsiteX11" fmla="*/ 0 w 1577788"/>
              <a:gd name="connsiteY11" fmla="*/ 0 h 52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788" h="520851">
                <a:moveTo>
                  <a:pt x="1577788" y="268941"/>
                </a:moveTo>
                <a:cubicBezTo>
                  <a:pt x="1461246" y="386976"/>
                  <a:pt x="1344705" y="505012"/>
                  <a:pt x="1272988" y="519953"/>
                </a:cubicBezTo>
                <a:cubicBezTo>
                  <a:pt x="1201270" y="534894"/>
                  <a:pt x="1198283" y="358588"/>
                  <a:pt x="1147483" y="358588"/>
                </a:cubicBezTo>
                <a:cubicBezTo>
                  <a:pt x="1096683" y="358588"/>
                  <a:pt x="1007035" y="519953"/>
                  <a:pt x="968188" y="519953"/>
                </a:cubicBezTo>
                <a:cubicBezTo>
                  <a:pt x="929341" y="519953"/>
                  <a:pt x="959223" y="364564"/>
                  <a:pt x="914400" y="358588"/>
                </a:cubicBezTo>
                <a:cubicBezTo>
                  <a:pt x="869577" y="352612"/>
                  <a:pt x="735106" y="493059"/>
                  <a:pt x="699247" y="484094"/>
                </a:cubicBezTo>
                <a:cubicBezTo>
                  <a:pt x="663388" y="475129"/>
                  <a:pt x="744070" y="313765"/>
                  <a:pt x="699247" y="304800"/>
                </a:cubicBezTo>
                <a:cubicBezTo>
                  <a:pt x="654424" y="295835"/>
                  <a:pt x="478118" y="439271"/>
                  <a:pt x="430306" y="430306"/>
                </a:cubicBezTo>
                <a:cubicBezTo>
                  <a:pt x="382494" y="421341"/>
                  <a:pt x="457200" y="274917"/>
                  <a:pt x="412377" y="251011"/>
                </a:cubicBezTo>
                <a:cubicBezTo>
                  <a:pt x="367553" y="227105"/>
                  <a:pt x="191247" y="301811"/>
                  <a:pt x="161365" y="286870"/>
                </a:cubicBezTo>
                <a:cubicBezTo>
                  <a:pt x="131483" y="271929"/>
                  <a:pt x="259977" y="209176"/>
                  <a:pt x="233083" y="161364"/>
                </a:cubicBezTo>
                <a:cubicBezTo>
                  <a:pt x="206189" y="113552"/>
                  <a:pt x="103094" y="56776"/>
                  <a:pt x="0" y="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grpSp>
        <p:nvGrpSpPr>
          <p:cNvPr id="101" name="Grupp 100"/>
          <p:cNvGrpSpPr/>
          <p:nvPr/>
        </p:nvGrpSpPr>
        <p:grpSpPr>
          <a:xfrm rot="10800000">
            <a:off x="6829126" y="4552730"/>
            <a:ext cx="1861744" cy="2079777"/>
            <a:chOff x="4926836" y="3317447"/>
            <a:chExt cx="1861744" cy="2079777"/>
          </a:xfrm>
        </p:grpSpPr>
        <p:cxnSp>
          <p:nvCxnSpPr>
            <p:cNvPr id="102" name="Rak pil 101"/>
            <p:cNvCxnSpPr>
              <a:endCxn id="119" idx="11"/>
            </p:cNvCxnSpPr>
            <p:nvPr/>
          </p:nvCxnSpPr>
          <p:spPr>
            <a:xfrm rot="10800000" flipV="1">
              <a:off x="5065377" y="4782890"/>
              <a:ext cx="576569" cy="36991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03" name="Rak pil 102"/>
            <p:cNvCxnSpPr/>
            <p:nvPr/>
          </p:nvCxnSpPr>
          <p:spPr>
            <a:xfrm rot="10800000" flipV="1">
              <a:off x="4933832" y="3625224"/>
              <a:ext cx="261519" cy="72990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4" name="Rak pil 103"/>
            <p:cNvCxnSpPr>
              <a:endCxn id="119" idx="11"/>
            </p:cNvCxnSpPr>
            <p:nvPr/>
          </p:nvCxnSpPr>
          <p:spPr>
            <a:xfrm rot="10800000" flipH="1" flipV="1">
              <a:off x="4926836" y="4211113"/>
              <a:ext cx="138541" cy="94169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5" name="Rak pil 104"/>
            <p:cNvCxnSpPr/>
            <p:nvPr/>
          </p:nvCxnSpPr>
          <p:spPr>
            <a:xfrm rot="10800000" flipH="1" flipV="1">
              <a:off x="4935349" y="4211111"/>
              <a:ext cx="706597" cy="57177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06" name="Rak pil 105"/>
            <p:cNvCxnSpPr>
              <a:stCxn id="109" idx="2"/>
            </p:cNvCxnSpPr>
            <p:nvPr/>
          </p:nvCxnSpPr>
          <p:spPr>
            <a:xfrm rot="10800000">
              <a:off x="5160478" y="3508516"/>
              <a:ext cx="578485" cy="1120485"/>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07" name="Rak pil 106"/>
            <p:cNvCxnSpPr>
              <a:stCxn id="116" idx="0"/>
            </p:cNvCxnSpPr>
            <p:nvPr/>
          </p:nvCxnSpPr>
          <p:spPr>
            <a:xfrm rot="10800000" flipV="1">
              <a:off x="5007653" y="3625017"/>
              <a:ext cx="634293" cy="5860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108" name="Höger 107"/>
            <p:cNvSpPr/>
            <p:nvPr/>
          </p:nvSpPr>
          <p:spPr>
            <a:xfrm rot="16628965">
              <a:off x="6115456" y="4724099"/>
              <a:ext cx="1180376" cy="16587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9" name="textruta 108"/>
            <p:cNvSpPr txBox="1"/>
            <p:nvPr/>
          </p:nvSpPr>
          <p:spPr>
            <a:xfrm rot="10800000">
              <a:off x="5445306" y="4629001"/>
              <a:ext cx="587315" cy="307777"/>
            </a:xfrm>
            <a:prstGeom prst="rect">
              <a:avLst/>
            </a:prstGeom>
            <a:noFill/>
          </p:spPr>
          <p:txBody>
            <a:bodyPr wrap="square" rtlCol="0">
              <a:spAutoFit/>
            </a:bodyPr>
            <a:lstStyle/>
            <a:p>
              <a:r>
                <a:rPr lang="sv-SE" sz="1400" b="1" dirty="0" smtClean="0"/>
                <a:t>A=X</a:t>
              </a:r>
              <a:endParaRPr lang="sv-SE" sz="1400" b="1" dirty="0"/>
            </a:p>
          </p:txBody>
        </p:sp>
        <p:sp>
          <p:nvSpPr>
            <p:cNvPr id="116" name="textruta 115"/>
            <p:cNvSpPr txBox="1"/>
            <p:nvPr/>
          </p:nvSpPr>
          <p:spPr>
            <a:xfrm rot="10621600">
              <a:off x="5390576" y="3317447"/>
              <a:ext cx="486777" cy="307777"/>
            </a:xfrm>
            <a:prstGeom prst="rect">
              <a:avLst/>
            </a:prstGeom>
            <a:noFill/>
          </p:spPr>
          <p:txBody>
            <a:bodyPr wrap="square" rtlCol="0">
              <a:spAutoFit/>
            </a:bodyPr>
            <a:lstStyle/>
            <a:p>
              <a:r>
                <a:rPr lang="sv-SE" sz="1400" b="1" dirty="0" smtClean="0"/>
                <a:t>B=X</a:t>
              </a:r>
              <a:endParaRPr lang="sv-SE" sz="1400" b="1" dirty="0"/>
            </a:p>
          </p:txBody>
        </p:sp>
        <p:sp>
          <p:nvSpPr>
            <p:cNvPr id="117" name="Likbent triangel 116"/>
            <p:cNvSpPr/>
            <p:nvPr/>
          </p:nvSpPr>
          <p:spPr>
            <a:xfrm>
              <a:off x="5805346"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8" name="Likbent triangel 117"/>
            <p:cNvSpPr/>
            <p:nvPr/>
          </p:nvSpPr>
          <p:spPr>
            <a:xfrm>
              <a:off x="5805346" y="4432723"/>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19" name="Frihandsfigur 118"/>
          <p:cNvSpPr/>
          <p:nvPr/>
        </p:nvSpPr>
        <p:spPr>
          <a:xfrm rot="10800000">
            <a:off x="6974541" y="4276300"/>
            <a:ext cx="1577788" cy="520851"/>
          </a:xfrm>
          <a:custGeom>
            <a:avLst/>
            <a:gdLst>
              <a:gd name="connsiteX0" fmla="*/ 1577788 w 1577788"/>
              <a:gd name="connsiteY0" fmla="*/ 268941 h 520851"/>
              <a:gd name="connsiteX1" fmla="*/ 1272988 w 1577788"/>
              <a:gd name="connsiteY1" fmla="*/ 519953 h 520851"/>
              <a:gd name="connsiteX2" fmla="*/ 1147483 w 1577788"/>
              <a:gd name="connsiteY2" fmla="*/ 358588 h 520851"/>
              <a:gd name="connsiteX3" fmla="*/ 968188 w 1577788"/>
              <a:gd name="connsiteY3" fmla="*/ 519953 h 520851"/>
              <a:gd name="connsiteX4" fmla="*/ 914400 w 1577788"/>
              <a:gd name="connsiteY4" fmla="*/ 358588 h 520851"/>
              <a:gd name="connsiteX5" fmla="*/ 699247 w 1577788"/>
              <a:gd name="connsiteY5" fmla="*/ 484094 h 520851"/>
              <a:gd name="connsiteX6" fmla="*/ 699247 w 1577788"/>
              <a:gd name="connsiteY6" fmla="*/ 304800 h 520851"/>
              <a:gd name="connsiteX7" fmla="*/ 430306 w 1577788"/>
              <a:gd name="connsiteY7" fmla="*/ 430306 h 520851"/>
              <a:gd name="connsiteX8" fmla="*/ 412377 w 1577788"/>
              <a:gd name="connsiteY8" fmla="*/ 251011 h 520851"/>
              <a:gd name="connsiteX9" fmla="*/ 161365 w 1577788"/>
              <a:gd name="connsiteY9" fmla="*/ 286870 h 520851"/>
              <a:gd name="connsiteX10" fmla="*/ 233083 w 1577788"/>
              <a:gd name="connsiteY10" fmla="*/ 161364 h 520851"/>
              <a:gd name="connsiteX11" fmla="*/ 0 w 1577788"/>
              <a:gd name="connsiteY11" fmla="*/ 0 h 52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788" h="520851">
                <a:moveTo>
                  <a:pt x="1577788" y="268941"/>
                </a:moveTo>
                <a:cubicBezTo>
                  <a:pt x="1461246" y="386976"/>
                  <a:pt x="1344705" y="505012"/>
                  <a:pt x="1272988" y="519953"/>
                </a:cubicBezTo>
                <a:cubicBezTo>
                  <a:pt x="1201270" y="534894"/>
                  <a:pt x="1198283" y="358588"/>
                  <a:pt x="1147483" y="358588"/>
                </a:cubicBezTo>
                <a:cubicBezTo>
                  <a:pt x="1096683" y="358588"/>
                  <a:pt x="1007035" y="519953"/>
                  <a:pt x="968188" y="519953"/>
                </a:cubicBezTo>
                <a:cubicBezTo>
                  <a:pt x="929341" y="519953"/>
                  <a:pt x="959223" y="364564"/>
                  <a:pt x="914400" y="358588"/>
                </a:cubicBezTo>
                <a:cubicBezTo>
                  <a:pt x="869577" y="352612"/>
                  <a:pt x="735106" y="493059"/>
                  <a:pt x="699247" y="484094"/>
                </a:cubicBezTo>
                <a:cubicBezTo>
                  <a:pt x="663388" y="475129"/>
                  <a:pt x="744070" y="313765"/>
                  <a:pt x="699247" y="304800"/>
                </a:cubicBezTo>
                <a:cubicBezTo>
                  <a:pt x="654424" y="295835"/>
                  <a:pt x="478118" y="439271"/>
                  <a:pt x="430306" y="430306"/>
                </a:cubicBezTo>
                <a:cubicBezTo>
                  <a:pt x="382494" y="421341"/>
                  <a:pt x="457200" y="274917"/>
                  <a:pt x="412377" y="251011"/>
                </a:cubicBezTo>
                <a:cubicBezTo>
                  <a:pt x="367553" y="227105"/>
                  <a:pt x="191247" y="301811"/>
                  <a:pt x="161365" y="286870"/>
                </a:cubicBezTo>
                <a:cubicBezTo>
                  <a:pt x="131483" y="271929"/>
                  <a:pt x="259977" y="209176"/>
                  <a:pt x="233083" y="161364"/>
                </a:cubicBezTo>
                <a:cubicBezTo>
                  <a:pt x="206189" y="113552"/>
                  <a:pt x="103094" y="56776"/>
                  <a:pt x="0" y="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cxnSp>
        <p:nvCxnSpPr>
          <p:cNvPr id="47" name="Rak pil 46"/>
          <p:cNvCxnSpPr>
            <a:stCxn id="90" idx="4"/>
          </p:cNvCxnSpPr>
          <p:nvPr/>
        </p:nvCxnSpPr>
        <p:spPr>
          <a:xfrm flipV="1">
            <a:off x="7613615" y="529169"/>
            <a:ext cx="179330" cy="104580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0" name="Rak pil 59"/>
          <p:cNvCxnSpPr>
            <a:endCxn id="116" idx="0"/>
          </p:cNvCxnSpPr>
          <p:nvPr/>
        </p:nvCxnSpPr>
        <p:spPr>
          <a:xfrm>
            <a:off x="7878743" y="5320953"/>
            <a:ext cx="97017" cy="100398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53769646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FFFF00"/>
          </a:solidFill>
        </p:spPr>
        <p:txBody>
          <a:bodyPr>
            <a:normAutofit fontScale="90000"/>
          </a:bodyPr>
          <a:lstStyle/>
          <a:p>
            <a:r>
              <a:rPr lang="sv-SE" sz="1600" dirty="0" smtClean="0"/>
              <a:t>Övning:</a:t>
            </a:r>
            <a:r>
              <a:rPr lang="sv-SE" sz="2700" dirty="0" smtClean="0"/>
              <a:t/>
            </a:r>
            <a:br>
              <a:rPr lang="sv-SE" sz="2700" dirty="0" smtClean="0"/>
            </a:br>
            <a:r>
              <a:rPr lang="sv-SE" sz="2400" dirty="0" smtClean="0"/>
              <a:t>Väggen 3</a:t>
            </a:r>
            <a:r>
              <a:rPr lang="sv-SE" sz="2700" dirty="0" smtClean="0"/>
              <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FFFF00"/>
          </a:solidFill>
        </p:spPr>
        <p:txBody>
          <a:bodyPr>
            <a:normAutofit/>
          </a:bodyPr>
          <a:lstStyle/>
          <a:p>
            <a:r>
              <a:rPr lang="sv-SE" sz="1700" b="1" dirty="0">
                <a:latin typeface="+mj-lt"/>
                <a:ea typeface="+mj-ea"/>
                <a:cs typeface="+mj-cs"/>
              </a:rPr>
              <a:t>Syfte:</a:t>
            </a:r>
          </a:p>
          <a:p>
            <a:r>
              <a:rPr lang="sv-SE" sz="1200" dirty="0" smtClean="0"/>
              <a:t>Övning med fokus på att öva på passningsspel, väggspel. </a:t>
            </a:r>
            <a:endParaRPr lang="sv-SE" sz="1200" dirty="0"/>
          </a:p>
        </p:txBody>
      </p:sp>
      <p:sp>
        <p:nvSpPr>
          <p:cNvPr id="32" name="Platshållare för text 3"/>
          <p:cNvSpPr txBox="1">
            <a:spLocks/>
          </p:cNvSpPr>
          <p:nvPr/>
        </p:nvSpPr>
        <p:spPr>
          <a:xfrm>
            <a:off x="107504" y="1556791"/>
            <a:ext cx="4392488" cy="3753635"/>
          </a:xfrm>
          <a:prstGeom prst="rect">
            <a:avLst/>
          </a:prstGeom>
          <a:solidFill>
            <a:srgbClr val="FFFF00"/>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3-5 spelare vid varje kon, vid platsbyte så går man </a:t>
            </a:r>
            <a:r>
              <a:rPr lang="sv-SE" sz="1200" i="1" dirty="0" smtClean="0"/>
              <a:t>bakom mål.  C och D leden gör likadant som A och B leden. Leden börjar samtidigt</a:t>
            </a:r>
            <a:r>
              <a:rPr lang="sv-SE" sz="1200" i="1" dirty="0"/>
              <a:t>. Bollar vid </a:t>
            </a:r>
            <a:r>
              <a:rPr lang="sv-SE" sz="1200" i="1" dirty="0" smtClean="0"/>
              <a:t>A och C konerna.</a:t>
            </a:r>
            <a:endParaRPr lang="sv-SE" sz="1200" i="1" dirty="0"/>
          </a:p>
          <a:p>
            <a:pPr marL="228600" indent="-228600">
              <a:buFont typeface="+mj-lt"/>
              <a:buAutoNum type="arabicPeriod"/>
            </a:pPr>
            <a:r>
              <a:rPr lang="sv-SE" sz="1200" dirty="0" smtClean="0"/>
              <a:t>A passar B.</a:t>
            </a:r>
            <a:endParaRPr lang="sv-SE" sz="1200" dirty="0"/>
          </a:p>
          <a:p>
            <a:pPr marL="228600" indent="-228600">
              <a:buFont typeface="+mj-lt"/>
              <a:buAutoNum type="arabicPeriod"/>
            </a:pPr>
            <a:r>
              <a:rPr lang="sv-SE" sz="1200" dirty="0" smtClean="0"/>
              <a:t>A </a:t>
            </a:r>
            <a:r>
              <a:rPr lang="sv-SE" sz="1200" dirty="0"/>
              <a:t>löper ner och rundar </a:t>
            </a:r>
            <a:r>
              <a:rPr lang="sv-SE" sz="1200" dirty="0" smtClean="0"/>
              <a:t>krysset</a:t>
            </a:r>
          </a:p>
          <a:p>
            <a:pPr marL="228600" indent="-228600">
              <a:buFont typeface="+mj-lt"/>
              <a:buAutoNum type="arabicPeriod"/>
            </a:pPr>
            <a:r>
              <a:rPr lang="sv-SE" sz="1200" dirty="0" smtClean="0"/>
              <a:t>B </a:t>
            </a:r>
            <a:r>
              <a:rPr lang="sv-SE" sz="1200" dirty="0"/>
              <a:t>passar till A när den rundat krysset från </a:t>
            </a:r>
            <a:r>
              <a:rPr lang="sv-SE" sz="1200" dirty="0" smtClean="0"/>
              <a:t>hörnet.</a:t>
            </a:r>
          </a:p>
          <a:p>
            <a:pPr marL="228600" indent="-228600">
              <a:buFont typeface="+mj-lt"/>
              <a:buAutoNum type="arabicPeriod"/>
            </a:pPr>
            <a:r>
              <a:rPr lang="sv-SE" sz="1200" dirty="0" smtClean="0"/>
              <a:t>A </a:t>
            </a:r>
            <a:r>
              <a:rPr lang="sv-SE" sz="1200" dirty="0"/>
              <a:t>passar till sitt eget </a:t>
            </a:r>
            <a:r>
              <a:rPr lang="sv-SE" sz="1200" dirty="0" smtClean="0"/>
              <a:t>led.</a:t>
            </a:r>
          </a:p>
          <a:p>
            <a:pPr marL="228600" indent="-228600">
              <a:buFont typeface="+mj-lt"/>
              <a:buAutoNum type="arabicPeriod"/>
            </a:pPr>
            <a:r>
              <a:rPr lang="sv-SE" sz="1200" dirty="0" smtClean="0"/>
              <a:t>A </a:t>
            </a:r>
            <a:r>
              <a:rPr lang="sv-SE" sz="1200" dirty="0"/>
              <a:t>löper uppåt i banan och får tillbaka </a:t>
            </a:r>
            <a:r>
              <a:rPr lang="sv-SE" sz="1200" dirty="0" smtClean="0"/>
              <a:t>bollen.</a:t>
            </a:r>
          </a:p>
          <a:p>
            <a:pPr marL="228600" indent="-228600">
              <a:buFont typeface="+mj-lt"/>
              <a:buAutoNum type="arabicPeriod"/>
            </a:pPr>
            <a:r>
              <a:rPr lang="sv-SE" sz="1200" dirty="0" smtClean="0"/>
              <a:t>A </a:t>
            </a:r>
            <a:r>
              <a:rPr lang="sv-SE" sz="1200" dirty="0"/>
              <a:t>tar emot bollen och </a:t>
            </a:r>
            <a:r>
              <a:rPr lang="sv-SE" sz="1200" dirty="0" smtClean="0"/>
              <a:t>driver bollen mot mål.</a:t>
            </a:r>
          </a:p>
          <a:p>
            <a:pPr marL="228600" indent="-228600">
              <a:buFont typeface="+mj-lt"/>
              <a:buAutoNum type="arabicPeriod"/>
            </a:pPr>
            <a:r>
              <a:rPr lang="sv-SE" sz="1200" dirty="0" smtClean="0"/>
              <a:t>A </a:t>
            </a:r>
            <a:r>
              <a:rPr lang="sv-SE" sz="1200" dirty="0"/>
              <a:t>skjuter på </a:t>
            </a:r>
            <a:r>
              <a:rPr lang="sv-SE" sz="1200" dirty="0" smtClean="0"/>
              <a:t>mål</a:t>
            </a:r>
          </a:p>
          <a:p>
            <a:pPr marL="228600" indent="-228600">
              <a:buFont typeface="+mj-lt"/>
              <a:buAutoNum type="arabicPeriod"/>
            </a:pPr>
            <a:r>
              <a:rPr lang="sv-SE" sz="1200" dirty="0" smtClean="0"/>
              <a:t>Rörelse A-D, D-C, C-B, B-A</a:t>
            </a:r>
          </a:p>
          <a:p>
            <a:r>
              <a:rPr lang="sv-SE" sz="1200" i="1" dirty="0"/>
              <a:t>Påminn barnen om att akta sig för skott då de befinner sig runt målet</a:t>
            </a:r>
            <a:r>
              <a:rPr lang="sv-SE" sz="1200" i="1" dirty="0" smtClean="0"/>
              <a: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FFFF0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cxnSp>
        <p:nvCxnSpPr>
          <p:cNvPr id="47" name="Rak pil 46"/>
          <p:cNvCxnSpPr>
            <a:stCxn id="90" idx="4"/>
          </p:cNvCxnSpPr>
          <p:nvPr/>
        </p:nvCxnSpPr>
        <p:spPr>
          <a:xfrm flipV="1">
            <a:off x="7613615" y="529169"/>
            <a:ext cx="179330" cy="104580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grpSp>
        <p:nvGrpSpPr>
          <p:cNvPr id="11" name="Grupp 10"/>
          <p:cNvGrpSpPr/>
          <p:nvPr/>
        </p:nvGrpSpPr>
        <p:grpSpPr>
          <a:xfrm>
            <a:off x="7005248" y="221392"/>
            <a:ext cx="1720596" cy="5852546"/>
            <a:chOff x="7005248" y="221392"/>
            <a:chExt cx="1720596" cy="5852546"/>
          </a:xfrm>
        </p:grpSpPr>
        <p:grpSp>
          <p:nvGrpSpPr>
            <p:cNvPr id="72" name="Grupp 71"/>
            <p:cNvGrpSpPr/>
            <p:nvPr/>
          </p:nvGrpSpPr>
          <p:grpSpPr>
            <a:xfrm>
              <a:off x="7337051" y="221392"/>
              <a:ext cx="1388793" cy="2079435"/>
              <a:chOff x="7309551" y="3317447"/>
              <a:chExt cx="1388793" cy="2079435"/>
            </a:xfrm>
          </p:grpSpPr>
          <p:cxnSp>
            <p:nvCxnSpPr>
              <p:cNvPr id="74" name="Rak pil 73"/>
              <p:cNvCxnSpPr/>
              <p:nvPr/>
            </p:nvCxnSpPr>
            <p:spPr>
              <a:xfrm>
                <a:off x="7603208" y="4940628"/>
                <a:ext cx="898528" cy="4562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a:off x="7603208" y="4511244"/>
                <a:ext cx="1053167" cy="4428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90" idx="4"/>
              </p:cNvCxnSpPr>
              <p:nvPr/>
            </p:nvCxnSpPr>
            <p:spPr>
              <a:xfrm flipV="1">
                <a:off x="7586115" y="3471335"/>
                <a:ext cx="808739" cy="1199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a:stCxn id="86" idx="2"/>
              </p:cNvCxnSpPr>
              <p:nvPr/>
            </p:nvCxnSpPr>
            <p:spPr>
              <a:xfrm>
                <a:off x="7829504" y="3625224"/>
                <a:ext cx="868840" cy="81159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3" name="textruta 82"/>
              <p:cNvSpPr txBox="1"/>
              <p:nvPr/>
            </p:nvSpPr>
            <p:spPr>
              <a:xfrm>
                <a:off x="7309551" y="4632851"/>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7586115" y="3317447"/>
                <a:ext cx="486777" cy="307777"/>
              </a:xfrm>
              <a:prstGeom prst="rect">
                <a:avLst/>
              </a:prstGeom>
              <a:noFill/>
            </p:spPr>
            <p:txBody>
              <a:bodyPr wrap="square" rtlCol="0">
                <a:spAutoFit/>
              </a:bodyPr>
              <a:lstStyle/>
              <a:p>
                <a:r>
                  <a:rPr lang="sv-SE" sz="1400" b="1" dirty="0" smtClean="0"/>
                  <a:t>B=X</a:t>
                </a:r>
                <a:endParaRPr lang="sv-SE" sz="1400" b="1" dirty="0"/>
              </a:p>
            </p:txBody>
          </p:sp>
          <p:sp>
            <p:nvSpPr>
              <p:cNvPr id="87" name="Likbent triangel 86"/>
              <p:cNvSpPr/>
              <p:nvPr/>
            </p:nvSpPr>
            <p:spPr>
              <a:xfrm>
                <a:off x="7487811"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7389507" y="444531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10" name="Frihandsfigur 9"/>
            <p:cNvSpPr/>
            <p:nvPr/>
          </p:nvSpPr>
          <p:spPr>
            <a:xfrm>
              <a:off x="7315200" y="2259106"/>
              <a:ext cx="1330403" cy="2689412"/>
            </a:xfrm>
            <a:custGeom>
              <a:avLst/>
              <a:gdLst>
                <a:gd name="connsiteX0" fmla="*/ 1201271 w 1330403"/>
                <a:gd name="connsiteY0" fmla="*/ 0 h 2689412"/>
                <a:gd name="connsiteX1" fmla="*/ 1326776 w 1330403"/>
                <a:gd name="connsiteY1" fmla="*/ 394447 h 2689412"/>
                <a:gd name="connsiteX2" fmla="*/ 1075765 w 1330403"/>
                <a:gd name="connsiteY2" fmla="*/ 394447 h 2689412"/>
                <a:gd name="connsiteX3" fmla="*/ 1290918 w 1330403"/>
                <a:gd name="connsiteY3" fmla="*/ 681318 h 2689412"/>
                <a:gd name="connsiteX4" fmla="*/ 914400 w 1330403"/>
                <a:gd name="connsiteY4" fmla="*/ 735106 h 2689412"/>
                <a:gd name="connsiteX5" fmla="*/ 1039906 w 1330403"/>
                <a:gd name="connsiteY5" fmla="*/ 986118 h 2689412"/>
                <a:gd name="connsiteX6" fmla="*/ 878541 w 1330403"/>
                <a:gd name="connsiteY6" fmla="*/ 1093694 h 2689412"/>
                <a:gd name="connsiteX7" fmla="*/ 1039906 w 1330403"/>
                <a:gd name="connsiteY7" fmla="*/ 1398494 h 2689412"/>
                <a:gd name="connsiteX8" fmla="*/ 717176 w 1330403"/>
                <a:gd name="connsiteY8" fmla="*/ 1488141 h 2689412"/>
                <a:gd name="connsiteX9" fmla="*/ 842682 w 1330403"/>
                <a:gd name="connsiteY9" fmla="*/ 1739153 h 2689412"/>
                <a:gd name="connsiteX10" fmla="*/ 573741 w 1330403"/>
                <a:gd name="connsiteY10" fmla="*/ 1757082 h 2689412"/>
                <a:gd name="connsiteX11" fmla="*/ 735106 w 1330403"/>
                <a:gd name="connsiteY11" fmla="*/ 1990165 h 2689412"/>
                <a:gd name="connsiteX12" fmla="*/ 412376 w 1330403"/>
                <a:gd name="connsiteY12" fmla="*/ 2169459 h 2689412"/>
                <a:gd name="connsiteX13" fmla="*/ 591671 w 1330403"/>
                <a:gd name="connsiteY13" fmla="*/ 2312894 h 2689412"/>
                <a:gd name="connsiteX14" fmla="*/ 322729 w 1330403"/>
                <a:gd name="connsiteY14" fmla="*/ 2402541 h 2689412"/>
                <a:gd name="connsiteX15" fmla="*/ 519953 w 1330403"/>
                <a:gd name="connsiteY15" fmla="*/ 2599765 h 2689412"/>
                <a:gd name="connsiteX16" fmla="*/ 0 w 1330403"/>
                <a:gd name="connsiteY16" fmla="*/ 2689412 h 268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403" h="2689412">
                  <a:moveTo>
                    <a:pt x="1201271" y="0"/>
                  </a:moveTo>
                  <a:cubicBezTo>
                    <a:pt x="1274482" y="164353"/>
                    <a:pt x="1347694" y="328706"/>
                    <a:pt x="1326776" y="394447"/>
                  </a:cubicBezTo>
                  <a:cubicBezTo>
                    <a:pt x="1305858" y="460188"/>
                    <a:pt x="1081741" y="346635"/>
                    <a:pt x="1075765" y="394447"/>
                  </a:cubicBezTo>
                  <a:cubicBezTo>
                    <a:pt x="1069789" y="442259"/>
                    <a:pt x="1317812" y="624542"/>
                    <a:pt x="1290918" y="681318"/>
                  </a:cubicBezTo>
                  <a:cubicBezTo>
                    <a:pt x="1264024" y="738094"/>
                    <a:pt x="956235" y="684306"/>
                    <a:pt x="914400" y="735106"/>
                  </a:cubicBezTo>
                  <a:cubicBezTo>
                    <a:pt x="872565" y="785906"/>
                    <a:pt x="1045882" y="926353"/>
                    <a:pt x="1039906" y="986118"/>
                  </a:cubicBezTo>
                  <a:cubicBezTo>
                    <a:pt x="1033930" y="1045883"/>
                    <a:pt x="878541" y="1024965"/>
                    <a:pt x="878541" y="1093694"/>
                  </a:cubicBezTo>
                  <a:cubicBezTo>
                    <a:pt x="878541" y="1162423"/>
                    <a:pt x="1066800" y="1332753"/>
                    <a:pt x="1039906" y="1398494"/>
                  </a:cubicBezTo>
                  <a:cubicBezTo>
                    <a:pt x="1013012" y="1464235"/>
                    <a:pt x="750047" y="1431365"/>
                    <a:pt x="717176" y="1488141"/>
                  </a:cubicBezTo>
                  <a:cubicBezTo>
                    <a:pt x="684305" y="1544917"/>
                    <a:pt x="866588" y="1694330"/>
                    <a:pt x="842682" y="1739153"/>
                  </a:cubicBezTo>
                  <a:cubicBezTo>
                    <a:pt x="818776" y="1783976"/>
                    <a:pt x="591670" y="1715247"/>
                    <a:pt x="573741" y="1757082"/>
                  </a:cubicBezTo>
                  <a:cubicBezTo>
                    <a:pt x="555812" y="1798917"/>
                    <a:pt x="762000" y="1921436"/>
                    <a:pt x="735106" y="1990165"/>
                  </a:cubicBezTo>
                  <a:cubicBezTo>
                    <a:pt x="708212" y="2058895"/>
                    <a:pt x="436282" y="2115671"/>
                    <a:pt x="412376" y="2169459"/>
                  </a:cubicBezTo>
                  <a:cubicBezTo>
                    <a:pt x="388470" y="2223247"/>
                    <a:pt x="606612" y="2274047"/>
                    <a:pt x="591671" y="2312894"/>
                  </a:cubicBezTo>
                  <a:cubicBezTo>
                    <a:pt x="576730" y="2351741"/>
                    <a:pt x="334682" y="2354729"/>
                    <a:pt x="322729" y="2402541"/>
                  </a:cubicBezTo>
                  <a:cubicBezTo>
                    <a:pt x="310776" y="2450353"/>
                    <a:pt x="573741" y="2551953"/>
                    <a:pt x="519953" y="2599765"/>
                  </a:cubicBezTo>
                  <a:cubicBezTo>
                    <a:pt x="466165" y="2647577"/>
                    <a:pt x="233082" y="2668494"/>
                    <a:pt x="0" y="2689412"/>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51" name="Höger 50"/>
            <p:cNvSpPr/>
            <p:nvPr/>
          </p:nvSpPr>
          <p:spPr>
            <a:xfrm rot="6929186">
              <a:off x="6497997" y="5400813"/>
              <a:ext cx="1180376" cy="16587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53" name="Grupp 52"/>
          <p:cNvGrpSpPr/>
          <p:nvPr/>
        </p:nvGrpSpPr>
        <p:grpSpPr>
          <a:xfrm rot="10800000">
            <a:off x="4860034" y="816814"/>
            <a:ext cx="1720595" cy="5924554"/>
            <a:chOff x="7005248" y="149384"/>
            <a:chExt cx="1720595" cy="5924554"/>
          </a:xfrm>
        </p:grpSpPr>
        <p:grpSp>
          <p:nvGrpSpPr>
            <p:cNvPr id="54" name="Grupp 53"/>
            <p:cNvGrpSpPr/>
            <p:nvPr/>
          </p:nvGrpSpPr>
          <p:grpSpPr>
            <a:xfrm>
              <a:off x="7337051" y="149384"/>
              <a:ext cx="1388792" cy="2151443"/>
              <a:chOff x="7309551" y="3245439"/>
              <a:chExt cx="1388792" cy="2151443"/>
            </a:xfrm>
          </p:grpSpPr>
          <p:cxnSp>
            <p:nvCxnSpPr>
              <p:cNvPr id="57" name="Rak pil 56"/>
              <p:cNvCxnSpPr/>
              <p:nvPr/>
            </p:nvCxnSpPr>
            <p:spPr>
              <a:xfrm>
                <a:off x="7603208" y="4940628"/>
                <a:ext cx="898528" cy="4562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Rak pil 58"/>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1" name="Rak pil 60"/>
              <p:cNvCxnSpPr/>
              <p:nvPr/>
            </p:nvCxnSpPr>
            <p:spPr>
              <a:xfrm flipH="1">
                <a:off x="7603208" y="4511244"/>
                <a:ext cx="1053167" cy="4428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2" name="Rak pil 61"/>
              <p:cNvCxnSpPr>
                <a:stCxn id="67" idx="4"/>
              </p:cNvCxnSpPr>
              <p:nvPr/>
            </p:nvCxnSpPr>
            <p:spPr>
              <a:xfrm flipV="1">
                <a:off x="7586115" y="3471335"/>
                <a:ext cx="808739" cy="1199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3" name="Rak pil 62"/>
              <p:cNvCxnSpPr>
                <a:stCxn id="65" idx="0"/>
              </p:cNvCxnSpPr>
              <p:nvPr/>
            </p:nvCxnSpPr>
            <p:spPr>
              <a:xfrm rot="10800000" flipH="1" flipV="1">
                <a:off x="7829503" y="3553216"/>
                <a:ext cx="868840" cy="8115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64" name="textruta 63"/>
              <p:cNvSpPr txBox="1"/>
              <p:nvPr/>
            </p:nvSpPr>
            <p:spPr>
              <a:xfrm rot="10800000">
                <a:off x="7309551" y="4632851"/>
                <a:ext cx="587315"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65" name="textruta 64"/>
              <p:cNvSpPr txBox="1"/>
              <p:nvPr/>
            </p:nvSpPr>
            <p:spPr>
              <a:xfrm rot="10800000">
                <a:off x="7586115" y="3245439"/>
                <a:ext cx="486777" cy="307777"/>
              </a:xfrm>
              <a:prstGeom prst="rect">
                <a:avLst/>
              </a:prstGeom>
              <a:noFill/>
            </p:spPr>
            <p:txBody>
              <a:bodyPr wrap="square" rtlCol="0">
                <a:spAutoFit/>
              </a:bodyPr>
              <a:lstStyle/>
              <a:p>
                <a:r>
                  <a:rPr lang="sv-SE" sz="1400" b="1" dirty="0"/>
                  <a:t>D</a:t>
                </a:r>
                <a:r>
                  <a:rPr lang="sv-SE" sz="1400" b="1" dirty="0" smtClean="0"/>
                  <a:t>=X</a:t>
                </a:r>
                <a:endParaRPr lang="sv-SE" sz="1400" b="1" dirty="0"/>
              </a:p>
            </p:txBody>
          </p:sp>
          <p:sp>
            <p:nvSpPr>
              <p:cNvPr id="66" name="Likbent triangel 65"/>
              <p:cNvSpPr/>
              <p:nvPr/>
            </p:nvSpPr>
            <p:spPr>
              <a:xfrm>
                <a:off x="7487811"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Likbent triangel 66"/>
              <p:cNvSpPr/>
              <p:nvPr/>
            </p:nvSpPr>
            <p:spPr>
              <a:xfrm>
                <a:off x="7389507" y="444531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55" name="Frihandsfigur 54"/>
            <p:cNvSpPr/>
            <p:nvPr/>
          </p:nvSpPr>
          <p:spPr>
            <a:xfrm>
              <a:off x="7315200" y="2259106"/>
              <a:ext cx="1330403" cy="2689412"/>
            </a:xfrm>
            <a:custGeom>
              <a:avLst/>
              <a:gdLst>
                <a:gd name="connsiteX0" fmla="*/ 1201271 w 1330403"/>
                <a:gd name="connsiteY0" fmla="*/ 0 h 2689412"/>
                <a:gd name="connsiteX1" fmla="*/ 1326776 w 1330403"/>
                <a:gd name="connsiteY1" fmla="*/ 394447 h 2689412"/>
                <a:gd name="connsiteX2" fmla="*/ 1075765 w 1330403"/>
                <a:gd name="connsiteY2" fmla="*/ 394447 h 2689412"/>
                <a:gd name="connsiteX3" fmla="*/ 1290918 w 1330403"/>
                <a:gd name="connsiteY3" fmla="*/ 681318 h 2689412"/>
                <a:gd name="connsiteX4" fmla="*/ 914400 w 1330403"/>
                <a:gd name="connsiteY4" fmla="*/ 735106 h 2689412"/>
                <a:gd name="connsiteX5" fmla="*/ 1039906 w 1330403"/>
                <a:gd name="connsiteY5" fmla="*/ 986118 h 2689412"/>
                <a:gd name="connsiteX6" fmla="*/ 878541 w 1330403"/>
                <a:gd name="connsiteY6" fmla="*/ 1093694 h 2689412"/>
                <a:gd name="connsiteX7" fmla="*/ 1039906 w 1330403"/>
                <a:gd name="connsiteY7" fmla="*/ 1398494 h 2689412"/>
                <a:gd name="connsiteX8" fmla="*/ 717176 w 1330403"/>
                <a:gd name="connsiteY8" fmla="*/ 1488141 h 2689412"/>
                <a:gd name="connsiteX9" fmla="*/ 842682 w 1330403"/>
                <a:gd name="connsiteY9" fmla="*/ 1739153 h 2689412"/>
                <a:gd name="connsiteX10" fmla="*/ 573741 w 1330403"/>
                <a:gd name="connsiteY10" fmla="*/ 1757082 h 2689412"/>
                <a:gd name="connsiteX11" fmla="*/ 735106 w 1330403"/>
                <a:gd name="connsiteY11" fmla="*/ 1990165 h 2689412"/>
                <a:gd name="connsiteX12" fmla="*/ 412376 w 1330403"/>
                <a:gd name="connsiteY12" fmla="*/ 2169459 h 2689412"/>
                <a:gd name="connsiteX13" fmla="*/ 591671 w 1330403"/>
                <a:gd name="connsiteY13" fmla="*/ 2312894 h 2689412"/>
                <a:gd name="connsiteX14" fmla="*/ 322729 w 1330403"/>
                <a:gd name="connsiteY14" fmla="*/ 2402541 h 2689412"/>
                <a:gd name="connsiteX15" fmla="*/ 519953 w 1330403"/>
                <a:gd name="connsiteY15" fmla="*/ 2599765 h 2689412"/>
                <a:gd name="connsiteX16" fmla="*/ 0 w 1330403"/>
                <a:gd name="connsiteY16" fmla="*/ 2689412 h 2689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330403" h="2689412">
                  <a:moveTo>
                    <a:pt x="1201271" y="0"/>
                  </a:moveTo>
                  <a:cubicBezTo>
                    <a:pt x="1274482" y="164353"/>
                    <a:pt x="1347694" y="328706"/>
                    <a:pt x="1326776" y="394447"/>
                  </a:cubicBezTo>
                  <a:cubicBezTo>
                    <a:pt x="1305858" y="460188"/>
                    <a:pt x="1081741" y="346635"/>
                    <a:pt x="1075765" y="394447"/>
                  </a:cubicBezTo>
                  <a:cubicBezTo>
                    <a:pt x="1069789" y="442259"/>
                    <a:pt x="1317812" y="624542"/>
                    <a:pt x="1290918" y="681318"/>
                  </a:cubicBezTo>
                  <a:cubicBezTo>
                    <a:pt x="1264024" y="738094"/>
                    <a:pt x="956235" y="684306"/>
                    <a:pt x="914400" y="735106"/>
                  </a:cubicBezTo>
                  <a:cubicBezTo>
                    <a:pt x="872565" y="785906"/>
                    <a:pt x="1045882" y="926353"/>
                    <a:pt x="1039906" y="986118"/>
                  </a:cubicBezTo>
                  <a:cubicBezTo>
                    <a:pt x="1033930" y="1045883"/>
                    <a:pt x="878541" y="1024965"/>
                    <a:pt x="878541" y="1093694"/>
                  </a:cubicBezTo>
                  <a:cubicBezTo>
                    <a:pt x="878541" y="1162423"/>
                    <a:pt x="1066800" y="1332753"/>
                    <a:pt x="1039906" y="1398494"/>
                  </a:cubicBezTo>
                  <a:cubicBezTo>
                    <a:pt x="1013012" y="1464235"/>
                    <a:pt x="750047" y="1431365"/>
                    <a:pt x="717176" y="1488141"/>
                  </a:cubicBezTo>
                  <a:cubicBezTo>
                    <a:pt x="684305" y="1544917"/>
                    <a:pt x="866588" y="1694330"/>
                    <a:pt x="842682" y="1739153"/>
                  </a:cubicBezTo>
                  <a:cubicBezTo>
                    <a:pt x="818776" y="1783976"/>
                    <a:pt x="591670" y="1715247"/>
                    <a:pt x="573741" y="1757082"/>
                  </a:cubicBezTo>
                  <a:cubicBezTo>
                    <a:pt x="555812" y="1798917"/>
                    <a:pt x="762000" y="1921436"/>
                    <a:pt x="735106" y="1990165"/>
                  </a:cubicBezTo>
                  <a:cubicBezTo>
                    <a:pt x="708212" y="2058895"/>
                    <a:pt x="436282" y="2115671"/>
                    <a:pt x="412376" y="2169459"/>
                  </a:cubicBezTo>
                  <a:cubicBezTo>
                    <a:pt x="388470" y="2223247"/>
                    <a:pt x="606612" y="2274047"/>
                    <a:pt x="591671" y="2312894"/>
                  </a:cubicBezTo>
                  <a:cubicBezTo>
                    <a:pt x="576730" y="2351741"/>
                    <a:pt x="334682" y="2354729"/>
                    <a:pt x="322729" y="2402541"/>
                  </a:cubicBezTo>
                  <a:cubicBezTo>
                    <a:pt x="310776" y="2450353"/>
                    <a:pt x="573741" y="2551953"/>
                    <a:pt x="519953" y="2599765"/>
                  </a:cubicBezTo>
                  <a:cubicBezTo>
                    <a:pt x="466165" y="2647577"/>
                    <a:pt x="233082" y="2668494"/>
                    <a:pt x="0" y="2689412"/>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56" name="Höger 55"/>
            <p:cNvSpPr/>
            <p:nvPr/>
          </p:nvSpPr>
          <p:spPr>
            <a:xfrm rot="6929186">
              <a:off x="6497997" y="5400813"/>
              <a:ext cx="1180376" cy="16587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50" name="Rak pil 49"/>
          <p:cNvCxnSpPr>
            <a:stCxn id="67" idx="5"/>
            <a:endCxn id="65" idx="0"/>
          </p:cNvCxnSpPr>
          <p:nvPr/>
        </p:nvCxnSpPr>
        <p:spPr>
          <a:xfrm flipH="1">
            <a:off x="5728874" y="5428635"/>
            <a:ext cx="292540" cy="100495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2376544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FFFF00"/>
          </a:solidFill>
        </p:spPr>
        <p:txBody>
          <a:bodyPr>
            <a:normAutofit fontScale="90000"/>
          </a:bodyPr>
          <a:lstStyle/>
          <a:p>
            <a:r>
              <a:rPr lang="sv-SE" sz="1600" dirty="0" smtClean="0"/>
              <a:t>Övning:</a:t>
            </a:r>
            <a:r>
              <a:rPr lang="sv-SE" sz="2700" dirty="0" smtClean="0"/>
              <a:t/>
            </a:r>
            <a:br>
              <a:rPr lang="sv-SE" sz="2700" dirty="0" smtClean="0"/>
            </a:br>
            <a:r>
              <a:rPr lang="sv-SE" sz="2400" dirty="0" smtClean="0"/>
              <a:t>Väggen 4</a:t>
            </a:r>
            <a:r>
              <a:rPr lang="sv-SE" sz="2700" dirty="0" smtClean="0"/>
              <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FFFF00"/>
          </a:solidFill>
        </p:spPr>
        <p:txBody>
          <a:bodyPr>
            <a:normAutofit/>
          </a:bodyPr>
          <a:lstStyle/>
          <a:p>
            <a:r>
              <a:rPr lang="sv-SE" sz="1700" b="1" dirty="0">
                <a:latin typeface="+mj-lt"/>
                <a:ea typeface="+mj-ea"/>
                <a:cs typeface="+mj-cs"/>
              </a:rPr>
              <a:t>Syfte:</a:t>
            </a:r>
          </a:p>
          <a:p>
            <a:r>
              <a:rPr lang="sv-SE" sz="1200" dirty="0" smtClean="0"/>
              <a:t>Övning med fokus på att öva på passningsspel, väggspel. </a:t>
            </a:r>
            <a:endParaRPr lang="sv-SE" sz="1200" dirty="0"/>
          </a:p>
        </p:txBody>
      </p:sp>
      <p:sp>
        <p:nvSpPr>
          <p:cNvPr id="32" name="Platshållare för text 3"/>
          <p:cNvSpPr txBox="1">
            <a:spLocks/>
          </p:cNvSpPr>
          <p:nvPr/>
        </p:nvSpPr>
        <p:spPr>
          <a:xfrm>
            <a:off x="107504" y="1556791"/>
            <a:ext cx="4392488" cy="3753635"/>
          </a:xfrm>
          <a:prstGeom prst="rect">
            <a:avLst/>
          </a:prstGeom>
          <a:solidFill>
            <a:srgbClr val="FFFF00"/>
          </a:solidFill>
        </p:spPr>
        <p:txBody>
          <a:bodyPr vert="horz" lIns="91440" tIns="45720" rIns="91440" bIns="45720"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3-4 spelare vid varje kon, vid platsbyte så går man </a:t>
            </a:r>
            <a:r>
              <a:rPr lang="sv-SE" sz="1200" i="1" dirty="0" smtClean="0"/>
              <a:t>bakom mål.  E, F, G och H leden gör likadant som A , B, C och </a:t>
            </a:r>
            <a:r>
              <a:rPr lang="sv-SE" sz="1200" i="1" dirty="0"/>
              <a:t>D</a:t>
            </a:r>
            <a:r>
              <a:rPr lang="sv-SE" sz="1200" i="1" dirty="0" smtClean="0"/>
              <a:t> leden. Leden börjar samtidigt. Bollar vid A och F konerna</a:t>
            </a:r>
            <a:endParaRPr lang="sv-SE" sz="1200" i="1" dirty="0"/>
          </a:p>
          <a:p>
            <a:pPr marL="228600" indent="-228600">
              <a:buFont typeface="+mj-lt"/>
              <a:buAutoNum type="arabicPeriod"/>
            </a:pPr>
            <a:r>
              <a:rPr lang="sv-SE" sz="1200" dirty="0" smtClean="0"/>
              <a:t>A passar B.</a:t>
            </a:r>
            <a:endParaRPr lang="sv-SE" sz="1200" dirty="0"/>
          </a:p>
          <a:p>
            <a:pPr marL="228600" indent="-228600">
              <a:buFont typeface="+mj-lt"/>
              <a:buAutoNum type="arabicPeriod"/>
            </a:pPr>
            <a:r>
              <a:rPr lang="sv-SE" sz="1200" dirty="0" smtClean="0"/>
              <a:t>A </a:t>
            </a:r>
            <a:r>
              <a:rPr lang="sv-SE" sz="1200" dirty="0"/>
              <a:t>löper ner och rundar </a:t>
            </a:r>
            <a:r>
              <a:rPr lang="sv-SE" sz="1200" dirty="0" smtClean="0"/>
              <a:t>krysset</a:t>
            </a:r>
          </a:p>
          <a:p>
            <a:pPr marL="228600" indent="-228600">
              <a:buFont typeface="+mj-lt"/>
              <a:buAutoNum type="arabicPeriod"/>
            </a:pPr>
            <a:r>
              <a:rPr lang="sv-SE" sz="1200" dirty="0" smtClean="0"/>
              <a:t>B </a:t>
            </a:r>
            <a:r>
              <a:rPr lang="sv-SE" sz="1200" dirty="0"/>
              <a:t>passar till A när den rundat krysset från </a:t>
            </a:r>
            <a:r>
              <a:rPr lang="sv-SE" sz="1200" dirty="0" smtClean="0"/>
              <a:t>hörnet.</a:t>
            </a:r>
          </a:p>
          <a:p>
            <a:pPr marL="228600" indent="-228600">
              <a:buFont typeface="+mj-lt"/>
              <a:buAutoNum type="arabicPeriod"/>
            </a:pPr>
            <a:r>
              <a:rPr lang="sv-SE" sz="1200" dirty="0" smtClean="0"/>
              <a:t>A </a:t>
            </a:r>
            <a:r>
              <a:rPr lang="sv-SE" sz="1200" dirty="0"/>
              <a:t>passar till sitt eget </a:t>
            </a:r>
            <a:r>
              <a:rPr lang="sv-SE" sz="1200" dirty="0" smtClean="0"/>
              <a:t>led.</a:t>
            </a:r>
          </a:p>
          <a:p>
            <a:pPr marL="228600" indent="-228600">
              <a:buFont typeface="+mj-lt"/>
              <a:buAutoNum type="arabicPeriod"/>
            </a:pPr>
            <a:r>
              <a:rPr lang="sv-SE" sz="1200" dirty="0" smtClean="0"/>
              <a:t>A </a:t>
            </a:r>
            <a:r>
              <a:rPr lang="sv-SE" sz="1200" dirty="0"/>
              <a:t>löper uppåt i banan och får tillbaka </a:t>
            </a:r>
            <a:r>
              <a:rPr lang="sv-SE" sz="1200" dirty="0" smtClean="0"/>
              <a:t>bollen.</a:t>
            </a:r>
          </a:p>
          <a:p>
            <a:pPr marL="228600" indent="-228600">
              <a:buFont typeface="+mj-lt"/>
              <a:buAutoNum type="arabicPeriod"/>
            </a:pPr>
            <a:r>
              <a:rPr lang="sv-SE" sz="1200" dirty="0" smtClean="0"/>
              <a:t>A </a:t>
            </a:r>
            <a:r>
              <a:rPr lang="sv-SE" sz="1200" dirty="0"/>
              <a:t>passar </a:t>
            </a:r>
            <a:r>
              <a:rPr lang="sv-SE" sz="1200" dirty="0" smtClean="0"/>
              <a:t>till C.</a:t>
            </a:r>
          </a:p>
          <a:p>
            <a:pPr marL="228600" indent="-228600">
              <a:buFont typeface="+mj-lt"/>
              <a:buAutoNum type="arabicPeriod"/>
            </a:pPr>
            <a:r>
              <a:rPr lang="sv-SE" sz="1200" dirty="0"/>
              <a:t>A löper uppåt i banan och får tillbaka bollen</a:t>
            </a:r>
            <a:r>
              <a:rPr lang="sv-SE" sz="1200" dirty="0" smtClean="0"/>
              <a:t>.</a:t>
            </a:r>
          </a:p>
          <a:p>
            <a:pPr marL="228600" indent="-228600">
              <a:buFont typeface="+mj-lt"/>
              <a:buAutoNum type="arabicPeriod"/>
            </a:pPr>
            <a:r>
              <a:rPr lang="sv-SE" sz="1200" dirty="0"/>
              <a:t>A passar till </a:t>
            </a:r>
            <a:r>
              <a:rPr lang="sv-SE" sz="1200" dirty="0" smtClean="0"/>
              <a:t>D.</a:t>
            </a:r>
          </a:p>
          <a:p>
            <a:pPr marL="228600" indent="-228600">
              <a:buFont typeface="+mj-lt"/>
              <a:buAutoNum type="arabicPeriod"/>
            </a:pPr>
            <a:r>
              <a:rPr lang="sv-SE" sz="1200" dirty="0"/>
              <a:t>A löper </a:t>
            </a:r>
            <a:r>
              <a:rPr lang="sv-SE" sz="1200" dirty="0" smtClean="0"/>
              <a:t>in mot mål och </a:t>
            </a:r>
            <a:r>
              <a:rPr lang="sv-SE" sz="1200" dirty="0"/>
              <a:t>får tillbaka bollen.</a:t>
            </a:r>
          </a:p>
          <a:p>
            <a:pPr marL="228600" indent="-228600">
              <a:buFont typeface="+mj-lt"/>
              <a:buAutoNum type="arabicPeriod"/>
            </a:pPr>
            <a:r>
              <a:rPr lang="sv-SE" sz="1200" dirty="0" smtClean="0"/>
              <a:t>A skjuter på mål.</a:t>
            </a:r>
            <a:endParaRPr lang="sv-SE" sz="1200" dirty="0"/>
          </a:p>
          <a:p>
            <a:pPr marL="228600" indent="-228600">
              <a:buFont typeface="+mj-lt"/>
              <a:buAutoNum type="arabicPeriod"/>
            </a:pPr>
            <a:r>
              <a:rPr lang="sv-SE" sz="1200" dirty="0" smtClean="0"/>
              <a:t>Rörelse A-D, D-E, E-G, G-F, F-H, H-B, B-C, C-A</a:t>
            </a:r>
          </a:p>
          <a:p>
            <a:r>
              <a:rPr lang="sv-SE" sz="1200" i="1" dirty="0"/>
              <a:t>Påminn barnen om att akta sig för skott då de befinner sig runt målet</a:t>
            </a:r>
            <a:r>
              <a:rPr lang="sv-SE" sz="1200" i="1" dirty="0" smtClean="0"/>
              <a: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FFFF0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cxnSp>
        <p:nvCxnSpPr>
          <p:cNvPr id="47" name="Rak pil 46"/>
          <p:cNvCxnSpPr>
            <a:stCxn id="90" idx="4"/>
          </p:cNvCxnSpPr>
          <p:nvPr/>
        </p:nvCxnSpPr>
        <p:spPr>
          <a:xfrm flipV="1">
            <a:off x="7613615" y="529169"/>
            <a:ext cx="179330" cy="104580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grpSp>
        <p:nvGrpSpPr>
          <p:cNvPr id="11" name="Grupp 10"/>
          <p:cNvGrpSpPr/>
          <p:nvPr/>
        </p:nvGrpSpPr>
        <p:grpSpPr>
          <a:xfrm>
            <a:off x="7005248" y="221392"/>
            <a:ext cx="1720596" cy="5852546"/>
            <a:chOff x="7005248" y="221392"/>
            <a:chExt cx="1720596" cy="5852546"/>
          </a:xfrm>
        </p:grpSpPr>
        <p:grpSp>
          <p:nvGrpSpPr>
            <p:cNvPr id="72" name="Grupp 71"/>
            <p:cNvGrpSpPr/>
            <p:nvPr/>
          </p:nvGrpSpPr>
          <p:grpSpPr>
            <a:xfrm>
              <a:off x="7337051" y="221392"/>
              <a:ext cx="1388793" cy="2079435"/>
              <a:chOff x="7309551" y="3317447"/>
              <a:chExt cx="1388793" cy="2079435"/>
            </a:xfrm>
          </p:grpSpPr>
          <p:cxnSp>
            <p:nvCxnSpPr>
              <p:cNvPr id="74" name="Rak pil 73"/>
              <p:cNvCxnSpPr/>
              <p:nvPr/>
            </p:nvCxnSpPr>
            <p:spPr>
              <a:xfrm>
                <a:off x="7603208" y="4940628"/>
                <a:ext cx="898528" cy="4562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a:off x="7603208" y="4511244"/>
                <a:ext cx="1053167" cy="4428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90" idx="4"/>
              </p:cNvCxnSpPr>
              <p:nvPr/>
            </p:nvCxnSpPr>
            <p:spPr>
              <a:xfrm flipV="1">
                <a:off x="7586115" y="3471335"/>
                <a:ext cx="808739" cy="1199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a:stCxn id="86" idx="2"/>
              </p:cNvCxnSpPr>
              <p:nvPr/>
            </p:nvCxnSpPr>
            <p:spPr>
              <a:xfrm>
                <a:off x="7829504" y="3625224"/>
                <a:ext cx="868840" cy="81159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3" name="textruta 82"/>
              <p:cNvSpPr txBox="1"/>
              <p:nvPr/>
            </p:nvSpPr>
            <p:spPr>
              <a:xfrm>
                <a:off x="7309551" y="4632851"/>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7586115" y="3317447"/>
                <a:ext cx="486777" cy="307777"/>
              </a:xfrm>
              <a:prstGeom prst="rect">
                <a:avLst/>
              </a:prstGeom>
              <a:noFill/>
            </p:spPr>
            <p:txBody>
              <a:bodyPr wrap="square" rtlCol="0">
                <a:spAutoFit/>
              </a:bodyPr>
              <a:lstStyle/>
              <a:p>
                <a:r>
                  <a:rPr lang="sv-SE" sz="1400" b="1" dirty="0" smtClean="0"/>
                  <a:t>B=X</a:t>
                </a:r>
                <a:endParaRPr lang="sv-SE" sz="1400" b="1" dirty="0"/>
              </a:p>
            </p:txBody>
          </p:sp>
          <p:sp>
            <p:nvSpPr>
              <p:cNvPr id="87" name="Likbent triangel 86"/>
              <p:cNvSpPr/>
              <p:nvPr/>
            </p:nvSpPr>
            <p:spPr>
              <a:xfrm>
                <a:off x="7487811"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7389507" y="444531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51" name="Höger 50"/>
            <p:cNvSpPr/>
            <p:nvPr/>
          </p:nvSpPr>
          <p:spPr>
            <a:xfrm rot="6929186">
              <a:off x="6497997" y="5400813"/>
              <a:ext cx="1180376" cy="16587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53" name="Grupp 52"/>
          <p:cNvGrpSpPr/>
          <p:nvPr/>
        </p:nvGrpSpPr>
        <p:grpSpPr>
          <a:xfrm rot="10800000">
            <a:off x="4860034" y="816814"/>
            <a:ext cx="1720595" cy="5924554"/>
            <a:chOff x="7005248" y="149384"/>
            <a:chExt cx="1720595" cy="5924554"/>
          </a:xfrm>
        </p:grpSpPr>
        <p:grpSp>
          <p:nvGrpSpPr>
            <p:cNvPr id="54" name="Grupp 53"/>
            <p:cNvGrpSpPr/>
            <p:nvPr/>
          </p:nvGrpSpPr>
          <p:grpSpPr>
            <a:xfrm>
              <a:off x="7337051" y="149384"/>
              <a:ext cx="1388792" cy="2151443"/>
              <a:chOff x="7309551" y="3245439"/>
              <a:chExt cx="1388792" cy="2151443"/>
            </a:xfrm>
          </p:grpSpPr>
          <p:cxnSp>
            <p:nvCxnSpPr>
              <p:cNvPr id="57" name="Rak pil 56"/>
              <p:cNvCxnSpPr/>
              <p:nvPr/>
            </p:nvCxnSpPr>
            <p:spPr>
              <a:xfrm>
                <a:off x="7603208" y="4940628"/>
                <a:ext cx="898528" cy="4562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Rak pil 58"/>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1" name="Rak pil 60"/>
              <p:cNvCxnSpPr/>
              <p:nvPr/>
            </p:nvCxnSpPr>
            <p:spPr>
              <a:xfrm flipH="1">
                <a:off x="7603208" y="4511244"/>
                <a:ext cx="1053167" cy="4428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2" name="Rak pil 61"/>
              <p:cNvCxnSpPr>
                <a:stCxn id="67" idx="4"/>
              </p:cNvCxnSpPr>
              <p:nvPr/>
            </p:nvCxnSpPr>
            <p:spPr>
              <a:xfrm flipV="1">
                <a:off x="7586115" y="3471335"/>
                <a:ext cx="808739" cy="1199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3" name="Rak pil 62"/>
              <p:cNvCxnSpPr>
                <a:stCxn id="65" idx="0"/>
              </p:cNvCxnSpPr>
              <p:nvPr/>
            </p:nvCxnSpPr>
            <p:spPr>
              <a:xfrm rot="10800000" flipH="1" flipV="1">
                <a:off x="7829503" y="3553216"/>
                <a:ext cx="868840" cy="8115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64" name="textruta 63"/>
              <p:cNvSpPr txBox="1"/>
              <p:nvPr/>
            </p:nvSpPr>
            <p:spPr>
              <a:xfrm rot="10800000">
                <a:off x="7309551" y="4632851"/>
                <a:ext cx="587315" cy="307777"/>
              </a:xfrm>
              <a:prstGeom prst="rect">
                <a:avLst/>
              </a:prstGeom>
              <a:noFill/>
            </p:spPr>
            <p:txBody>
              <a:bodyPr wrap="square" rtlCol="0">
                <a:spAutoFit/>
              </a:bodyPr>
              <a:lstStyle/>
              <a:p>
                <a:r>
                  <a:rPr lang="sv-SE" sz="1400" b="1" dirty="0"/>
                  <a:t>F</a:t>
                </a:r>
                <a:r>
                  <a:rPr lang="sv-SE" sz="1400" b="1" dirty="0" smtClean="0"/>
                  <a:t>=X</a:t>
                </a:r>
                <a:endParaRPr lang="sv-SE" sz="1400" b="1" dirty="0"/>
              </a:p>
            </p:txBody>
          </p:sp>
          <p:sp>
            <p:nvSpPr>
              <p:cNvPr id="65" name="textruta 64"/>
              <p:cNvSpPr txBox="1"/>
              <p:nvPr/>
            </p:nvSpPr>
            <p:spPr>
              <a:xfrm rot="10800000">
                <a:off x="7586115" y="3245439"/>
                <a:ext cx="486777" cy="307777"/>
              </a:xfrm>
              <a:prstGeom prst="rect">
                <a:avLst/>
              </a:prstGeom>
              <a:noFill/>
            </p:spPr>
            <p:txBody>
              <a:bodyPr wrap="square" rtlCol="0">
                <a:spAutoFit/>
              </a:bodyPr>
              <a:lstStyle/>
              <a:p>
                <a:r>
                  <a:rPr lang="sv-SE" sz="1400" b="1" dirty="0"/>
                  <a:t>E</a:t>
                </a:r>
                <a:r>
                  <a:rPr lang="sv-SE" sz="1400" b="1" dirty="0" smtClean="0"/>
                  <a:t>=X</a:t>
                </a:r>
                <a:endParaRPr lang="sv-SE" sz="1400" b="1" dirty="0"/>
              </a:p>
            </p:txBody>
          </p:sp>
          <p:sp>
            <p:nvSpPr>
              <p:cNvPr id="66" name="Likbent triangel 65"/>
              <p:cNvSpPr/>
              <p:nvPr/>
            </p:nvSpPr>
            <p:spPr>
              <a:xfrm>
                <a:off x="7487811"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Likbent triangel 66"/>
              <p:cNvSpPr/>
              <p:nvPr/>
            </p:nvSpPr>
            <p:spPr>
              <a:xfrm>
                <a:off x="7389507" y="444531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56" name="Höger 55"/>
            <p:cNvSpPr/>
            <p:nvPr/>
          </p:nvSpPr>
          <p:spPr>
            <a:xfrm rot="6929186">
              <a:off x="6497997" y="5400813"/>
              <a:ext cx="1180376" cy="16587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50" name="Rak pil 49"/>
          <p:cNvCxnSpPr/>
          <p:nvPr/>
        </p:nvCxnSpPr>
        <p:spPr>
          <a:xfrm>
            <a:off x="8503173" y="2302326"/>
            <a:ext cx="186145" cy="155872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2" name="Rak pil 51"/>
          <p:cNvCxnSpPr>
            <a:endCxn id="98" idx="3"/>
          </p:cNvCxnSpPr>
          <p:nvPr/>
        </p:nvCxnSpPr>
        <p:spPr>
          <a:xfrm flipH="1">
            <a:off x="7308304" y="2302326"/>
            <a:ext cx="1194872" cy="135257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a:endCxn id="51" idx="1"/>
          </p:cNvCxnSpPr>
          <p:nvPr/>
        </p:nvCxnSpPr>
        <p:spPr>
          <a:xfrm flipH="1" flipV="1">
            <a:off x="7342141" y="4950994"/>
            <a:ext cx="1161032" cy="10507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0" name="Rak pil 59"/>
          <p:cNvCxnSpPr/>
          <p:nvPr/>
        </p:nvCxnSpPr>
        <p:spPr>
          <a:xfrm flipV="1">
            <a:off x="5163522" y="3365494"/>
            <a:ext cx="1317283" cy="122443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8" name="Rak pil 67"/>
          <p:cNvCxnSpPr>
            <a:endCxn id="56" idx="1"/>
          </p:cNvCxnSpPr>
          <p:nvPr/>
        </p:nvCxnSpPr>
        <p:spPr>
          <a:xfrm>
            <a:off x="5030040" y="642026"/>
            <a:ext cx="1213696" cy="129773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9" name="Rak pil 68"/>
          <p:cNvCxnSpPr/>
          <p:nvPr/>
        </p:nvCxnSpPr>
        <p:spPr>
          <a:xfrm flipH="1" flipV="1">
            <a:off x="4860034" y="3212976"/>
            <a:ext cx="196608" cy="137695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3" name="textruta 72"/>
          <p:cNvSpPr txBox="1"/>
          <p:nvPr/>
        </p:nvSpPr>
        <p:spPr>
          <a:xfrm>
            <a:off x="8079972" y="6184357"/>
            <a:ext cx="587315" cy="307777"/>
          </a:xfrm>
          <a:prstGeom prst="rect">
            <a:avLst/>
          </a:prstGeom>
          <a:noFill/>
        </p:spPr>
        <p:txBody>
          <a:bodyPr wrap="square" rtlCol="0">
            <a:spAutoFit/>
          </a:bodyPr>
          <a:lstStyle/>
          <a:p>
            <a:r>
              <a:rPr lang="sv-SE" sz="1400" b="1" dirty="0"/>
              <a:t>D</a:t>
            </a:r>
            <a:r>
              <a:rPr lang="sv-SE" sz="1400" b="1" dirty="0" smtClean="0"/>
              <a:t>=X</a:t>
            </a:r>
            <a:endParaRPr lang="sv-SE" sz="1400" b="1" dirty="0"/>
          </a:p>
        </p:txBody>
      </p:sp>
      <p:sp>
        <p:nvSpPr>
          <p:cNvPr id="76" name="textruta 75"/>
          <p:cNvSpPr txBox="1"/>
          <p:nvPr/>
        </p:nvSpPr>
        <p:spPr>
          <a:xfrm>
            <a:off x="4980577" y="221391"/>
            <a:ext cx="587315" cy="307777"/>
          </a:xfrm>
          <a:prstGeom prst="rect">
            <a:avLst/>
          </a:prstGeom>
          <a:noFill/>
        </p:spPr>
        <p:txBody>
          <a:bodyPr wrap="square" rtlCol="0">
            <a:spAutoFit/>
          </a:bodyPr>
          <a:lstStyle/>
          <a:p>
            <a:r>
              <a:rPr lang="sv-SE" sz="1400" b="1" dirty="0"/>
              <a:t>H</a:t>
            </a:r>
            <a:r>
              <a:rPr lang="sv-SE" sz="1400" b="1" dirty="0" smtClean="0"/>
              <a:t>=X</a:t>
            </a:r>
            <a:endParaRPr lang="sv-SE" sz="1400" b="1" dirty="0"/>
          </a:p>
        </p:txBody>
      </p:sp>
      <p:cxnSp>
        <p:nvCxnSpPr>
          <p:cNvPr id="78" name="Rak pil 77"/>
          <p:cNvCxnSpPr>
            <a:stCxn id="67" idx="5"/>
            <a:endCxn id="65" idx="0"/>
          </p:cNvCxnSpPr>
          <p:nvPr/>
        </p:nvCxnSpPr>
        <p:spPr>
          <a:xfrm flipH="1">
            <a:off x="5728874" y="5428635"/>
            <a:ext cx="292540" cy="100495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0" name="Rak pil 69"/>
          <p:cNvCxnSpPr/>
          <p:nvPr/>
        </p:nvCxnSpPr>
        <p:spPr>
          <a:xfrm flipH="1" flipV="1">
            <a:off x="4860034" y="3212976"/>
            <a:ext cx="1531582" cy="15251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2" name="Rak pil 81"/>
          <p:cNvCxnSpPr>
            <a:stCxn id="98" idx="3"/>
          </p:cNvCxnSpPr>
          <p:nvPr/>
        </p:nvCxnSpPr>
        <p:spPr>
          <a:xfrm>
            <a:off x="7308304" y="3654897"/>
            <a:ext cx="1358983" cy="20615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4" name="Rak pil 83"/>
          <p:cNvCxnSpPr>
            <a:endCxn id="51" idx="1"/>
          </p:cNvCxnSpPr>
          <p:nvPr/>
        </p:nvCxnSpPr>
        <p:spPr>
          <a:xfrm flipH="1">
            <a:off x="7342141" y="3861048"/>
            <a:ext cx="1325146" cy="108994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5" name="Rak pil 84"/>
          <p:cNvCxnSpPr/>
          <p:nvPr/>
        </p:nvCxnSpPr>
        <p:spPr>
          <a:xfrm flipH="1">
            <a:off x="8529236" y="3861048"/>
            <a:ext cx="161634" cy="217168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8" name="Rak pil 87"/>
          <p:cNvCxnSpPr>
            <a:endCxn id="56" idx="1"/>
          </p:cNvCxnSpPr>
          <p:nvPr/>
        </p:nvCxnSpPr>
        <p:spPr>
          <a:xfrm flipV="1">
            <a:off x="4902001" y="1939758"/>
            <a:ext cx="1341735" cy="127321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9" name="Rak pil 88"/>
          <p:cNvCxnSpPr/>
          <p:nvPr/>
        </p:nvCxnSpPr>
        <p:spPr>
          <a:xfrm flipV="1">
            <a:off x="4860034" y="642027"/>
            <a:ext cx="170006" cy="257094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91" name="Likbent triangel 90"/>
          <p:cNvSpPr/>
          <p:nvPr/>
        </p:nvSpPr>
        <p:spPr>
          <a:xfrm rot="10800000">
            <a:off x="6391616" y="350100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2" name="Likbent triangel 91"/>
          <p:cNvSpPr/>
          <p:nvPr/>
        </p:nvSpPr>
        <p:spPr>
          <a:xfrm>
            <a:off x="7020272" y="3275294"/>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6236680" y="3073891"/>
            <a:ext cx="587315" cy="307777"/>
          </a:xfrm>
          <a:prstGeom prst="rect">
            <a:avLst/>
          </a:prstGeom>
          <a:noFill/>
        </p:spPr>
        <p:txBody>
          <a:bodyPr wrap="square" rtlCol="0">
            <a:spAutoFit/>
          </a:bodyPr>
          <a:lstStyle/>
          <a:p>
            <a:r>
              <a:rPr lang="sv-SE" sz="1400" b="1" dirty="0"/>
              <a:t>G</a:t>
            </a:r>
            <a:r>
              <a:rPr lang="sv-SE" sz="1400" b="1" dirty="0" smtClean="0"/>
              <a:t>=X</a:t>
            </a:r>
            <a:endParaRPr lang="sv-SE" sz="1400" b="1" dirty="0"/>
          </a:p>
        </p:txBody>
      </p:sp>
      <p:sp>
        <p:nvSpPr>
          <p:cNvPr id="98" name="textruta 97"/>
          <p:cNvSpPr txBox="1"/>
          <p:nvPr/>
        </p:nvSpPr>
        <p:spPr>
          <a:xfrm>
            <a:off x="6720989" y="3501008"/>
            <a:ext cx="587315"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99" name="Likbent triangel 98"/>
          <p:cNvSpPr/>
          <p:nvPr/>
        </p:nvSpPr>
        <p:spPr>
          <a:xfrm rot="10800000">
            <a:off x="4860032" y="322966"/>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00" name="Likbent triangel 99"/>
          <p:cNvSpPr/>
          <p:nvPr/>
        </p:nvSpPr>
        <p:spPr>
          <a:xfrm>
            <a:off x="8479848" y="630932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Tree>
    <p:extLst>
      <p:ext uri="{BB962C8B-B14F-4D97-AF65-F5344CB8AC3E}">
        <p14:creationId xmlns:p14="http://schemas.microsoft.com/office/powerpoint/2010/main" val="391773769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FFFF00"/>
          </a:solidFill>
        </p:spPr>
        <p:txBody>
          <a:bodyPr>
            <a:normAutofit fontScale="90000"/>
          </a:bodyPr>
          <a:lstStyle/>
          <a:p>
            <a:r>
              <a:rPr lang="sv-SE" sz="1600" dirty="0" smtClean="0"/>
              <a:t>Övning:</a:t>
            </a:r>
            <a:r>
              <a:rPr lang="sv-SE" sz="2700" dirty="0" smtClean="0"/>
              <a:t/>
            </a:r>
            <a:br>
              <a:rPr lang="sv-SE" sz="2700" dirty="0" smtClean="0"/>
            </a:br>
            <a:r>
              <a:rPr lang="sv-SE" sz="2400" dirty="0" smtClean="0"/>
              <a:t>Väggen 5</a:t>
            </a:r>
            <a:r>
              <a:rPr lang="sv-SE" sz="2700" dirty="0" smtClean="0"/>
              <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FFFF00"/>
          </a:solidFill>
        </p:spPr>
        <p:txBody>
          <a:bodyPr>
            <a:normAutofit/>
          </a:bodyPr>
          <a:lstStyle/>
          <a:p>
            <a:r>
              <a:rPr lang="sv-SE" sz="1700" b="1" dirty="0">
                <a:latin typeface="+mj-lt"/>
                <a:ea typeface="+mj-ea"/>
                <a:cs typeface="+mj-cs"/>
              </a:rPr>
              <a:t>Syfte:</a:t>
            </a:r>
          </a:p>
          <a:p>
            <a:r>
              <a:rPr lang="sv-SE" sz="1200" dirty="0" smtClean="0"/>
              <a:t>Övning med fokus på att öva på passningsspel, väggspel. </a:t>
            </a:r>
            <a:endParaRPr lang="sv-SE" sz="1200" dirty="0"/>
          </a:p>
        </p:txBody>
      </p:sp>
      <p:grpSp>
        <p:nvGrpSpPr>
          <p:cNvPr id="7" name="Grupp 6"/>
          <p:cNvGrpSpPr/>
          <p:nvPr/>
        </p:nvGrpSpPr>
        <p:grpSpPr>
          <a:xfrm>
            <a:off x="107504" y="5238421"/>
            <a:ext cx="4392488" cy="1507322"/>
            <a:chOff x="158133" y="4365104"/>
            <a:chExt cx="3549771" cy="2385484"/>
          </a:xfrm>
          <a:solidFill>
            <a:srgbClr val="FFFF0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cxnSp>
        <p:nvCxnSpPr>
          <p:cNvPr id="47" name="Rak pil 46"/>
          <p:cNvCxnSpPr>
            <a:stCxn id="90" idx="4"/>
          </p:cNvCxnSpPr>
          <p:nvPr/>
        </p:nvCxnSpPr>
        <p:spPr>
          <a:xfrm flipV="1">
            <a:off x="7613615" y="529169"/>
            <a:ext cx="179330" cy="104580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grpSp>
        <p:nvGrpSpPr>
          <p:cNvPr id="11" name="Grupp 10"/>
          <p:cNvGrpSpPr/>
          <p:nvPr/>
        </p:nvGrpSpPr>
        <p:grpSpPr>
          <a:xfrm>
            <a:off x="7005248" y="221392"/>
            <a:ext cx="1720596" cy="5852546"/>
            <a:chOff x="7005248" y="221392"/>
            <a:chExt cx="1720596" cy="5852546"/>
          </a:xfrm>
        </p:grpSpPr>
        <p:grpSp>
          <p:nvGrpSpPr>
            <p:cNvPr id="72" name="Grupp 71"/>
            <p:cNvGrpSpPr/>
            <p:nvPr/>
          </p:nvGrpSpPr>
          <p:grpSpPr>
            <a:xfrm>
              <a:off x="7337051" y="221392"/>
              <a:ext cx="1388793" cy="2079435"/>
              <a:chOff x="7309551" y="3317447"/>
              <a:chExt cx="1388793" cy="2079435"/>
            </a:xfrm>
          </p:grpSpPr>
          <p:cxnSp>
            <p:nvCxnSpPr>
              <p:cNvPr id="74" name="Rak pil 73"/>
              <p:cNvCxnSpPr/>
              <p:nvPr/>
            </p:nvCxnSpPr>
            <p:spPr>
              <a:xfrm>
                <a:off x="7603208" y="4940628"/>
                <a:ext cx="898528" cy="4562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a:off x="7603208" y="4511244"/>
                <a:ext cx="1053167" cy="4428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90" idx="4"/>
              </p:cNvCxnSpPr>
              <p:nvPr/>
            </p:nvCxnSpPr>
            <p:spPr>
              <a:xfrm flipV="1">
                <a:off x="7586115" y="3471335"/>
                <a:ext cx="808739" cy="1199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a:stCxn id="86" idx="2"/>
              </p:cNvCxnSpPr>
              <p:nvPr/>
            </p:nvCxnSpPr>
            <p:spPr>
              <a:xfrm>
                <a:off x="7829504" y="3625224"/>
                <a:ext cx="868840" cy="81159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3" name="textruta 82"/>
              <p:cNvSpPr txBox="1"/>
              <p:nvPr/>
            </p:nvSpPr>
            <p:spPr>
              <a:xfrm>
                <a:off x="7309551" y="4632851"/>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7586115" y="3317447"/>
                <a:ext cx="486777" cy="307777"/>
              </a:xfrm>
              <a:prstGeom prst="rect">
                <a:avLst/>
              </a:prstGeom>
              <a:noFill/>
            </p:spPr>
            <p:txBody>
              <a:bodyPr wrap="square" rtlCol="0">
                <a:spAutoFit/>
              </a:bodyPr>
              <a:lstStyle/>
              <a:p>
                <a:r>
                  <a:rPr lang="sv-SE" sz="1400" b="1" dirty="0" smtClean="0"/>
                  <a:t>B=X</a:t>
                </a:r>
                <a:endParaRPr lang="sv-SE" sz="1400" b="1" dirty="0"/>
              </a:p>
            </p:txBody>
          </p:sp>
          <p:sp>
            <p:nvSpPr>
              <p:cNvPr id="87" name="Likbent triangel 86"/>
              <p:cNvSpPr/>
              <p:nvPr/>
            </p:nvSpPr>
            <p:spPr>
              <a:xfrm>
                <a:off x="7487811"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7389507" y="444531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51" name="Höger 50"/>
            <p:cNvSpPr/>
            <p:nvPr/>
          </p:nvSpPr>
          <p:spPr>
            <a:xfrm rot="6929186">
              <a:off x="6497997" y="5400813"/>
              <a:ext cx="1180376" cy="16587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53" name="Grupp 52"/>
          <p:cNvGrpSpPr/>
          <p:nvPr/>
        </p:nvGrpSpPr>
        <p:grpSpPr>
          <a:xfrm rot="10800000">
            <a:off x="4860034" y="816814"/>
            <a:ext cx="1720595" cy="5924554"/>
            <a:chOff x="7005248" y="149384"/>
            <a:chExt cx="1720595" cy="5924554"/>
          </a:xfrm>
        </p:grpSpPr>
        <p:grpSp>
          <p:nvGrpSpPr>
            <p:cNvPr id="54" name="Grupp 53"/>
            <p:cNvGrpSpPr/>
            <p:nvPr/>
          </p:nvGrpSpPr>
          <p:grpSpPr>
            <a:xfrm>
              <a:off x="7337051" y="149384"/>
              <a:ext cx="1388792" cy="2151443"/>
              <a:chOff x="7309551" y="3245439"/>
              <a:chExt cx="1388792" cy="2151443"/>
            </a:xfrm>
          </p:grpSpPr>
          <p:cxnSp>
            <p:nvCxnSpPr>
              <p:cNvPr id="57" name="Rak pil 56"/>
              <p:cNvCxnSpPr/>
              <p:nvPr/>
            </p:nvCxnSpPr>
            <p:spPr>
              <a:xfrm>
                <a:off x="7603208" y="4940628"/>
                <a:ext cx="898528" cy="45625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Rak pil 58"/>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1" name="Rak pil 60"/>
              <p:cNvCxnSpPr/>
              <p:nvPr/>
            </p:nvCxnSpPr>
            <p:spPr>
              <a:xfrm flipH="1">
                <a:off x="7603208" y="4511244"/>
                <a:ext cx="1053167" cy="4428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2" name="Rak pil 61"/>
              <p:cNvCxnSpPr>
                <a:stCxn id="67" idx="4"/>
              </p:cNvCxnSpPr>
              <p:nvPr/>
            </p:nvCxnSpPr>
            <p:spPr>
              <a:xfrm flipV="1">
                <a:off x="7586115" y="3471335"/>
                <a:ext cx="808739" cy="119969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3" name="Rak pil 62"/>
              <p:cNvCxnSpPr>
                <a:stCxn id="65" idx="0"/>
              </p:cNvCxnSpPr>
              <p:nvPr/>
            </p:nvCxnSpPr>
            <p:spPr>
              <a:xfrm rot="10800000" flipH="1" flipV="1">
                <a:off x="7829503" y="3553216"/>
                <a:ext cx="868840" cy="8115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64" name="textruta 63"/>
              <p:cNvSpPr txBox="1"/>
              <p:nvPr/>
            </p:nvSpPr>
            <p:spPr>
              <a:xfrm rot="10800000">
                <a:off x="7309551" y="4632851"/>
                <a:ext cx="587315" cy="307777"/>
              </a:xfrm>
              <a:prstGeom prst="rect">
                <a:avLst/>
              </a:prstGeom>
              <a:noFill/>
            </p:spPr>
            <p:txBody>
              <a:bodyPr wrap="square" rtlCol="0">
                <a:spAutoFit/>
              </a:bodyPr>
              <a:lstStyle/>
              <a:p>
                <a:r>
                  <a:rPr lang="sv-SE" sz="1400" b="1" dirty="0"/>
                  <a:t>E</a:t>
                </a:r>
                <a:r>
                  <a:rPr lang="sv-SE" sz="1400" b="1" dirty="0" smtClean="0"/>
                  <a:t>=X</a:t>
                </a:r>
                <a:endParaRPr lang="sv-SE" sz="1400" b="1" dirty="0"/>
              </a:p>
            </p:txBody>
          </p:sp>
          <p:sp>
            <p:nvSpPr>
              <p:cNvPr id="65" name="textruta 64"/>
              <p:cNvSpPr txBox="1"/>
              <p:nvPr/>
            </p:nvSpPr>
            <p:spPr>
              <a:xfrm rot="10800000">
                <a:off x="7586115" y="3245439"/>
                <a:ext cx="486777" cy="307777"/>
              </a:xfrm>
              <a:prstGeom prst="rect">
                <a:avLst/>
              </a:prstGeom>
              <a:noFill/>
            </p:spPr>
            <p:txBody>
              <a:bodyPr wrap="square" rtlCol="0">
                <a:spAutoFit/>
              </a:bodyPr>
              <a:lstStyle/>
              <a:p>
                <a:r>
                  <a:rPr lang="sv-SE" sz="1400" b="1" dirty="0"/>
                  <a:t>D</a:t>
                </a:r>
                <a:r>
                  <a:rPr lang="sv-SE" sz="1400" b="1" dirty="0" smtClean="0"/>
                  <a:t>=X</a:t>
                </a:r>
                <a:endParaRPr lang="sv-SE" sz="1400" b="1" dirty="0"/>
              </a:p>
            </p:txBody>
          </p:sp>
          <p:sp>
            <p:nvSpPr>
              <p:cNvPr id="66" name="Likbent triangel 65"/>
              <p:cNvSpPr/>
              <p:nvPr/>
            </p:nvSpPr>
            <p:spPr>
              <a:xfrm>
                <a:off x="7487811" y="351236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7" name="Likbent triangel 66"/>
              <p:cNvSpPr/>
              <p:nvPr/>
            </p:nvSpPr>
            <p:spPr>
              <a:xfrm>
                <a:off x="7389507" y="444531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56" name="Höger 55"/>
            <p:cNvSpPr/>
            <p:nvPr/>
          </p:nvSpPr>
          <p:spPr>
            <a:xfrm rot="6929186">
              <a:off x="6497997" y="5400813"/>
              <a:ext cx="1180376" cy="165873"/>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cxnSp>
        <p:nvCxnSpPr>
          <p:cNvPr id="50" name="Rak pil 49"/>
          <p:cNvCxnSpPr>
            <a:endCxn id="51" idx="1"/>
          </p:cNvCxnSpPr>
          <p:nvPr/>
        </p:nvCxnSpPr>
        <p:spPr>
          <a:xfrm flipH="1">
            <a:off x="7342141" y="2302326"/>
            <a:ext cx="1161031" cy="264866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2" name="Rak pil 51"/>
          <p:cNvCxnSpPr/>
          <p:nvPr/>
        </p:nvCxnSpPr>
        <p:spPr>
          <a:xfrm flipH="1">
            <a:off x="8503172" y="2302326"/>
            <a:ext cx="1" cy="368969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a:endCxn id="51" idx="1"/>
          </p:cNvCxnSpPr>
          <p:nvPr/>
        </p:nvCxnSpPr>
        <p:spPr>
          <a:xfrm flipH="1" flipV="1">
            <a:off x="7342141" y="4950994"/>
            <a:ext cx="1161032" cy="105079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0" name="Rak pil 59"/>
          <p:cNvCxnSpPr/>
          <p:nvPr/>
        </p:nvCxnSpPr>
        <p:spPr>
          <a:xfrm flipV="1">
            <a:off x="5030040" y="642026"/>
            <a:ext cx="0" cy="394789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8" name="Rak pil 67"/>
          <p:cNvCxnSpPr>
            <a:endCxn id="56" idx="1"/>
          </p:cNvCxnSpPr>
          <p:nvPr/>
        </p:nvCxnSpPr>
        <p:spPr>
          <a:xfrm>
            <a:off x="5030040" y="642026"/>
            <a:ext cx="1213696" cy="129773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9" name="Rak pil 68"/>
          <p:cNvCxnSpPr>
            <a:endCxn id="56" idx="1"/>
          </p:cNvCxnSpPr>
          <p:nvPr/>
        </p:nvCxnSpPr>
        <p:spPr>
          <a:xfrm flipV="1">
            <a:off x="5056641" y="1939758"/>
            <a:ext cx="1187095" cy="265016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73" name="textruta 72"/>
          <p:cNvSpPr txBox="1"/>
          <p:nvPr/>
        </p:nvSpPr>
        <p:spPr>
          <a:xfrm>
            <a:off x="8079972" y="6184357"/>
            <a:ext cx="587315"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76" name="textruta 75"/>
          <p:cNvSpPr txBox="1"/>
          <p:nvPr/>
        </p:nvSpPr>
        <p:spPr>
          <a:xfrm>
            <a:off x="4980577" y="221391"/>
            <a:ext cx="587315" cy="307777"/>
          </a:xfrm>
          <a:prstGeom prst="rect">
            <a:avLst/>
          </a:prstGeom>
          <a:noFill/>
        </p:spPr>
        <p:txBody>
          <a:bodyPr wrap="square" rtlCol="0">
            <a:spAutoFit/>
          </a:bodyPr>
          <a:lstStyle/>
          <a:p>
            <a:r>
              <a:rPr lang="sv-SE" sz="1400" b="1" dirty="0"/>
              <a:t>F</a:t>
            </a:r>
            <a:r>
              <a:rPr lang="sv-SE" sz="1400" b="1" dirty="0" smtClean="0"/>
              <a:t>=X</a:t>
            </a:r>
            <a:endParaRPr lang="sv-SE" sz="1400" b="1" dirty="0"/>
          </a:p>
        </p:txBody>
      </p:sp>
      <p:cxnSp>
        <p:nvCxnSpPr>
          <p:cNvPr id="78" name="Rak pil 77"/>
          <p:cNvCxnSpPr>
            <a:stCxn id="67" idx="5"/>
            <a:endCxn id="65" idx="0"/>
          </p:cNvCxnSpPr>
          <p:nvPr/>
        </p:nvCxnSpPr>
        <p:spPr>
          <a:xfrm flipH="1">
            <a:off x="5728874" y="5428635"/>
            <a:ext cx="292540" cy="100495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70" name="Platshållare för text 3"/>
          <p:cNvSpPr txBox="1">
            <a:spLocks/>
          </p:cNvSpPr>
          <p:nvPr/>
        </p:nvSpPr>
        <p:spPr>
          <a:xfrm>
            <a:off x="107504" y="1484784"/>
            <a:ext cx="4392488" cy="3753635"/>
          </a:xfrm>
          <a:prstGeom prst="rect">
            <a:avLst/>
          </a:prstGeom>
          <a:solidFill>
            <a:srgbClr val="FFFF00"/>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3-4 spelare vid varje kon, vid platsbyte så går man </a:t>
            </a:r>
            <a:r>
              <a:rPr lang="sv-SE" sz="1200" i="1" dirty="0" smtClean="0"/>
              <a:t>bakom mål.  </a:t>
            </a:r>
            <a:r>
              <a:rPr lang="sv-SE" sz="1200" i="1" dirty="0"/>
              <a:t>D</a:t>
            </a:r>
            <a:r>
              <a:rPr lang="sv-SE" sz="1200" i="1" dirty="0" smtClean="0"/>
              <a:t>, E</a:t>
            </a:r>
            <a:r>
              <a:rPr lang="sv-SE" sz="1200" i="1" dirty="0"/>
              <a:t> </a:t>
            </a:r>
            <a:r>
              <a:rPr lang="sv-SE" sz="1200" i="1" dirty="0" smtClean="0"/>
              <a:t>och </a:t>
            </a:r>
            <a:r>
              <a:rPr lang="sv-SE" sz="1200" i="1" dirty="0"/>
              <a:t>F</a:t>
            </a:r>
            <a:r>
              <a:rPr lang="sv-SE" sz="1200" i="1" dirty="0" smtClean="0"/>
              <a:t> leden gör likadant som A , B och C leden. Leden börjar samtidigt. Bollar vid A och E konerna.</a:t>
            </a:r>
            <a:endParaRPr lang="sv-SE" sz="1200" i="1" dirty="0"/>
          </a:p>
          <a:p>
            <a:pPr marL="228600" indent="-228600">
              <a:buFont typeface="+mj-lt"/>
              <a:buAutoNum type="arabicPeriod"/>
            </a:pPr>
            <a:r>
              <a:rPr lang="sv-SE" sz="1200" dirty="0" smtClean="0"/>
              <a:t>A passar B.</a:t>
            </a:r>
            <a:endParaRPr lang="sv-SE" sz="1200" dirty="0"/>
          </a:p>
          <a:p>
            <a:pPr marL="228600" indent="-228600">
              <a:buFont typeface="+mj-lt"/>
              <a:buAutoNum type="arabicPeriod"/>
            </a:pPr>
            <a:r>
              <a:rPr lang="sv-SE" sz="1200" dirty="0" smtClean="0"/>
              <a:t>A </a:t>
            </a:r>
            <a:r>
              <a:rPr lang="sv-SE" sz="1200" dirty="0"/>
              <a:t>löper ner och rundar </a:t>
            </a:r>
            <a:r>
              <a:rPr lang="sv-SE" sz="1200" dirty="0" smtClean="0"/>
              <a:t>krysset</a:t>
            </a:r>
          </a:p>
          <a:p>
            <a:pPr marL="228600" indent="-228600">
              <a:buFont typeface="+mj-lt"/>
              <a:buAutoNum type="arabicPeriod"/>
            </a:pPr>
            <a:r>
              <a:rPr lang="sv-SE" sz="1200" dirty="0" smtClean="0"/>
              <a:t>B </a:t>
            </a:r>
            <a:r>
              <a:rPr lang="sv-SE" sz="1200" dirty="0"/>
              <a:t>passar till A när den rundat krysset från </a:t>
            </a:r>
            <a:r>
              <a:rPr lang="sv-SE" sz="1200" dirty="0" smtClean="0"/>
              <a:t>hörnet.</a:t>
            </a:r>
          </a:p>
          <a:p>
            <a:pPr marL="228600" indent="-228600">
              <a:buFont typeface="+mj-lt"/>
              <a:buAutoNum type="arabicPeriod"/>
            </a:pPr>
            <a:r>
              <a:rPr lang="sv-SE" sz="1200" dirty="0" smtClean="0"/>
              <a:t>A </a:t>
            </a:r>
            <a:r>
              <a:rPr lang="sv-SE" sz="1200" dirty="0"/>
              <a:t>passar till sitt eget </a:t>
            </a:r>
            <a:r>
              <a:rPr lang="sv-SE" sz="1200" dirty="0" smtClean="0"/>
              <a:t>led.</a:t>
            </a:r>
          </a:p>
          <a:p>
            <a:pPr marL="228600" indent="-228600">
              <a:buFont typeface="+mj-lt"/>
              <a:buAutoNum type="arabicPeriod"/>
            </a:pPr>
            <a:r>
              <a:rPr lang="sv-SE" sz="1200" dirty="0" smtClean="0"/>
              <a:t>A </a:t>
            </a:r>
            <a:r>
              <a:rPr lang="sv-SE" sz="1200" dirty="0"/>
              <a:t>löper uppåt i banan och får tillbaka </a:t>
            </a:r>
            <a:r>
              <a:rPr lang="sv-SE" sz="1200" dirty="0" smtClean="0"/>
              <a:t>bollen.</a:t>
            </a:r>
          </a:p>
          <a:p>
            <a:pPr marL="228600" indent="-228600">
              <a:buFont typeface="+mj-lt"/>
              <a:buAutoNum type="arabicPeriod"/>
            </a:pPr>
            <a:r>
              <a:rPr lang="sv-SE" sz="1200" dirty="0" smtClean="0"/>
              <a:t>A </a:t>
            </a:r>
            <a:r>
              <a:rPr lang="sv-SE" sz="1200" dirty="0"/>
              <a:t>passar </a:t>
            </a:r>
            <a:r>
              <a:rPr lang="sv-SE" sz="1200" dirty="0" smtClean="0"/>
              <a:t>till C.</a:t>
            </a:r>
          </a:p>
          <a:p>
            <a:pPr marL="228600" indent="-228600">
              <a:buFont typeface="+mj-lt"/>
              <a:buAutoNum type="arabicPeriod"/>
            </a:pPr>
            <a:r>
              <a:rPr lang="sv-SE" sz="1200" dirty="0"/>
              <a:t>A löper in mot mål och får tillbaka bollen</a:t>
            </a:r>
            <a:r>
              <a:rPr lang="sv-SE" sz="1200" dirty="0" smtClean="0"/>
              <a:t>.</a:t>
            </a:r>
          </a:p>
          <a:p>
            <a:pPr marL="228600" indent="-228600">
              <a:buFont typeface="+mj-lt"/>
              <a:buAutoNum type="arabicPeriod"/>
            </a:pPr>
            <a:r>
              <a:rPr lang="sv-SE" sz="1200" dirty="0" smtClean="0"/>
              <a:t>A skjuter på mål.</a:t>
            </a:r>
            <a:endParaRPr lang="sv-SE" sz="1200" dirty="0"/>
          </a:p>
          <a:p>
            <a:pPr marL="228600" indent="-228600">
              <a:buFont typeface="+mj-lt"/>
              <a:buAutoNum type="arabicPeriod"/>
            </a:pPr>
            <a:r>
              <a:rPr lang="sv-SE" sz="1200" dirty="0" smtClean="0"/>
              <a:t>Rörelse A-C, C-D, D-E, E-F, F-B, B-A</a:t>
            </a:r>
          </a:p>
          <a:p>
            <a:r>
              <a:rPr lang="sv-SE" sz="1200" i="1" dirty="0"/>
              <a:t>Påminn barnen om att akta sig för skott då de befinner sig runt målet</a:t>
            </a:r>
            <a:r>
              <a:rPr lang="sv-SE" sz="1200" i="1" dirty="0" smtClean="0"/>
              <a: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spTree>
    <p:extLst>
      <p:ext uri="{BB962C8B-B14F-4D97-AF65-F5344CB8AC3E}">
        <p14:creationId xmlns:p14="http://schemas.microsoft.com/office/powerpoint/2010/main" val="36189161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7030A0"/>
          </a:solidFill>
        </p:spPr>
        <p:txBody>
          <a:bodyPr>
            <a:normAutofit fontScale="90000"/>
          </a:bodyPr>
          <a:lstStyle/>
          <a:p>
            <a:r>
              <a:rPr lang="sv-SE" sz="1600" dirty="0" smtClean="0"/>
              <a:t>Övning:</a:t>
            </a:r>
            <a:r>
              <a:rPr lang="sv-SE" sz="2700" dirty="0" smtClean="0"/>
              <a:t/>
            </a:r>
            <a:br>
              <a:rPr lang="sv-SE" sz="2700" dirty="0" smtClean="0"/>
            </a:br>
            <a:r>
              <a:rPr lang="sv-SE" sz="2400" dirty="0" smtClean="0"/>
              <a:t>Klapp klapp </a:t>
            </a:r>
            <a:r>
              <a:rPr lang="sv-SE" sz="2700" dirty="0" smtClean="0"/>
              <a:t/>
            </a:r>
            <a:br>
              <a:rPr lang="sv-SE" sz="2700" dirty="0" smtClean="0"/>
            </a:br>
            <a:r>
              <a:rPr lang="sv-SE" sz="1300" dirty="0" smtClean="0"/>
              <a:t>Tid: 10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7030A0"/>
          </a:solidFill>
        </p:spPr>
        <p:txBody>
          <a:bodyPr>
            <a:normAutofit/>
          </a:bodyPr>
          <a:lstStyle/>
          <a:p>
            <a:r>
              <a:rPr lang="sv-SE" sz="1700" b="1" dirty="0">
                <a:latin typeface="+mj-lt"/>
                <a:ea typeface="+mj-ea"/>
                <a:cs typeface="+mj-cs"/>
              </a:rPr>
              <a:t>Syfte:</a:t>
            </a:r>
          </a:p>
          <a:p>
            <a:r>
              <a:rPr lang="sv-SE" sz="1200" dirty="0" smtClean="0"/>
              <a:t>Övning med fokus på att öva på passningsspel, direktpassning. Byt </a:t>
            </a:r>
            <a:r>
              <a:rPr lang="sv-SE" sz="1200" dirty="0"/>
              <a:t>sida </a:t>
            </a:r>
            <a:r>
              <a:rPr lang="sv-SE" sz="1200" dirty="0" smtClean="0"/>
              <a:t>efter 5 </a:t>
            </a:r>
            <a:r>
              <a:rPr lang="sv-SE" sz="1200" dirty="0"/>
              <a:t>minuter.</a:t>
            </a:r>
          </a:p>
        </p:txBody>
      </p:sp>
      <p:sp>
        <p:nvSpPr>
          <p:cNvPr id="32" name="Platshållare för text 3"/>
          <p:cNvSpPr txBox="1">
            <a:spLocks/>
          </p:cNvSpPr>
          <p:nvPr/>
        </p:nvSpPr>
        <p:spPr>
          <a:xfrm>
            <a:off x="107504" y="1556791"/>
            <a:ext cx="4392488" cy="3753635"/>
          </a:xfrm>
          <a:prstGeom prst="rect">
            <a:avLst/>
          </a:prstGeom>
          <a:solidFill>
            <a:srgbClr val="7030A0"/>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3-4 spelare vid varje kon, vid platsbyte så går man </a:t>
            </a:r>
            <a:r>
              <a:rPr lang="sv-SE" sz="1200" i="1" dirty="0" smtClean="0"/>
              <a:t>bakom mål, mittlinjen och bakom mål. </a:t>
            </a:r>
            <a:endParaRPr lang="sv-SE" sz="1200" i="1" dirty="0"/>
          </a:p>
          <a:p>
            <a:pPr marL="342900" indent="-342900">
              <a:buFont typeface="+mj-lt"/>
              <a:buAutoNum type="arabicPeriod"/>
            </a:pPr>
            <a:r>
              <a:rPr lang="sv-SE" sz="1200" dirty="0" smtClean="0"/>
              <a:t>A driver bollen </a:t>
            </a:r>
            <a:r>
              <a:rPr lang="sv-SE" sz="1200" dirty="0"/>
              <a:t> </a:t>
            </a:r>
            <a:r>
              <a:rPr lang="sv-SE" sz="1200" dirty="0" smtClean="0"/>
              <a:t>in mot mitten och passar till B vid första gula konen.</a:t>
            </a:r>
          </a:p>
          <a:p>
            <a:pPr marL="342900" indent="-342900">
              <a:buFont typeface="+mj-lt"/>
              <a:buAutoNum type="arabicPeriod"/>
            </a:pPr>
            <a:r>
              <a:rPr lang="sv-SE" sz="1200" dirty="0" smtClean="0"/>
              <a:t>C löper in några steg i banan när A passar B.</a:t>
            </a:r>
          </a:p>
          <a:p>
            <a:pPr marL="342900" indent="-342900">
              <a:buFont typeface="+mj-lt"/>
              <a:buAutoNum type="arabicPeriod"/>
            </a:pPr>
            <a:r>
              <a:rPr lang="sv-SE" sz="1200" dirty="0" smtClean="0"/>
              <a:t>B passar till C, sträva efter direktpass.</a:t>
            </a:r>
          </a:p>
          <a:p>
            <a:pPr marL="342900" indent="-342900">
              <a:buFont typeface="+mj-lt"/>
              <a:buAutoNum type="arabicPeriod"/>
            </a:pPr>
            <a:r>
              <a:rPr lang="sv-SE" sz="1200" dirty="0" smtClean="0"/>
              <a:t>C skjuter på mål, sträva efter direktskott.</a:t>
            </a:r>
          </a:p>
          <a:p>
            <a:pPr marL="342900" indent="-342900">
              <a:buFont typeface="+mj-lt"/>
              <a:buAutoNum type="arabicPeriod"/>
            </a:pPr>
            <a:r>
              <a:rPr lang="sv-SE" sz="1200" dirty="0" smtClean="0"/>
              <a:t>Rörelse A-B, B-C, </a:t>
            </a:r>
            <a:r>
              <a:rPr lang="sv-SE" sz="1200" dirty="0"/>
              <a:t>C</a:t>
            </a:r>
            <a:r>
              <a:rPr lang="sv-SE" sz="1200" dirty="0" smtClean="0"/>
              <a:t>-A</a:t>
            </a:r>
          </a:p>
          <a:p>
            <a:r>
              <a:rPr lang="sv-SE" sz="1200" i="1" dirty="0"/>
              <a:t>Påminn barnen om att akta sig för skott då de befinner sig runt målet</a:t>
            </a:r>
            <a:r>
              <a:rPr lang="sv-SE" sz="1200" i="1" dirty="0" smtClean="0"/>
              <a: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7030A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72" name="Grupp 71"/>
          <p:cNvGrpSpPr/>
          <p:nvPr/>
        </p:nvGrpSpPr>
        <p:grpSpPr>
          <a:xfrm>
            <a:off x="4706995" y="986229"/>
            <a:ext cx="4142498" cy="2462516"/>
            <a:chOff x="4679495" y="4082284"/>
            <a:chExt cx="4142498" cy="2462516"/>
          </a:xfrm>
        </p:grpSpPr>
        <p:cxnSp>
          <p:nvCxnSpPr>
            <p:cNvPr id="74" name="Rak pil 73"/>
            <p:cNvCxnSpPr>
              <a:stCxn id="87" idx="5"/>
            </p:cNvCxnSpPr>
            <p:nvPr/>
          </p:nvCxnSpPr>
          <p:spPr>
            <a:xfrm flipV="1">
              <a:off x="4907980" y="4954064"/>
              <a:ext cx="2695228" cy="78241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9" name="Rak pil 78"/>
            <p:cNvCxnSpPr>
              <a:endCxn id="87" idx="5"/>
            </p:cNvCxnSpPr>
            <p:nvPr/>
          </p:nvCxnSpPr>
          <p:spPr>
            <a:xfrm flipH="1" flipV="1">
              <a:off x="4907980" y="5736479"/>
              <a:ext cx="2598947" cy="65443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47" idx="1"/>
            </p:cNvCxnSpPr>
            <p:nvPr/>
          </p:nvCxnSpPr>
          <p:spPr>
            <a:xfrm flipH="1" flipV="1">
              <a:off x="7506927" y="4954063"/>
              <a:ext cx="1001991" cy="55670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4357287">
              <a:off x="6854223" y="4442324"/>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8234678" y="6237023"/>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4679495" y="5928977"/>
              <a:ext cx="486777" cy="307777"/>
            </a:xfrm>
            <a:prstGeom prst="rect">
              <a:avLst/>
            </a:prstGeom>
            <a:noFill/>
          </p:spPr>
          <p:txBody>
            <a:bodyPr wrap="square" rtlCol="0">
              <a:spAutoFit/>
            </a:bodyPr>
            <a:lstStyle/>
            <a:p>
              <a:r>
                <a:rPr lang="sv-SE" sz="1400" b="1" dirty="0" smtClean="0"/>
                <a:t>B=X</a:t>
              </a:r>
              <a:endParaRPr lang="sv-SE" sz="1400" b="1" dirty="0"/>
            </a:p>
          </p:txBody>
        </p:sp>
        <p:sp>
          <p:nvSpPr>
            <p:cNvPr id="87" name="Likbent triangel 86"/>
            <p:cNvSpPr/>
            <p:nvPr/>
          </p:nvSpPr>
          <p:spPr>
            <a:xfrm>
              <a:off x="4760524" y="5623622"/>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7372228" y="6020999"/>
              <a:ext cx="196608" cy="225714"/>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47" name="Likbent triangel 46"/>
          <p:cNvSpPr/>
          <p:nvPr/>
        </p:nvSpPr>
        <p:spPr>
          <a:xfrm>
            <a:off x="8487266" y="2301853"/>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Likbent triangel 48"/>
          <p:cNvSpPr/>
          <p:nvPr/>
        </p:nvSpPr>
        <p:spPr>
          <a:xfrm>
            <a:off x="8540086" y="2924944"/>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extruta 65"/>
          <p:cNvSpPr txBox="1"/>
          <p:nvPr/>
        </p:nvSpPr>
        <p:spPr>
          <a:xfrm>
            <a:off x="8312446" y="2527567"/>
            <a:ext cx="486777"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30" name="Frihandsfigur 29"/>
          <p:cNvSpPr/>
          <p:nvPr/>
        </p:nvSpPr>
        <p:spPr>
          <a:xfrm>
            <a:off x="7509164" y="3155889"/>
            <a:ext cx="831272" cy="266203"/>
          </a:xfrm>
          <a:custGeom>
            <a:avLst/>
            <a:gdLst>
              <a:gd name="connsiteX0" fmla="*/ 831272 w 831272"/>
              <a:gd name="connsiteY0" fmla="*/ 127638 h 266203"/>
              <a:gd name="connsiteX1" fmla="*/ 734291 w 831272"/>
              <a:gd name="connsiteY1" fmla="*/ 2947 h 266203"/>
              <a:gd name="connsiteX2" fmla="*/ 665018 w 831272"/>
              <a:gd name="connsiteY2" fmla="*/ 238475 h 266203"/>
              <a:gd name="connsiteX3" fmla="*/ 568036 w 831272"/>
              <a:gd name="connsiteY3" fmla="*/ 44511 h 266203"/>
              <a:gd name="connsiteX4" fmla="*/ 471054 w 831272"/>
              <a:gd name="connsiteY4" fmla="*/ 266184 h 266203"/>
              <a:gd name="connsiteX5" fmla="*/ 346363 w 831272"/>
              <a:gd name="connsiteY5" fmla="*/ 58366 h 266203"/>
              <a:gd name="connsiteX6" fmla="*/ 235527 w 831272"/>
              <a:gd name="connsiteY6" fmla="*/ 238475 h 266203"/>
              <a:gd name="connsiteX7" fmla="*/ 152400 w 831272"/>
              <a:gd name="connsiteY7" fmla="*/ 72220 h 266203"/>
              <a:gd name="connsiteX8" fmla="*/ 13854 w 831272"/>
              <a:gd name="connsiteY8" fmla="*/ 141493 h 266203"/>
              <a:gd name="connsiteX9" fmla="*/ 13854 w 831272"/>
              <a:gd name="connsiteY9" fmla="*/ 141493 h 266203"/>
              <a:gd name="connsiteX10" fmla="*/ 0 w 831272"/>
              <a:gd name="connsiteY10" fmla="*/ 127638 h 26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272" h="266203">
                <a:moveTo>
                  <a:pt x="831272" y="127638"/>
                </a:moveTo>
                <a:cubicBezTo>
                  <a:pt x="796636" y="56056"/>
                  <a:pt x="762000" y="-15526"/>
                  <a:pt x="734291" y="2947"/>
                </a:cubicBezTo>
                <a:cubicBezTo>
                  <a:pt x="706582" y="21420"/>
                  <a:pt x="692727" y="231548"/>
                  <a:pt x="665018" y="238475"/>
                </a:cubicBezTo>
                <a:cubicBezTo>
                  <a:pt x="637309" y="245402"/>
                  <a:pt x="600363" y="39893"/>
                  <a:pt x="568036" y="44511"/>
                </a:cubicBezTo>
                <a:cubicBezTo>
                  <a:pt x="535709" y="49129"/>
                  <a:pt x="507999" y="263875"/>
                  <a:pt x="471054" y="266184"/>
                </a:cubicBezTo>
                <a:cubicBezTo>
                  <a:pt x="434109" y="268493"/>
                  <a:pt x="385617" y="62984"/>
                  <a:pt x="346363" y="58366"/>
                </a:cubicBezTo>
                <a:cubicBezTo>
                  <a:pt x="307109" y="53748"/>
                  <a:pt x="267854" y="236166"/>
                  <a:pt x="235527" y="238475"/>
                </a:cubicBezTo>
                <a:cubicBezTo>
                  <a:pt x="203200" y="240784"/>
                  <a:pt x="189346" y="88384"/>
                  <a:pt x="152400" y="72220"/>
                </a:cubicBezTo>
                <a:cubicBezTo>
                  <a:pt x="115454" y="56056"/>
                  <a:pt x="13854" y="141493"/>
                  <a:pt x="13854" y="141493"/>
                </a:cubicBezTo>
                <a:lnTo>
                  <a:pt x="13854" y="141493"/>
                </a:lnTo>
                <a:lnTo>
                  <a:pt x="0" y="127638"/>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44" name="Likbent triangel 43"/>
          <p:cNvSpPr/>
          <p:nvPr/>
        </p:nvSpPr>
        <p:spPr>
          <a:xfrm>
            <a:off x="8527818" y="378904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Likbent triangel 44"/>
          <p:cNvSpPr/>
          <p:nvPr/>
        </p:nvSpPr>
        <p:spPr>
          <a:xfrm>
            <a:off x="8509715" y="450912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textruta 45"/>
          <p:cNvSpPr txBox="1"/>
          <p:nvPr/>
        </p:nvSpPr>
        <p:spPr>
          <a:xfrm>
            <a:off x="8312446" y="4209426"/>
            <a:ext cx="486777"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48" name="textruta 47"/>
          <p:cNvSpPr txBox="1"/>
          <p:nvPr/>
        </p:nvSpPr>
        <p:spPr>
          <a:xfrm>
            <a:off x="8305165" y="3553271"/>
            <a:ext cx="587315" cy="307777"/>
          </a:xfrm>
          <a:prstGeom prst="rect">
            <a:avLst/>
          </a:prstGeom>
          <a:noFill/>
        </p:spPr>
        <p:txBody>
          <a:bodyPr wrap="square" rtlCol="0">
            <a:spAutoFit/>
          </a:bodyPr>
          <a:lstStyle/>
          <a:p>
            <a:r>
              <a:rPr lang="sv-SE" sz="1400" b="1" dirty="0" smtClean="0"/>
              <a:t>A=X</a:t>
            </a:r>
            <a:endParaRPr lang="sv-SE" sz="1400" b="1" dirty="0"/>
          </a:p>
        </p:txBody>
      </p:sp>
      <p:sp>
        <p:nvSpPr>
          <p:cNvPr id="50" name="Frihandsfigur 49"/>
          <p:cNvSpPr/>
          <p:nvPr/>
        </p:nvSpPr>
        <p:spPr>
          <a:xfrm>
            <a:off x="7524328" y="3655938"/>
            <a:ext cx="831272" cy="266203"/>
          </a:xfrm>
          <a:custGeom>
            <a:avLst/>
            <a:gdLst>
              <a:gd name="connsiteX0" fmla="*/ 831272 w 831272"/>
              <a:gd name="connsiteY0" fmla="*/ 127638 h 266203"/>
              <a:gd name="connsiteX1" fmla="*/ 734291 w 831272"/>
              <a:gd name="connsiteY1" fmla="*/ 2947 h 266203"/>
              <a:gd name="connsiteX2" fmla="*/ 665018 w 831272"/>
              <a:gd name="connsiteY2" fmla="*/ 238475 h 266203"/>
              <a:gd name="connsiteX3" fmla="*/ 568036 w 831272"/>
              <a:gd name="connsiteY3" fmla="*/ 44511 h 266203"/>
              <a:gd name="connsiteX4" fmla="*/ 471054 w 831272"/>
              <a:gd name="connsiteY4" fmla="*/ 266184 h 266203"/>
              <a:gd name="connsiteX5" fmla="*/ 346363 w 831272"/>
              <a:gd name="connsiteY5" fmla="*/ 58366 h 266203"/>
              <a:gd name="connsiteX6" fmla="*/ 235527 w 831272"/>
              <a:gd name="connsiteY6" fmla="*/ 238475 h 266203"/>
              <a:gd name="connsiteX7" fmla="*/ 152400 w 831272"/>
              <a:gd name="connsiteY7" fmla="*/ 72220 h 266203"/>
              <a:gd name="connsiteX8" fmla="*/ 13854 w 831272"/>
              <a:gd name="connsiteY8" fmla="*/ 141493 h 266203"/>
              <a:gd name="connsiteX9" fmla="*/ 13854 w 831272"/>
              <a:gd name="connsiteY9" fmla="*/ 141493 h 266203"/>
              <a:gd name="connsiteX10" fmla="*/ 0 w 831272"/>
              <a:gd name="connsiteY10" fmla="*/ 127638 h 26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272" h="266203">
                <a:moveTo>
                  <a:pt x="831272" y="127638"/>
                </a:moveTo>
                <a:cubicBezTo>
                  <a:pt x="796636" y="56056"/>
                  <a:pt x="762000" y="-15526"/>
                  <a:pt x="734291" y="2947"/>
                </a:cubicBezTo>
                <a:cubicBezTo>
                  <a:pt x="706582" y="21420"/>
                  <a:pt x="692727" y="231548"/>
                  <a:pt x="665018" y="238475"/>
                </a:cubicBezTo>
                <a:cubicBezTo>
                  <a:pt x="637309" y="245402"/>
                  <a:pt x="600363" y="39893"/>
                  <a:pt x="568036" y="44511"/>
                </a:cubicBezTo>
                <a:cubicBezTo>
                  <a:pt x="535709" y="49129"/>
                  <a:pt x="507999" y="263875"/>
                  <a:pt x="471054" y="266184"/>
                </a:cubicBezTo>
                <a:cubicBezTo>
                  <a:pt x="434109" y="268493"/>
                  <a:pt x="385617" y="62984"/>
                  <a:pt x="346363" y="58366"/>
                </a:cubicBezTo>
                <a:cubicBezTo>
                  <a:pt x="307109" y="53748"/>
                  <a:pt x="267854" y="236166"/>
                  <a:pt x="235527" y="238475"/>
                </a:cubicBezTo>
                <a:cubicBezTo>
                  <a:pt x="203200" y="240784"/>
                  <a:pt x="189346" y="88384"/>
                  <a:pt x="152400" y="72220"/>
                </a:cubicBezTo>
                <a:cubicBezTo>
                  <a:pt x="115454" y="56056"/>
                  <a:pt x="13854" y="141493"/>
                  <a:pt x="13854" y="141493"/>
                </a:cubicBezTo>
                <a:lnTo>
                  <a:pt x="13854" y="141493"/>
                </a:lnTo>
                <a:lnTo>
                  <a:pt x="0" y="127638"/>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51" name="Likbent triangel 50"/>
          <p:cNvSpPr/>
          <p:nvPr/>
        </p:nvSpPr>
        <p:spPr>
          <a:xfrm>
            <a:off x="7426024" y="3809284"/>
            <a:ext cx="196608" cy="225714"/>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2" name="Rak pil 51"/>
          <p:cNvCxnSpPr>
            <a:stCxn id="50" idx="10"/>
            <a:endCxn id="53" idx="5"/>
          </p:cNvCxnSpPr>
          <p:nvPr/>
        </p:nvCxnSpPr>
        <p:spPr>
          <a:xfrm flipH="1">
            <a:off x="5038729" y="3783576"/>
            <a:ext cx="2485599" cy="57973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53" name="Likbent triangel 52"/>
          <p:cNvSpPr/>
          <p:nvPr/>
        </p:nvSpPr>
        <p:spPr>
          <a:xfrm>
            <a:off x="4891273" y="425045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4" name="Rak pil 53"/>
          <p:cNvCxnSpPr>
            <a:stCxn id="53" idx="5"/>
            <a:endCxn id="60" idx="1"/>
          </p:cNvCxnSpPr>
          <p:nvPr/>
        </p:nvCxnSpPr>
        <p:spPr>
          <a:xfrm>
            <a:off x="5038729" y="4363314"/>
            <a:ext cx="2432755" cy="78894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7" name="Rak pil 56"/>
          <p:cNvCxnSpPr>
            <a:stCxn id="45" idx="3"/>
          </p:cNvCxnSpPr>
          <p:nvPr/>
        </p:nvCxnSpPr>
        <p:spPr>
          <a:xfrm flipH="1">
            <a:off x="7426025" y="4734834"/>
            <a:ext cx="1181994" cy="5035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0" name="Höger 59"/>
          <p:cNvSpPr/>
          <p:nvPr/>
        </p:nvSpPr>
        <p:spPr>
          <a:xfrm rot="7443114">
            <a:off x="6797513" y="5438217"/>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textruta 62"/>
          <p:cNvSpPr txBox="1"/>
          <p:nvPr/>
        </p:nvSpPr>
        <p:spPr>
          <a:xfrm>
            <a:off x="4706995" y="3860865"/>
            <a:ext cx="486777" cy="307777"/>
          </a:xfrm>
          <a:prstGeom prst="rect">
            <a:avLst/>
          </a:prstGeom>
          <a:noFill/>
        </p:spPr>
        <p:txBody>
          <a:bodyPr wrap="square" rtlCol="0">
            <a:spAutoFit/>
          </a:bodyPr>
          <a:lstStyle/>
          <a:p>
            <a:r>
              <a:rPr lang="sv-SE" sz="1400" b="1" dirty="0" smtClean="0"/>
              <a:t>B=X</a:t>
            </a:r>
            <a:endParaRPr lang="sv-SE" sz="1400" b="1" dirty="0"/>
          </a:p>
        </p:txBody>
      </p:sp>
    </p:spTree>
    <p:extLst>
      <p:ext uri="{BB962C8B-B14F-4D97-AF65-F5344CB8AC3E}">
        <p14:creationId xmlns:p14="http://schemas.microsoft.com/office/powerpoint/2010/main" val="22066477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7030A0"/>
          </a:solidFill>
        </p:spPr>
        <p:txBody>
          <a:bodyPr>
            <a:normAutofit fontScale="90000"/>
          </a:bodyPr>
          <a:lstStyle/>
          <a:p>
            <a:r>
              <a:rPr lang="sv-SE" sz="1600" dirty="0" smtClean="0"/>
              <a:t>Övning:</a:t>
            </a:r>
            <a:r>
              <a:rPr lang="sv-SE" sz="2700" dirty="0" smtClean="0"/>
              <a:t/>
            </a:r>
            <a:br>
              <a:rPr lang="sv-SE" sz="2700" dirty="0" smtClean="0"/>
            </a:br>
            <a:r>
              <a:rPr lang="sv-SE" sz="2400" dirty="0" smtClean="0"/>
              <a:t>Klapp klapp 2 </a:t>
            </a:r>
            <a:r>
              <a:rPr lang="sv-SE" sz="2700" dirty="0" smtClean="0"/>
              <a:t/>
            </a:r>
            <a:br>
              <a:rPr lang="sv-SE" sz="2700" dirty="0" smtClean="0"/>
            </a:br>
            <a:r>
              <a:rPr lang="sv-SE" sz="1300" dirty="0" smtClean="0"/>
              <a:t>Tid: 10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7030A0"/>
          </a:solidFill>
        </p:spPr>
        <p:txBody>
          <a:bodyPr>
            <a:normAutofit lnSpcReduction="10000"/>
          </a:bodyPr>
          <a:lstStyle/>
          <a:p>
            <a:r>
              <a:rPr lang="sv-SE" sz="1700" b="1" dirty="0">
                <a:latin typeface="+mj-lt"/>
                <a:ea typeface="+mj-ea"/>
                <a:cs typeface="+mj-cs"/>
              </a:rPr>
              <a:t>Syfte:</a:t>
            </a:r>
          </a:p>
          <a:p>
            <a:r>
              <a:rPr lang="sv-SE" sz="1200" dirty="0" smtClean="0"/>
              <a:t>Övning med fokus på att öva på passningsspel, direktpassning. Byt </a:t>
            </a:r>
            <a:r>
              <a:rPr lang="sv-SE" sz="1200" dirty="0"/>
              <a:t>sida </a:t>
            </a:r>
            <a:r>
              <a:rPr lang="sv-SE" sz="1200" dirty="0" smtClean="0"/>
              <a:t>efter 5 </a:t>
            </a:r>
            <a:r>
              <a:rPr lang="sv-SE" sz="1200" dirty="0"/>
              <a:t>minuter</a:t>
            </a:r>
            <a:r>
              <a:rPr lang="sv-SE" sz="1200" dirty="0" smtClean="0"/>
              <a:t>. Variera mellan att skjuta och passa, räkna antal gånger det blir mål på skott respektive pass.</a:t>
            </a:r>
            <a:endParaRPr lang="sv-SE" sz="1200" dirty="0"/>
          </a:p>
        </p:txBody>
      </p:sp>
      <p:sp>
        <p:nvSpPr>
          <p:cNvPr id="32" name="Platshållare för text 3"/>
          <p:cNvSpPr txBox="1">
            <a:spLocks/>
          </p:cNvSpPr>
          <p:nvPr/>
        </p:nvSpPr>
        <p:spPr>
          <a:xfrm>
            <a:off x="107504" y="1556791"/>
            <a:ext cx="4392488" cy="3753635"/>
          </a:xfrm>
          <a:prstGeom prst="rect">
            <a:avLst/>
          </a:prstGeom>
          <a:solidFill>
            <a:srgbClr val="7030A0"/>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3-4 spelare vid varje kon, vid platsbyte så går man </a:t>
            </a:r>
            <a:r>
              <a:rPr lang="sv-SE" sz="1200" i="1" dirty="0" smtClean="0"/>
              <a:t>bakom mål, mittlinjen och bakom mål. </a:t>
            </a:r>
            <a:endParaRPr lang="sv-SE" sz="1200" i="1" dirty="0"/>
          </a:p>
          <a:p>
            <a:pPr marL="342900" indent="-342900">
              <a:buFont typeface="+mj-lt"/>
              <a:buAutoNum type="arabicPeriod"/>
            </a:pPr>
            <a:r>
              <a:rPr lang="sv-SE" sz="1200" dirty="0" smtClean="0"/>
              <a:t>A driver bollen </a:t>
            </a:r>
            <a:r>
              <a:rPr lang="sv-SE" sz="1200" dirty="0"/>
              <a:t> </a:t>
            </a:r>
            <a:r>
              <a:rPr lang="sv-SE" sz="1200" dirty="0" smtClean="0"/>
              <a:t>in mot mitten och passar till B vid första gula konen.</a:t>
            </a:r>
          </a:p>
          <a:p>
            <a:pPr marL="342900" indent="-342900">
              <a:buFont typeface="+mj-lt"/>
              <a:buAutoNum type="arabicPeriod"/>
            </a:pPr>
            <a:r>
              <a:rPr lang="sv-SE" sz="1200" dirty="0" smtClean="0"/>
              <a:t>C löper in några steg i banan när A passar B.</a:t>
            </a:r>
          </a:p>
          <a:p>
            <a:pPr marL="342900" indent="-342900">
              <a:buFont typeface="+mj-lt"/>
              <a:buAutoNum type="arabicPeriod"/>
            </a:pPr>
            <a:r>
              <a:rPr lang="sv-SE" sz="1200" dirty="0" smtClean="0"/>
              <a:t>B passar till C, sträva efter direktpass.</a:t>
            </a:r>
          </a:p>
          <a:p>
            <a:pPr marL="342900" indent="-342900">
              <a:buFont typeface="+mj-lt"/>
              <a:buAutoNum type="arabicPeriod"/>
            </a:pPr>
            <a:r>
              <a:rPr lang="sv-SE" sz="1200" dirty="0" smtClean="0"/>
              <a:t>D löper in till bortre stolpen.</a:t>
            </a:r>
          </a:p>
          <a:p>
            <a:pPr marL="342900" indent="-342900">
              <a:buFont typeface="+mj-lt"/>
              <a:buAutoNum type="arabicPeriod"/>
            </a:pPr>
            <a:r>
              <a:rPr lang="sv-SE" sz="1200" dirty="0" smtClean="0"/>
              <a:t>C skjuter på mål/passar D, sträva efter direktskott/pass.</a:t>
            </a:r>
          </a:p>
          <a:p>
            <a:pPr marL="342900" indent="-342900">
              <a:buFont typeface="+mj-lt"/>
              <a:buAutoNum type="arabicPeriod"/>
            </a:pPr>
            <a:r>
              <a:rPr lang="sv-SE" sz="1200" dirty="0" smtClean="0"/>
              <a:t>Rörelse A-B, B-C, C-D. D-A</a:t>
            </a:r>
          </a:p>
          <a:p>
            <a:r>
              <a:rPr lang="sv-SE" sz="1200" i="1" dirty="0"/>
              <a:t>Påminn barnen om att akta sig för skott då de befinner sig runt målet</a:t>
            </a:r>
            <a:r>
              <a:rPr lang="sv-SE" sz="1200" i="1" dirty="0" smtClean="0"/>
              <a: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7030A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72" name="Grupp 71"/>
          <p:cNvGrpSpPr/>
          <p:nvPr/>
        </p:nvGrpSpPr>
        <p:grpSpPr>
          <a:xfrm>
            <a:off x="4706995" y="956908"/>
            <a:ext cx="4142498" cy="2491837"/>
            <a:chOff x="4679495" y="4052963"/>
            <a:chExt cx="4142498" cy="2491837"/>
          </a:xfrm>
        </p:grpSpPr>
        <p:cxnSp>
          <p:nvCxnSpPr>
            <p:cNvPr id="74" name="Rak pil 73"/>
            <p:cNvCxnSpPr>
              <a:stCxn id="87" idx="5"/>
              <a:endCxn id="82" idx="1"/>
            </p:cNvCxnSpPr>
            <p:nvPr/>
          </p:nvCxnSpPr>
          <p:spPr>
            <a:xfrm flipV="1">
              <a:off x="4907980" y="4856463"/>
              <a:ext cx="2516005" cy="88001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9" name="Rak pil 78"/>
            <p:cNvCxnSpPr>
              <a:endCxn id="87" idx="5"/>
            </p:cNvCxnSpPr>
            <p:nvPr/>
          </p:nvCxnSpPr>
          <p:spPr>
            <a:xfrm flipH="1" flipV="1">
              <a:off x="4907980" y="5736479"/>
              <a:ext cx="2598947" cy="65443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47" idx="1"/>
              <a:endCxn id="82" idx="1"/>
            </p:cNvCxnSpPr>
            <p:nvPr/>
          </p:nvCxnSpPr>
          <p:spPr>
            <a:xfrm flipH="1" flipV="1">
              <a:off x="7423985" y="4856463"/>
              <a:ext cx="1084933" cy="65430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4357287">
              <a:off x="6771281" y="4413003"/>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8234678" y="6237023"/>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4679495" y="5928977"/>
              <a:ext cx="486777" cy="307777"/>
            </a:xfrm>
            <a:prstGeom prst="rect">
              <a:avLst/>
            </a:prstGeom>
            <a:noFill/>
          </p:spPr>
          <p:txBody>
            <a:bodyPr wrap="square" rtlCol="0">
              <a:spAutoFit/>
            </a:bodyPr>
            <a:lstStyle/>
            <a:p>
              <a:r>
                <a:rPr lang="sv-SE" sz="1400" b="1" dirty="0" smtClean="0"/>
                <a:t>B=X</a:t>
              </a:r>
              <a:endParaRPr lang="sv-SE" sz="1400" b="1" dirty="0"/>
            </a:p>
          </p:txBody>
        </p:sp>
        <p:sp>
          <p:nvSpPr>
            <p:cNvPr id="87" name="Likbent triangel 86"/>
            <p:cNvSpPr/>
            <p:nvPr/>
          </p:nvSpPr>
          <p:spPr>
            <a:xfrm>
              <a:off x="4760524" y="5623622"/>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7372228" y="6020999"/>
              <a:ext cx="196608" cy="225714"/>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47" name="Likbent triangel 46"/>
          <p:cNvSpPr/>
          <p:nvPr/>
        </p:nvSpPr>
        <p:spPr>
          <a:xfrm>
            <a:off x="8487266" y="2301853"/>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9" name="Likbent triangel 48"/>
          <p:cNvSpPr/>
          <p:nvPr/>
        </p:nvSpPr>
        <p:spPr>
          <a:xfrm>
            <a:off x="8540086" y="2924944"/>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6" name="textruta 65"/>
          <p:cNvSpPr txBox="1"/>
          <p:nvPr/>
        </p:nvSpPr>
        <p:spPr>
          <a:xfrm>
            <a:off x="8312446" y="2527567"/>
            <a:ext cx="486777"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30" name="Frihandsfigur 29"/>
          <p:cNvSpPr/>
          <p:nvPr/>
        </p:nvSpPr>
        <p:spPr>
          <a:xfrm>
            <a:off x="7509164" y="3155889"/>
            <a:ext cx="831272" cy="266203"/>
          </a:xfrm>
          <a:custGeom>
            <a:avLst/>
            <a:gdLst>
              <a:gd name="connsiteX0" fmla="*/ 831272 w 831272"/>
              <a:gd name="connsiteY0" fmla="*/ 127638 h 266203"/>
              <a:gd name="connsiteX1" fmla="*/ 734291 w 831272"/>
              <a:gd name="connsiteY1" fmla="*/ 2947 h 266203"/>
              <a:gd name="connsiteX2" fmla="*/ 665018 w 831272"/>
              <a:gd name="connsiteY2" fmla="*/ 238475 h 266203"/>
              <a:gd name="connsiteX3" fmla="*/ 568036 w 831272"/>
              <a:gd name="connsiteY3" fmla="*/ 44511 h 266203"/>
              <a:gd name="connsiteX4" fmla="*/ 471054 w 831272"/>
              <a:gd name="connsiteY4" fmla="*/ 266184 h 266203"/>
              <a:gd name="connsiteX5" fmla="*/ 346363 w 831272"/>
              <a:gd name="connsiteY5" fmla="*/ 58366 h 266203"/>
              <a:gd name="connsiteX6" fmla="*/ 235527 w 831272"/>
              <a:gd name="connsiteY6" fmla="*/ 238475 h 266203"/>
              <a:gd name="connsiteX7" fmla="*/ 152400 w 831272"/>
              <a:gd name="connsiteY7" fmla="*/ 72220 h 266203"/>
              <a:gd name="connsiteX8" fmla="*/ 13854 w 831272"/>
              <a:gd name="connsiteY8" fmla="*/ 141493 h 266203"/>
              <a:gd name="connsiteX9" fmla="*/ 13854 w 831272"/>
              <a:gd name="connsiteY9" fmla="*/ 141493 h 266203"/>
              <a:gd name="connsiteX10" fmla="*/ 0 w 831272"/>
              <a:gd name="connsiteY10" fmla="*/ 127638 h 26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272" h="266203">
                <a:moveTo>
                  <a:pt x="831272" y="127638"/>
                </a:moveTo>
                <a:cubicBezTo>
                  <a:pt x="796636" y="56056"/>
                  <a:pt x="762000" y="-15526"/>
                  <a:pt x="734291" y="2947"/>
                </a:cubicBezTo>
                <a:cubicBezTo>
                  <a:pt x="706582" y="21420"/>
                  <a:pt x="692727" y="231548"/>
                  <a:pt x="665018" y="238475"/>
                </a:cubicBezTo>
                <a:cubicBezTo>
                  <a:pt x="637309" y="245402"/>
                  <a:pt x="600363" y="39893"/>
                  <a:pt x="568036" y="44511"/>
                </a:cubicBezTo>
                <a:cubicBezTo>
                  <a:pt x="535709" y="49129"/>
                  <a:pt x="507999" y="263875"/>
                  <a:pt x="471054" y="266184"/>
                </a:cubicBezTo>
                <a:cubicBezTo>
                  <a:pt x="434109" y="268493"/>
                  <a:pt x="385617" y="62984"/>
                  <a:pt x="346363" y="58366"/>
                </a:cubicBezTo>
                <a:cubicBezTo>
                  <a:pt x="307109" y="53748"/>
                  <a:pt x="267854" y="236166"/>
                  <a:pt x="235527" y="238475"/>
                </a:cubicBezTo>
                <a:cubicBezTo>
                  <a:pt x="203200" y="240784"/>
                  <a:pt x="189346" y="88384"/>
                  <a:pt x="152400" y="72220"/>
                </a:cubicBezTo>
                <a:cubicBezTo>
                  <a:pt x="115454" y="56056"/>
                  <a:pt x="13854" y="141493"/>
                  <a:pt x="13854" y="141493"/>
                </a:cubicBezTo>
                <a:lnTo>
                  <a:pt x="13854" y="141493"/>
                </a:lnTo>
                <a:lnTo>
                  <a:pt x="0" y="127638"/>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44" name="Likbent triangel 43"/>
          <p:cNvSpPr/>
          <p:nvPr/>
        </p:nvSpPr>
        <p:spPr>
          <a:xfrm>
            <a:off x="8527818" y="378904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5" name="Likbent triangel 44"/>
          <p:cNvSpPr/>
          <p:nvPr/>
        </p:nvSpPr>
        <p:spPr>
          <a:xfrm>
            <a:off x="8509715" y="450912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6" name="textruta 45"/>
          <p:cNvSpPr txBox="1"/>
          <p:nvPr/>
        </p:nvSpPr>
        <p:spPr>
          <a:xfrm>
            <a:off x="8312446" y="4209426"/>
            <a:ext cx="486777" cy="307777"/>
          </a:xfrm>
          <a:prstGeom prst="rect">
            <a:avLst/>
          </a:prstGeom>
          <a:noFill/>
        </p:spPr>
        <p:txBody>
          <a:bodyPr wrap="square" rtlCol="0">
            <a:spAutoFit/>
          </a:bodyPr>
          <a:lstStyle/>
          <a:p>
            <a:r>
              <a:rPr lang="sv-SE" sz="1400" b="1" dirty="0"/>
              <a:t>C</a:t>
            </a:r>
            <a:r>
              <a:rPr lang="sv-SE" sz="1400" b="1" dirty="0" smtClean="0"/>
              <a:t>=X</a:t>
            </a:r>
            <a:endParaRPr lang="sv-SE" sz="1400" b="1" dirty="0"/>
          </a:p>
        </p:txBody>
      </p:sp>
      <p:sp>
        <p:nvSpPr>
          <p:cNvPr id="48" name="textruta 47"/>
          <p:cNvSpPr txBox="1"/>
          <p:nvPr/>
        </p:nvSpPr>
        <p:spPr>
          <a:xfrm>
            <a:off x="8305165" y="3553271"/>
            <a:ext cx="587315" cy="307777"/>
          </a:xfrm>
          <a:prstGeom prst="rect">
            <a:avLst/>
          </a:prstGeom>
          <a:noFill/>
        </p:spPr>
        <p:txBody>
          <a:bodyPr wrap="square" rtlCol="0">
            <a:spAutoFit/>
          </a:bodyPr>
          <a:lstStyle/>
          <a:p>
            <a:r>
              <a:rPr lang="sv-SE" sz="1400" b="1" dirty="0" smtClean="0"/>
              <a:t>A=X</a:t>
            </a:r>
            <a:endParaRPr lang="sv-SE" sz="1400" b="1" dirty="0"/>
          </a:p>
        </p:txBody>
      </p:sp>
      <p:sp>
        <p:nvSpPr>
          <p:cNvPr id="50" name="Frihandsfigur 49"/>
          <p:cNvSpPr/>
          <p:nvPr/>
        </p:nvSpPr>
        <p:spPr>
          <a:xfrm>
            <a:off x="7524328" y="3655938"/>
            <a:ext cx="831272" cy="266203"/>
          </a:xfrm>
          <a:custGeom>
            <a:avLst/>
            <a:gdLst>
              <a:gd name="connsiteX0" fmla="*/ 831272 w 831272"/>
              <a:gd name="connsiteY0" fmla="*/ 127638 h 266203"/>
              <a:gd name="connsiteX1" fmla="*/ 734291 w 831272"/>
              <a:gd name="connsiteY1" fmla="*/ 2947 h 266203"/>
              <a:gd name="connsiteX2" fmla="*/ 665018 w 831272"/>
              <a:gd name="connsiteY2" fmla="*/ 238475 h 266203"/>
              <a:gd name="connsiteX3" fmla="*/ 568036 w 831272"/>
              <a:gd name="connsiteY3" fmla="*/ 44511 h 266203"/>
              <a:gd name="connsiteX4" fmla="*/ 471054 w 831272"/>
              <a:gd name="connsiteY4" fmla="*/ 266184 h 266203"/>
              <a:gd name="connsiteX5" fmla="*/ 346363 w 831272"/>
              <a:gd name="connsiteY5" fmla="*/ 58366 h 266203"/>
              <a:gd name="connsiteX6" fmla="*/ 235527 w 831272"/>
              <a:gd name="connsiteY6" fmla="*/ 238475 h 266203"/>
              <a:gd name="connsiteX7" fmla="*/ 152400 w 831272"/>
              <a:gd name="connsiteY7" fmla="*/ 72220 h 266203"/>
              <a:gd name="connsiteX8" fmla="*/ 13854 w 831272"/>
              <a:gd name="connsiteY8" fmla="*/ 141493 h 266203"/>
              <a:gd name="connsiteX9" fmla="*/ 13854 w 831272"/>
              <a:gd name="connsiteY9" fmla="*/ 141493 h 266203"/>
              <a:gd name="connsiteX10" fmla="*/ 0 w 831272"/>
              <a:gd name="connsiteY10" fmla="*/ 127638 h 2662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831272" h="266203">
                <a:moveTo>
                  <a:pt x="831272" y="127638"/>
                </a:moveTo>
                <a:cubicBezTo>
                  <a:pt x="796636" y="56056"/>
                  <a:pt x="762000" y="-15526"/>
                  <a:pt x="734291" y="2947"/>
                </a:cubicBezTo>
                <a:cubicBezTo>
                  <a:pt x="706582" y="21420"/>
                  <a:pt x="692727" y="231548"/>
                  <a:pt x="665018" y="238475"/>
                </a:cubicBezTo>
                <a:cubicBezTo>
                  <a:pt x="637309" y="245402"/>
                  <a:pt x="600363" y="39893"/>
                  <a:pt x="568036" y="44511"/>
                </a:cubicBezTo>
                <a:cubicBezTo>
                  <a:pt x="535709" y="49129"/>
                  <a:pt x="507999" y="263875"/>
                  <a:pt x="471054" y="266184"/>
                </a:cubicBezTo>
                <a:cubicBezTo>
                  <a:pt x="434109" y="268493"/>
                  <a:pt x="385617" y="62984"/>
                  <a:pt x="346363" y="58366"/>
                </a:cubicBezTo>
                <a:cubicBezTo>
                  <a:pt x="307109" y="53748"/>
                  <a:pt x="267854" y="236166"/>
                  <a:pt x="235527" y="238475"/>
                </a:cubicBezTo>
                <a:cubicBezTo>
                  <a:pt x="203200" y="240784"/>
                  <a:pt x="189346" y="88384"/>
                  <a:pt x="152400" y="72220"/>
                </a:cubicBezTo>
                <a:cubicBezTo>
                  <a:pt x="115454" y="56056"/>
                  <a:pt x="13854" y="141493"/>
                  <a:pt x="13854" y="141493"/>
                </a:cubicBezTo>
                <a:lnTo>
                  <a:pt x="13854" y="141493"/>
                </a:lnTo>
                <a:lnTo>
                  <a:pt x="0" y="127638"/>
                </a:ln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51" name="Likbent triangel 50"/>
          <p:cNvSpPr/>
          <p:nvPr/>
        </p:nvSpPr>
        <p:spPr>
          <a:xfrm>
            <a:off x="7426024" y="3809284"/>
            <a:ext cx="196608" cy="225714"/>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2" name="Rak pil 51"/>
          <p:cNvCxnSpPr>
            <a:stCxn id="50" idx="10"/>
            <a:endCxn id="53" idx="5"/>
          </p:cNvCxnSpPr>
          <p:nvPr/>
        </p:nvCxnSpPr>
        <p:spPr>
          <a:xfrm flipH="1">
            <a:off x="5038729" y="3783576"/>
            <a:ext cx="2485599" cy="57973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53" name="Likbent triangel 52"/>
          <p:cNvSpPr/>
          <p:nvPr/>
        </p:nvSpPr>
        <p:spPr>
          <a:xfrm>
            <a:off x="4891273" y="4250457"/>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4" name="Rak pil 53"/>
          <p:cNvCxnSpPr>
            <a:stCxn id="53" idx="5"/>
            <a:endCxn id="60" idx="1"/>
          </p:cNvCxnSpPr>
          <p:nvPr/>
        </p:nvCxnSpPr>
        <p:spPr>
          <a:xfrm>
            <a:off x="5038729" y="4363314"/>
            <a:ext cx="2432755" cy="78894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7" name="Rak pil 56"/>
          <p:cNvCxnSpPr>
            <a:stCxn id="45" idx="3"/>
          </p:cNvCxnSpPr>
          <p:nvPr/>
        </p:nvCxnSpPr>
        <p:spPr>
          <a:xfrm flipH="1">
            <a:off x="7426025" y="4734834"/>
            <a:ext cx="1181994" cy="50358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0" name="Höger 59"/>
          <p:cNvSpPr/>
          <p:nvPr/>
        </p:nvSpPr>
        <p:spPr>
          <a:xfrm rot="7443114">
            <a:off x="6797513" y="5438217"/>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5" name="Likbent triangel 54"/>
          <p:cNvSpPr/>
          <p:nvPr/>
        </p:nvSpPr>
        <p:spPr>
          <a:xfrm>
            <a:off x="5038729" y="332656"/>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6" name="textruta 55"/>
          <p:cNvSpPr txBox="1"/>
          <p:nvPr/>
        </p:nvSpPr>
        <p:spPr>
          <a:xfrm>
            <a:off x="4650256" y="561137"/>
            <a:ext cx="486777" cy="307777"/>
          </a:xfrm>
          <a:prstGeom prst="rect">
            <a:avLst/>
          </a:prstGeom>
          <a:noFill/>
        </p:spPr>
        <p:txBody>
          <a:bodyPr wrap="square" rtlCol="0">
            <a:spAutoFit/>
          </a:bodyPr>
          <a:lstStyle/>
          <a:p>
            <a:r>
              <a:rPr lang="sv-SE" sz="1400" b="1" dirty="0"/>
              <a:t>D</a:t>
            </a:r>
            <a:r>
              <a:rPr lang="sv-SE" sz="1400" b="1" dirty="0" smtClean="0"/>
              <a:t>=X</a:t>
            </a:r>
            <a:endParaRPr lang="sv-SE" sz="1400" b="1" dirty="0"/>
          </a:p>
        </p:txBody>
      </p:sp>
      <p:cxnSp>
        <p:nvCxnSpPr>
          <p:cNvPr id="58" name="Rak pil 57"/>
          <p:cNvCxnSpPr>
            <a:stCxn id="56" idx="3"/>
          </p:cNvCxnSpPr>
          <p:nvPr/>
        </p:nvCxnSpPr>
        <p:spPr>
          <a:xfrm>
            <a:off x="5137033" y="715026"/>
            <a:ext cx="1146061" cy="40971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9" name="Rak pil 58"/>
          <p:cNvCxnSpPr>
            <a:stCxn id="82" idx="1"/>
          </p:cNvCxnSpPr>
          <p:nvPr/>
        </p:nvCxnSpPr>
        <p:spPr>
          <a:xfrm flipH="1" flipV="1">
            <a:off x="6234954" y="1124746"/>
            <a:ext cx="1216531" cy="63566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61" name="Höger 60"/>
          <p:cNvSpPr/>
          <p:nvPr/>
        </p:nvSpPr>
        <p:spPr>
          <a:xfrm rot="18281201">
            <a:off x="6197368" y="913476"/>
            <a:ext cx="500450" cy="17084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2" name="Likbent triangel 61"/>
          <p:cNvSpPr/>
          <p:nvPr/>
        </p:nvSpPr>
        <p:spPr>
          <a:xfrm>
            <a:off x="5191129" y="6237312"/>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3" name="textruta 62"/>
          <p:cNvSpPr txBox="1"/>
          <p:nvPr/>
        </p:nvSpPr>
        <p:spPr>
          <a:xfrm>
            <a:off x="4788024" y="6001543"/>
            <a:ext cx="486777" cy="307777"/>
          </a:xfrm>
          <a:prstGeom prst="rect">
            <a:avLst/>
          </a:prstGeom>
          <a:noFill/>
        </p:spPr>
        <p:txBody>
          <a:bodyPr wrap="square" rtlCol="0">
            <a:spAutoFit/>
          </a:bodyPr>
          <a:lstStyle/>
          <a:p>
            <a:r>
              <a:rPr lang="sv-SE" sz="1400" b="1" dirty="0"/>
              <a:t>D</a:t>
            </a:r>
            <a:r>
              <a:rPr lang="sv-SE" sz="1400" b="1" dirty="0" smtClean="0"/>
              <a:t>=X</a:t>
            </a:r>
            <a:endParaRPr lang="sv-SE" sz="1400" b="1" dirty="0"/>
          </a:p>
        </p:txBody>
      </p:sp>
      <p:cxnSp>
        <p:nvCxnSpPr>
          <p:cNvPr id="64" name="Rak pil 63"/>
          <p:cNvCxnSpPr>
            <a:stCxn id="63" idx="3"/>
          </p:cNvCxnSpPr>
          <p:nvPr/>
        </p:nvCxnSpPr>
        <p:spPr>
          <a:xfrm flipV="1">
            <a:off x="5274801" y="5733256"/>
            <a:ext cx="1112552" cy="42217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65" name="Höger 64"/>
          <p:cNvSpPr/>
          <p:nvPr/>
        </p:nvSpPr>
        <p:spPr>
          <a:xfrm rot="3432094">
            <a:off x="6257314" y="5823277"/>
            <a:ext cx="500450" cy="170842"/>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67" name="Rak pil 66"/>
          <p:cNvCxnSpPr>
            <a:stCxn id="60" idx="1"/>
            <a:endCxn id="65" idx="1"/>
          </p:cNvCxnSpPr>
          <p:nvPr/>
        </p:nvCxnSpPr>
        <p:spPr>
          <a:xfrm flipH="1">
            <a:off x="6371996" y="5152260"/>
            <a:ext cx="1099488" cy="54610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68" name="textruta 67"/>
          <p:cNvSpPr txBox="1"/>
          <p:nvPr/>
        </p:nvSpPr>
        <p:spPr>
          <a:xfrm>
            <a:off x="4706995" y="3881109"/>
            <a:ext cx="486777" cy="307777"/>
          </a:xfrm>
          <a:prstGeom prst="rect">
            <a:avLst/>
          </a:prstGeom>
          <a:noFill/>
        </p:spPr>
        <p:txBody>
          <a:bodyPr wrap="square" rtlCol="0">
            <a:spAutoFit/>
          </a:bodyPr>
          <a:lstStyle/>
          <a:p>
            <a:r>
              <a:rPr lang="sv-SE" sz="1400" b="1" dirty="0" smtClean="0"/>
              <a:t>B=X</a:t>
            </a:r>
            <a:endParaRPr lang="sv-SE" sz="1400" b="1" dirty="0"/>
          </a:p>
        </p:txBody>
      </p:sp>
    </p:spTree>
    <p:extLst>
      <p:ext uri="{BB962C8B-B14F-4D97-AF65-F5344CB8AC3E}">
        <p14:creationId xmlns:p14="http://schemas.microsoft.com/office/powerpoint/2010/main" val="97608709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C00000"/>
          </a:solidFill>
        </p:spPr>
        <p:txBody>
          <a:bodyPr>
            <a:normAutofit fontScale="90000"/>
          </a:bodyPr>
          <a:lstStyle/>
          <a:p>
            <a:r>
              <a:rPr lang="sv-SE" sz="1600" dirty="0" smtClean="0"/>
              <a:t>Övning:</a:t>
            </a:r>
            <a:r>
              <a:rPr lang="sv-SE" sz="2700" dirty="0" smtClean="0"/>
              <a:t/>
            </a:r>
            <a:br>
              <a:rPr lang="sv-SE" sz="2700" dirty="0" smtClean="0"/>
            </a:br>
            <a:r>
              <a:rPr lang="sv-SE" sz="2400" dirty="0" smtClean="0"/>
              <a:t>Anfall 3 mot 1 </a:t>
            </a:r>
            <a:r>
              <a:rPr lang="sv-SE" sz="2700" dirty="0" smtClean="0"/>
              <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C00000"/>
          </a:solidFill>
        </p:spPr>
        <p:txBody>
          <a:bodyPr>
            <a:normAutofit lnSpcReduction="10000"/>
          </a:bodyPr>
          <a:lstStyle/>
          <a:p>
            <a:r>
              <a:rPr lang="sv-SE" sz="1700" b="1" dirty="0">
                <a:latin typeface="+mj-lt"/>
                <a:ea typeface="+mj-ea"/>
                <a:cs typeface="+mj-cs"/>
              </a:rPr>
              <a:t>Syfte:</a:t>
            </a:r>
          </a:p>
          <a:p>
            <a:r>
              <a:rPr lang="sv-SE" sz="1200" dirty="0" smtClean="0"/>
              <a:t>Övning med fokus på uppspel, passning och avslut. Sträva efter att få till anfall med bra flyt och snabba kombinationer. Forward över på korsvis förflyttning.</a:t>
            </a:r>
            <a:endParaRPr lang="sv-SE" sz="1200" dirty="0"/>
          </a:p>
        </p:txBody>
      </p:sp>
      <p:sp>
        <p:nvSpPr>
          <p:cNvPr id="32" name="Platshållare för text 3"/>
          <p:cNvSpPr txBox="1">
            <a:spLocks/>
          </p:cNvSpPr>
          <p:nvPr/>
        </p:nvSpPr>
        <p:spPr>
          <a:xfrm>
            <a:off x="107504" y="1556791"/>
            <a:ext cx="4392488" cy="3753635"/>
          </a:xfrm>
          <a:prstGeom prst="rect">
            <a:avLst/>
          </a:prstGeom>
          <a:solidFill>
            <a:srgbClr val="C00000"/>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minst 2 spelare vid varje kon, platsbyte sker efter visst antal gånger på varje position.</a:t>
            </a:r>
          </a:p>
          <a:p>
            <a:pPr marL="342900" indent="-342900">
              <a:buFont typeface="+mj-lt"/>
              <a:buAutoNum type="arabicPeriod"/>
            </a:pPr>
            <a:r>
              <a:rPr lang="sv-SE" sz="1200" dirty="0" smtClean="0"/>
              <a:t>A passar bollen till E, samtidigt startar B och C sina löpningar, B löper mellan blåa och gula konen, C löper mellan gula och röda konen.</a:t>
            </a:r>
          </a:p>
          <a:p>
            <a:pPr marL="342900" indent="-342900">
              <a:buFont typeface="+mj-lt"/>
              <a:buAutoNum type="arabicPeriod"/>
            </a:pPr>
            <a:r>
              <a:rPr lang="sv-SE" sz="1200" dirty="0" smtClean="0"/>
              <a:t>E passar bollen till</a:t>
            </a:r>
            <a:r>
              <a:rPr lang="sv-SE" sz="1200" dirty="0"/>
              <a:t> </a:t>
            </a:r>
            <a:r>
              <a:rPr lang="sv-SE" sz="1200" dirty="0" smtClean="0"/>
              <a:t>A.</a:t>
            </a:r>
          </a:p>
          <a:p>
            <a:pPr marL="342900" indent="-342900">
              <a:buFont typeface="+mj-lt"/>
              <a:buAutoNum type="arabicPeriod"/>
            </a:pPr>
            <a:r>
              <a:rPr lang="sv-SE" sz="1200" dirty="0" smtClean="0"/>
              <a:t>D löper in i banan och spelar back. </a:t>
            </a:r>
          </a:p>
          <a:p>
            <a:pPr marL="342900" indent="-342900">
              <a:buFont typeface="+mj-lt"/>
              <a:buAutoNum type="arabicPeriod"/>
            </a:pPr>
            <a:r>
              <a:rPr lang="sv-SE" sz="1200" dirty="0" smtClean="0"/>
              <a:t>A kontrollerar bollen och driver bollen några steg upp i banan.</a:t>
            </a:r>
          </a:p>
          <a:p>
            <a:pPr marL="342900" indent="-342900">
              <a:buFont typeface="+mj-lt"/>
              <a:buAutoNum type="arabicPeriod"/>
            </a:pPr>
            <a:r>
              <a:rPr lang="sv-SE" sz="1200" dirty="0" smtClean="0"/>
              <a:t>A passar B eller C som nu befinner sig på motsatt sida mot var de startade, B och C är noggranna med att  hålla sig närma sargen för att bredda spelet.</a:t>
            </a:r>
          </a:p>
          <a:p>
            <a:pPr marL="342900" indent="-342900">
              <a:buFont typeface="+mj-lt"/>
              <a:buAutoNum type="arabicPeriod"/>
            </a:pPr>
            <a:r>
              <a:rPr lang="sv-SE" sz="1200" dirty="0" smtClean="0"/>
              <a:t>A följer med lite bakom B eller C redo att skjuta/passa.</a:t>
            </a:r>
          </a:p>
          <a:p>
            <a:pPr marL="342900" indent="-342900">
              <a:buFont typeface="+mj-lt"/>
              <a:buAutoNum type="arabicPeriod"/>
            </a:pPr>
            <a:r>
              <a:rPr lang="sv-SE" sz="1200" dirty="0" smtClean="0"/>
              <a:t>B eller C  kontroller bollen /passar direkt/skjuter.</a:t>
            </a:r>
          </a:p>
          <a:p>
            <a:pPr marL="342900" indent="-342900">
              <a:buFont typeface="+mj-lt"/>
              <a:buAutoNum type="arabicPeriod"/>
            </a:pPr>
            <a:r>
              <a:rPr lang="sv-SE" sz="1200" dirty="0" smtClean="0"/>
              <a:t>Rörelse A-A, B-B osv, byt plats efter ca 5 anfall.</a:t>
            </a:r>
          </a:p>
          <a:p>
            <a:r>
              <a:rPr lang="sv-SE" sz="1200" i="1" dirty="0"/>
              <a:t>Påminn barnen om att akta sig för skott då de befinner sig runt målet</a:t>
            </a:r>
            <a:r>
              <a:rPr lang="sv-SE" sz="1200" i="1" dirty="0" smtClean="0"/>
              <a:t>.</a:t>
            </a:r>
            <a:endParaRPr lang="sv-SE" sz="1200"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C0000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14" name="Grupp 13"/>
          <p:cNvGrpSpPr/>
          <p:nvPr/>
        </p:nvGrpSpPr>
        <p:grpSpPr>
          <a:xfrm>
            <a:off x="4656401" y="3244135"/>
            <a:ext cx="4216663" cy="2441690"/>
            <a:chOff x="4656401" y="3244135"/>
            <a:chExt cx="4216663" cy="2441690"/>
          </a:xfrm>
        </p:grpSpPr>
        <p:cxnSp>
          <p:nvCxnSpPr>
            <p:cNvPr id="37" name="Rak pil 36"/>
            <p:cNvCxnSpPr>
              <a:stCxn id="91" idx="1"/>
              <a:endCxn id="82" idx="1"/>
            </p:cNvCxnSpPr>
            <p:nvPr/>
          </p:nvCxnSpPr>
          <p:spPr>
            <a:xfrm>
              <a:off x="5543655" y="5327847"/>
              <a:ext cx="2395034" cy="202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0" name="Rak pil 39"/>
            <p:cNvCxnSpPr/>
            <p:nvPr/>
          </p:nvCxnSpPr>
          <p:spPr>
            <a:xfrm>
              <a:off x="5096397" y="4581128"/>
              <a:ext cx="2894146" cy="7467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4" name="Rak pil 43"/>
            <p:cNvCxnSpPr>
              <a:stCxn id="106" idx="2"/>
            </p:cNvCxnSpPr>
            <p:nvPr/>
          </p:nvCxnSpPr>
          <p:spPr>
            <a:xfrm>
              <a:off x="4899546" y="4012442"/>
              <a:ext cx="196851" cy="5686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Rak pil 45"/>
            <p:cNvCxnSpPr/>
            <p:nvPr/>
          </p:nvCxnSpPr>
          <p:spPr>
            <a:xfrm>
              <a:off x="7534453" y="3244135"/>
              <a:ext cx="879695" cy="83293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0" name="Rak pil 49"/>
            <p:cNvCxnSpPr/>
            <p:nvPr/>
          </p:nvCxnSpPr>
          <p:spPr>
            <a:xfrm>
              <a:off x="8414148" y="4077072"/>
              <a:ext cx="216596"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Rak pil 52"/>
            <p:cNvCxnSpPr/>
            <p:nvPr/>
          </p:nvCxnSpPr>
          <p:spPr>
            <a:xfrm flipH="1" flipV="1">
              <a:off x="6876256" y="4581128"/>
              <a:ext cx="1062433" cy="68158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a:stCxn id="91" idx="1"/>
            </p:cNvCxnSpPr>
            <p:nvPr/>
          </p:nvCxnSpPr>
          <p:spPr>
            <a:xfrm flipV="1">
              <a:off x="5543655" y="4581128"/>
              <a:ext cx="1321291" cy="7467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2" name="Rak pil 61"/>
            <p:cNvCxnSpPr/>
            <p:nvPr/>
          </p:nvCxnSpPr>
          <p:spPr>
            <a:xfrm flipH="1">
              <a:off x="5543655" y="4581128"/>
              <a:ext cx="3048911" cy="7467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91" name="Höger 90"/>
            <p:cNvSpPr/>
            <p:nvPr/>
          </p:nvSpPr>
          <p:spPr>
            <a:xfrm rot="2486671">
              <a:off x="5435469" y="5541809"/>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4656401" y="5262710"/>
              <a:ext cx="587315" cy="307777"/>
            </a:xfrm>
            <a:prstGeom prst="rect">
              <a:avLst/>
            </a:prstGeom>
            <a:noFill/>
          </p:spPr>
          <p:txBody>
            <a:bodyPr wrap="square" rtlCol="0">
              <a:spAutoFit/>
            </a:bodyPr>
            <a:lstStyle/>
            <a:p>
              <a:r>
                <a:rPr lang="sv-SE" sz="1400" b="1" dirty="0" smtClean="0"/>
                <a:t>D=O</a:t>
              </a:r>
              <a:endParaRPr lang="sv-SE" sz="1400" b="1" dirty="0"/>
            </a:p>
          </p:txBody>
        </p:sp>
        <p:sp>
          <p:nvSpPr>
            <p:cNvPr id="98" name="textruta 97"/>
            <p:cNvSpPr txBox="1"/>
            <p:nvPr/>
          </p:nvSpPr>
          <p:spPr>
            <a:xfrm>
              <a:off x="8244408" y="3625279"/>
              <a:ext cx="502740" cy="307777"/>
            </a:xfrm>
            <a:prstGeom prst="rect">
              <a:avLst/>
            </a:prstGeom>
            <a:noFill/>
          </p:spPr>
          <p:txBody>
            <a:bodyPr wrap="square" rtlCol="0">
              <a:spAutoFit/>
            </a:bodyPr>
            <a:lstStyle/>
            <a:p>
              <a:r>
                <a:rPr lang="sv-SE" sz="1400" b="1" dirty="0" smtClean="0"/>
                <a:t>C=X</a:t>
              </a:r>
              <a:endParaRPr lang="sv-SE" sz="1400" b="1" dirty="0"/>
            </a:p>
          </p:txBody>
        </p:sp>
        <p:sp>
          <p:nvSpPr>
            <p:cNvPr id="100" name="textruta 99"/>
            <p:cNvSpPr txBox="1"/>
            <p:nvPr/>
          </p:nvSpPr>
          <p:spPr>
            <a:xfrm>
              <a:off x="4853009" y="3556829"/>
              <a:ext cx="486777" cy="307777"/>
            </a:xfrm>
            <a:prstGeom prst="rect">
              <a:avLst/>
            </a:prstGeom>
            <a:noFill/>
          </p:spPr>
          <p:txBody>
            <a:bodyPr wrap="square" rtlCol="0">
              <a:spAutoFit/>
            </a:bodyPr>
            <a:lstStyle/>
            <a:p>
              <a:r>
                <a:rPr lang="sv-SE" sz="1400" b="1" dirty="0" smtClean="0"/>
                <a:t>B=X</a:t>
              </a:r>
              <a:endParaRPr lang="sv-SE" sz="1400" b="1" dirty="0"/>
            </a:p>
          </p:txBody>
        </p:sp>
        <p:sp>
          <p:nvSpPr>
            <p:cNvPr id="110" name="Likbent triangel 109"/>
            <p:cNvSpPr/>
            <p:nvPr/>
          </p:nvSpPr>
          <p:spPr>
            <a:xfrm>
              <a:off x="4663424" y="5013176"/>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 name="Likbent triangel 110"/>
            <p:cNvSpPr/>
            <p:nvPr/>
          </p:nvSpPr>
          <p:spPr>
            <a:xfrm>
              <a:off x="4656401" y="359786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 name="Likbent triangel 111"/>
            <p:cNvSpPr/>
            <p:nvPr/>
          </p:nvSpPr>
          <p:spPr>
            <a:xfrm>
              <a:off x="8676456" y="359786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72" name="Grupp 71"/>
          <p:cNvGrpSpPr/>
          <p:nvPr/>
        </p:nvGrpSpPr>
        <p:grpSpPr>
          <a:xfrm>
            <a:off x="4663424" y="312911"/>
            <a:ext cx="4065624" cy="5760124"/>
            <a:chOff x="4635924" y="3408966"/>
            <a:chExt cx="4065624" cy="5760124"/>
          </a:xfrm>
        </p:grpSpPr>
        <p:cxnSp>
          <p:nvCxnSpPr>
            <p:cNvPr id="73" name="Rak pil 72"/>
            <p:cNvCxnSpPr>
              <a:stCxn id="83" idx="0"/>
              <a:endCxn id="86" idx="2"/>
            </p:cNvCxnSpPr>
            <p:nvPr/>
          </p:nvCxnSpPr>
          <p:spPr>
            <a:xfrm flipV="1">
              <a:off x="4929582" y="3716743"/>
              <a:ext cx="3333873" cy="180424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8" name="Rak pil 77"/>
            <p:cNvCxnSpPr>
              <a:stCxn id="86" idx="2"/>
            </p:cNvCxnSpPr>
            <p:nvPr/>
          </p:nvCxnSpPr>
          <p:spPr>
            <a:xfrm flipH="1">
              <a:off x="6750452" y="3716743"/>
              <a:ext cx="1513003" cy="137365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83" idx="0"/>
            </p:cNvCxnSpPr>
            <p:nvPr/>
          </p:nvCxnSpPr>
          <p:spPr>
            <a:xfrm flipV="1">
              <a:off x="4929582" y="5090395"/>
              <a:ext cx="1820870" cy="4305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8036248">
              <a:off x="7179355" y="8665034"/>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4635924" y="5520987"/>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7961843" y="3408966"/>
              <a:ext cx="603223" cy="307777"/>
            </a:xfrm>
            <a:prstGeom prst="rect">
              <a:avLst/>
            </a:prstGeom>
            <a:noFill/>
          </p:spPr>
          <p:txBody>
            <a:bodyPr wrap="square" rtlCol="0">
              <a:spAutoFit/>
            </a:bodyPr>
            <a:lstStyle/>
            <a:p>
              <a:r>
                <a:rPr lang="sv-SE" sz="1400" b="1" dirty="0"/>
                <a:t>E</a:t>
              </a:r>
              <a:r>
                <a:rPr lang="sv-SE" sz="1400" b="1" dirty="0" smtClean="0"/>
                <a:t>=O</a:t>
              </a:r>
              <a:endParaRPr lang="sv-SE" sz="1400" b="1" dirty="0"/>
            </a:p>
          </p:txBody>
        </p:sp>
        <p:sp>
          <p:nvSpPr>
            <p:cNvPr id="87" name="Likbent triangel 86"/>
            <p:cNvSpPr/>
            <p:nvPr/>
          </p:nvSpPr>
          <p:spPr>
            <a:xfrm>
              <a:off x="4635924" y="521922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8504940" y="3491029"/>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3" name="Likbent triangel 62"/>
          <p:cNvSpPr/>
          <p:nvPr/>
        </p:nvSpPr>
        <p:spPr>
          <a:xfrm>
            <a:off x="6668338" y="2276872"/>
            <a:ext cx="196608" cy="225714"/>
          </a:xfrm>
          <a:prstGeom prst="triangl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Likbent triangel 63"/>
          <p:cNvSpPr/>
          <p:nvPr/>
        </p:nvSpPr>
        <p:spPr>
          <a:xfrm>
            <a:off x="6679648" y="2771238"/>
            <a:ext cx="196608" cy="225714"/>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Likbent triangel 64"/>
          <p:cNvSpPr/>
          <p:nvPr/>
        </p:nvSpPr>
        <p:spPr>
          <a:xfrm>
            <a:off x="6679648" y="3203286"/>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8" name="Rak pil 87"/>
          <p:cNvCxnSpPr/>
          <p:nvPr/>
        </p:nvCxnSpPr>
        <p:spPr>
          <a:xfrm flipH="1">
            <a:off x="4860032" y="3244135"/>
            <a:ext cx="2698700" cy="83293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08" name="Rak pil 107"/>
          <p:cNvCxnSpPr/>
          <p:nvPr/>
        </p:nvCxnSpPr>
        <p:spPr>
          <a:xfrm flipH="1">
            <a:off x="6876256" y="3244135"/>
            <a:ext cx="682476" cy="133699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6" name="Frihandsfigur 105"/>
          <p:cNvSpPr/>
          <p:nvPr/>
        </p:nvSpPr>
        <p:spPr>
          <a:xfrm>
            <a:off x="4899546" y="3051315"/>
            <a:ext cx="3616657" cy="961127"/>
          </a:xfrm>
          <a:custGeom>
            <a:avLst/>
            <a:gdLst>
              <a:gd name="connsiteX0" fmla="*/ 3616657 w 3616657"/>
              <a:gd name="connsiteY0" fmla="*/ 633581 h 961127"/>
              <a:gd name="connsiteX1" fmla="*/ 2129051 w 3616657"/>
              <a:gd name="connsiteY1" fmla="*/ 5784 h 961127"/>
              <a:gd name="connsiteX2" fmla="*/ 0 w 3616657"/>
              <a:gd name="connsiteY2" fmla="*/ 961127 h 961127"/>
            </a:gdLst>
            <a:ahLst/>
            <a:cxnLst>
              <a:cxn ang="0">
                <a:pos x="connsiteX0" y="connsiteY0"/>
              </a:cxn>
              <a:cxn ang="0">
                <a:pos x="connsiteX1" y="connsiteY1"/>
              </a:cxn>
              <a:cxn ang="0">
                <a:pos x="connsiteX2" y="connsiteY2"/>
              </a:cxn>
            </a:cxnLst>
            <a:rect l="l" t="t" r="r" b="b"/>
            <a:pathLst>
              <a:path w="3616657" h="961127">
                <a:moveTo>
                  <a:pt x="3616657" y="633581"/>
                </a:moveTo>
                <a:cubicBezTo>
                  <a:pt x="3174242" y="292387"/>
                  <a:pt x="2731827" y="-48807"/>
                  <a:pt x="2129051" y="5784"/>
                </a:cubicBezTo>
                <a:cubicBezTo>
                  <a:pt x="1526275" y="60375"/>
                  <a:pt x="313898" y="824650"/>
                  <a:pt x="0" y="961127"/>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09" name="Frihandsfigur 108"/>
          <p:cNvSpPr/>
          <p:nvPr/>
        </p:nvSpPr>
        <p:spPr>
          <a:xfrm>
            <a:off x="4940490" y="2598235"/>
            <a:ext cx="3493826" cy="1482446"/>
          </a:xfrm>
          <a:custGeom>
            <a:avLst/>
            <a:gdLst>
              <a:gd name="connsiteX0" fmla="*/ 0 w 3493826"/>
              <a:gd name="connsiteY0" fmla="*/ 1018422 h 1482446"/>
              <a:gd name="connsiteX1" fmla="*/ 1310185 w 3493826"/>
              <a:gd name="connsiteY1" fmla="*/ 35783 h 1482446"/>
              <a:gd name="connsiteX2" fmla="*/ 2838734 w 3493826"/>
              <a:gd name="connsiteY2" fmla="*/ 336034 h 1482446"/>
              <a:gd name="connsiteX3" fmla="*/ 3493826 w 3493826"/>
              <a:gd name="connsiteY3" fmla="*/ 1482446 h 1482446"/>
            </a:gdLst>
            <a:ahLst/>
            <a:cxnLst>
              <a:cxn ang="0">
                <a:pos x="connsiteX0" y="connsiteY0"/>
              </a:cxn>
              <a:cxn ang="0">
                <a:pos x="connsiteX1" y="connsiteY1"/>
              </a:cxn>
              <a:cxn ang="0">
                <a:pos x="connsiteX2" y="connsiteY2"/>
              </a:cxn>
              <a:cxn ang="0">
                <a:pos x="connsiteX3" y="connsiteY3"/>
              </a:cxn>
            </a:cxnLst>
            <a:rect l="l" t="t" r="r" b="b"/>
            <a:pathLst>
              <a:path w="3493826" h="1482446">
                <a:moveTo>
                  <a:pt x="0" y="1018422"/>
                </a:moveTo>
                <a:cubicBezTo>
                  <a:pt x="418531" y="583968"/>
                  <a:pt x="837063" y="149514"/>
                  <a:pt x="1310185" y="35783"/>
                </a:cubicBezTo>
                <a:cubicBezTo>
                  <a:pt x="1783307" y="-77948"/>
                  <a:pt x="2474794" y="94924"/>
                  <a:pt x="2838734" y="336034"/>
                </a:cubicBezTo>
                <a:cubicBezTo>
                  <a:pt x="3202674" y="577144"/>
                  <a:pt x="3348250" y="1029795"/>
                  <a:pt x="3493826" y="1482446"/>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cxnSp>
        <p:nvCxnSpPr>
          <p:cNvPr id="114" name="Rak pil 113"/>
          <p:cNvCxnSpPr>
            <a:endCxn id="91" idx="1"/>
          </p:cNvCxnSpPr>
          <p:nvPr/>
        </p:nvCxnSpPr>
        <p:spPr>
          <a:xfrm>
            <a:off x="5096397" y="4557347"/>
            <a:ext cx="447258" cy="7705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6" name="Rak pil 115"/>
          <p:cNvCxnSpPr>
            <a:endCxn id="82" idx="1"/>
          </p:cNvCxnSpPr>
          <p:nvPr/>
        </p:nvCxnSpPr>
        <p:spPr>
          <a:xfrm flipH="1">
            <a:off x="7938689" y="4581128"/>
            <a:ext cx="692056" cy="7487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9" name="Frihandsfigur 118"/>
          <p:cNvSpPr/>
          <p:nvPr/>
        </p:nvSpPr>
        <p:spPr>
          <a:xfrm>
            <a:off x="6757986" y="1992573"/>
            <a:ext cx="803744" cy="1296537"/>
          </a:xfrm>
          <a:custGeom>
            <a:avLst/>
            <a:gdLst>
              <a:gd name="connsiteX0" fmla="*/ 24951 w 803744"/>
              <a:gd name="connsiteY0" fmla="*/ 0 h 1296537"/>
              <a:gd name="connsiteX1" fmla="*/ 24951 w 803744"/>
              <a:gd name="connsiteY1" fmla="*/ 136478 h 1296537"/>
              <a:gd name="connsiteX2" fmla="*/ 284259 w 803744"/>
              <a:gd name="connsiteY2" fmla="*/ 54591 h 1296537"/>
              <a:gd name="connsiteX3" fmla="*/ 243315 w 803744"/>
              <a:gd name="connsiteY3" fmla="*/ 259308 h 1296537"/>
              <a:gd name="connsiteX4" fmla="*/ 488975 w 803744"/>
              <a:gd name="connsiteY4" fmla="*/ 272955 h 1296537"/>
              <a:gd name="connsiteX5" fmla="*/ 338850 w 803744"/>
              <a:gd name="connsiteY5" fmla="*/ 491320 h 1296537"/>
              <a:gd name="connsiteX6" fmla="*/ 570862 w 803744"/>
              <a:gd name="connsiteY6" fmla="*/ 491320 h 1296537"/>
              <a:gd name="connsiteX7" fmla="*/ 434384 w 803744"/>
              <a:gd name="connsiteY7" fmla="*/ 614149 h 1296537"/>
              <a:gd name="connsiteX8" fmla="*/ 802874 w 803744"/>
              <a:gd name="connsiteY8" fmla="*/ 668740 h 1296537"/>
              <a:gd name="connsiteX9" fmla="*/ 543566 w 803744"/>
              <a:gd name="connsiteY9" fmla="*/ 900752 h 1296537"/>
              <a:gd name="connsiteX10" fmla="*/ 775578 w 803744"/>
              <a:gd name="connsiteY10" fmla="*/ 941696 h 1296537"/>
              <a:gd name="connsiteX11" fmla="*/ 775578 w 803744"/>
              <a:gd name="connsiteY11" fmla="*/ 1296537 h 129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744" h="1296537">
                <a:moveTo>
                  <a:pt x="24951" y="0"/>
                </a:moveTo>
                <a:cubicBezTo>
                  <a:pt x="3342" y="63689"/>
                  <a:pt x="-18267" y="127379"/>
                  <a:pt x="24951" y="136478"/>
                </a:cubicBezTo>
                <a:cubicBezTo>
                  <a:pt x="68169" y="145577"/>
                  <a:pt x="247865" y="34119"/>
                  <a:pt x="284259" y="54591"/>
                </a:cubicBezTo>
                <a:cubicBezTo>
                  <a:pt x="320653" y="75063"/>
                  <a:pt x="209196" y="222914"/>
                  <a:pt x="243315" y="259308"/>
                </a:cubicBezTo>
                <a:cubicBezTo>
                  <a:pt x="277434" y="295702"/>
                  <a:pt x="473053" y="234286"/>
                  <a:pt x="488975" y="272955"/>
                </a:cubicBezTo>
                <a:cubicBezTo>
                  <a:pt x="504897" y="311624"/>
                  <a:pt x="325202" y="454926"/>
                  <a:pt x="338850" y="491320"/>
                </a:cubicBezTo>
                <a:cubicBezTo>
                  <a:pt x="352498" y="527714"/>
                  <a:pt x="554940" y="470849"/>
                  <a:pt x="570862" y="491320"/>
                </a:cubicBezTo>
                <a:cubicBezTo>
                  <a:pt x="586784" y="511791"/>
                  <a:pt x="395715" y="584579"/>
                  <a:pt x="434384" y="614149"/>
                </a:cubicBezTo>
                <a:cubicBezTo>
                  <a:pt x="473053" y="643719"/>
                  <a:pt x="784677" y="620973"/>
                  <a:pt x="802874" y="668740"/>
                </a:cubicBezTo>
                <a:cubicBezTo>
                  <a:pt x="821071" y="716507"/>
                  <a:pt x="548115" y="855259"/>
                  <a:pt x="543566" y="900752"/>
                </a:cubicBezTo>
                <a:cubicBezTo>
                  <a:pt x="539017" y="946245"/>
                  <a:pt x="736909" y="875732"/>
                  <a:pt x="775578" y="941696"/>
                </a:cubicBezTo>
                <a:cubicBezTo>
                  <a:pt x="814247" y="1007660"/>
                  <a:pt x="794912" y="1152098"/>
                  <a:pt x="775578" y="1296537"/>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cxnSp>
        <p:nvCxnSpPr>
          <p:cNvPr id="120" name="Rak pil 119"/>
          <p:cNvCxnSpPr>
            <a:stCxn id="97" idx="0"/>
          </p:cNvCxnSpPr>
          <p:nvPr/>
        </p:nvCxnSpPr>
        <p:spPr>
          <a:xfrm flipV="1">
            <a:off x="4950059" y="4557347"/>
            <a:ext cx="1737344" cy="70536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407797109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C00000"/>
          </a:solidFill>
        </p:spPr>
        <p:txBody>
          <a:bodyPr>
            <a:normAutofit fontScale="90000"/>
          </a:bodyPr>
          <a:lstStyle/>
          <a:p>
            <a:r>
              <a:rPr lang="sv-SE" sz="1600" dirty="0" smtClean="0"/>
              <a:t>Övning:</a:t>
            </a:r>
            <a:r>
              <a:rPr lang="sv-SE" sz="2700" dirty="0" smtClean="0"/>
              <a:t/>
            </a:r>
            <a:br>
              <a:rPr lang="sv-SE" sz="2700" dirty="0" smtClean="0"/>
            </a:br>
            <a:r>
              <a:rPr lang="sv-SE" sz="2400" dirty="0" smtClean="0"/>
              <a:t>Anfall 3 mot 2 </a:t>
            </a:r>
            <a:r>
              <a:rPr lang="sv-SE" sz="2700" dirty="0" smtClean="0"/>
              <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C00000"/>
          </a:solidFill>
        </p:spPr>
        <p:txBody>
          <a:bodyPr>
            <a:normAutofit lnSpcReduction="10000"/>
          </a:bodyPr>
          <a:lstStyle/>
          <a:p>
            <a:r>
              <a:rPr lang="sv-SE" sz="1700" b="1" dirty="0">
                <a:latin typeface="+mj-lt"/>
                <a:ea typeface="+mj-ea"/>
                <a:cs typeface="+mj-cs"/>
              </a:rPr>
              <a:t>Syfte:</a:t>
            </a:r>
          </a:p>
          <a:p>
            <a:r>
              <a:rPr lang="sv-SE" sz="1200" dirty="0" smtClean="0"/>
              <a:t>Övning med fokus på uppspel, passning och avslut. Sträva efter att få till anfall med bra flyt och snabba kombinationer. Forward över på korsvis förflyttning.</a:t>
            </a:r>
            <a:endParaRPr lang="sv-SE" sz="1200" dirty="0"/>
          </a:p>
        </p:txBody>
      </p:sp>
      <p:sp>
        <p:nvSpPr>
          <p:cNvPr id="32" name="Platshållare för text 3"/>
          <p:cNvSpPr txBox="1">
            <a:spLocks/>
          </p:cNvSpPr>
          <p:nvPr/>
        </p:nvSpPr>
        <p:spPr>
          <a:xfrm>
            <a:off x="107504" y="1556791"/>
            <a:ext cx="4392488" cy="3753635"/>
          </a:xfrm>
          <a:prstGeom prst="rect">
            <a:avLst/>
          </a:prstGeom>
          <a:solidFill>
            <a:srgbClr val="C00000"/>
          </a:solidFill>
        </p:spPr>
        <p:txBody>
          <a:bodyPr vert="horz" lIns="91440" tIns="45720" rIns="91440" bIns="45720"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minst 2 spelare vid varje kon, platsbyte sker efter visst antal gånger på varje position.</a:t>
            </a:r>
          </a:p>
          <a:p>
            <a:pPr marL="342900" indent="-342900">
              <a:buFont typeface="+mj-lt"/>
              <a:buAutoNum type="arabicPeriod"/>
            </a:pPr>
            <a:r>
              <a:rPr lang="sv-SE" sz="1200" dirty="0" smtClean="0"/>
              <a:t>A passar bollen till E, samtidigt startar B och C sina löpningar, B löper mellan blåa och gula konen, C löper mellan gula och röda konen.</a:t>
            </a:r>
          </a:p>
          <a:p>
            <a:pPr marL="342900" indent="-342900">
              <a:buFont typeface="+mj-lt"/>
              <a:buAutoNum type="arabicPeriod"/>
            </a:pPr>
            <a:r>
              <a:rPr lang="sv-SE" sz="1200" dirty="0" smtClean="0"/>
              <a:t>E passar bollen till</a:t>
            </a:r>
            <a:r>
              <a:rPr lang="sv-SE" sz="1200" dirty="0"/>
              <a:t> </a:t>
            </a:r>
            <a:r>
              <a:rPr lang="sv-SE" sz="1200" dirty="0" smtClean="0"/>
              <a:t>A.</a:t>
            </a:r>
          </a:p>
          <a:p>
            <a:pPr marL="342900" indent="-342900">
              <a:buFont typeface="+mj-lt"/>
              <a:buAutoNum type="arabicPeriod"/>
            </a:pPr>
            <a:r>
              <a:rPr lang="sv-SE" sz="1200" dirty="0"/>
              <a:t>D löper in i banan och </a:t>
            </a:r>
            <a:r>
              <a:rPr lang="sv-SE" sz="1200" dirty="0" smtClean="0"/>
              <a:t>agerar </a:t>
            </a:r>
            <a:r>
              <a:rPr lang="sv-SE" sz="1200" dirty="0"/>
              <a:t>back. </a:t>
            </a:r>
            <a:endParaRPr lang="sv-SE" sz="1200" dirty="0" smtClean="0"/>
          </a:p>
          <a:p>
            <a:pPr marL="342900" indent="-342900">
              <a:buFont typeface="+mj-lt"/>
              <a:buAutoNum type="arabicPeriod"/>
            </a:pPr>
            <a:r>
              <a:rPr lang="sv-SE" sz="1200" dirty="0" smtClean="0"/>
              <a:t>A kontrollerar bollen och driver bollen några steg upp i banan.</a:t>
            </a:r>
          </a:p>
          <a:p>
            <a:pPr marL="342900" indent="-342900">
              <a:buFont typeface="+mj-lt"/>
              <a:buAutoNum type="arabicPeriod"/>
            </a:pPr>
            <a:r>
              <a:rPr lang="sv-SE" sz="1200" dirty="0" smtClean="0"/>
              <a:t>E springer och jagar ikapp och agerar back.</a:t>
            </a:r>
          </a:p>
          <a:p>
            <a:pPr marL="342900" indent="-342900">
              <a:buFont typeface="+mj-lt"/>
              <a:buAutoNum type="arabicPeriod"/>
            </a:pPr>
            <a:r>
              <a:rPr lang="sv-SE" sz="1200" dirty="0" smtClean="0"/>
              <a:t>A passar B eller C som nu befinner sig på motsatt sida mot var de startade, B och C är noggranna med att  hålla sig närma sargen för att bredda spelet.</a:t>
            </a:r>
          </a:p>
          <a:p>
            <a:pPr marL="342900" indent="-342900">
              <a:buFont typeface="+mj-lt"/>
              <a:buAutoNum type="arabicPeriod"/>
            </a:pPr>
            <a:r>
              <a:rPr lang="sv-SE" sz="1200" dirty="0" smtClean="0"/>
              <a:t>A följer med lite bakom B eller C redo att skjuta/passa.</a:t>
            </a:r>
          </a:p>
          <a:p>
            <a:pPr marL="342900" indent="-342900">
              <a:buFont typeface="+mj-lt"/>
              <a:buAutoNum type="arabicPeriod"/>
            </a:pPr>
            <a:r>
              <a:rPr lang="sv-SE" sz="1200" dirty="0" smtClean="0"/>
              <a:t>B eller C  kontroller bollen /passar direkt/skjuter.</a:t>
            </a:r>
          </a:p>
          <a:p>
            <a:pPr marL="342900" indent="-342900">
              <a:buFont typeface="+mj-lt"/>
              <a:buAutoNum type="arabicPeriod"/>
            </a:pPr>
            <a:r>
              <a:rPr lang="sv-SE" sz="1200" dirty="0" smtClean="0"/>
              <a:t>Rörelse A-A, B-B osv, byt plats efter ca 5 anfall.</a:t>
            </a:r>
          </a:p>
          <a:p>
            <a:r>
              <a:rPr lang="sv-SE" sz="1200" i="1" dirty="0"/>
              <a:t>Påminn barnen om att akta sig för skott då de befinner sig runt målet</a:t>
            </a:r>
            <a:r>
              <a:rPr lang="sv-SE" sz="1200" i="1" dirty="0" smtClean="0"/>
              <a:t>.</a:t>
            </a:r>
            <a:endParaRPr lang="sv-SE" sz="1200"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C0000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14" name="Grupp 13"/>
          <p:cNvGrpSpPr/>
          <p:nvPr/>
        </p:nvGrpSpPr>
        <p:grpSpPr>
          <a:xfrm>
            <a:off x="4656401" y="3244135"/>
            <a:ext cx="4216663" cy="2441690"/>
            <a:chOff x="4656401" y="3244135"/>
            <a:chExt cx="4216663" cy="2441690"/>
          </a:xfrm>
        </p:grpSpPr>
        <p:cxnSp>
          <p:nvCxnSpPr>
            <p:cNvPr id="37" name="Rak pil 36"/>
            <p:cNvCxnSpPr>
              <a:stCxn id="91" idx="1"/>
              <a:endCxn id="82" idx="1"/>
            </p:cNvCxnSpPr>
            <p:nvPr/>
          </p:nvCxnSpPr>
          <p:spPr>
            <a:xfrm>
              <a:off x="5543655" y="5327847"/>
              <a:ext cx="2395034" cy="202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0" name="Rak pil 39"/>
            <p:cNvCxnSpPr/>
            <p:nvPr/>
          </p:nvCxnSpPr>
          <p:spPr>
            <a:xfrm>
              <a:off x="5096397" y="4581128"/>
              <a:ext cx="2894146" cy="7467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4" name="Rak pil 43"/>
            <p:cNvCxnSpPr>
              <a:stCxn id="106" idx="2"/>
            </p:cNvCxnSpPr>
            <p:nvPr/>
          </p:nvCxnSpPr>
          <p:spPr>
            <a:xfrm>
              <a:off x="4899546" y="4012442"/>
              <a:ext cx="196851" cy="56868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Rak pil 45"/>
            <p:cNvCxnSpPr/>
            <p:nvPr/>
          </p:nvCxnSpPr>
          <p:spPr>
            <a:xfrm>
              <a:off x="7534453" y="3244135"/>
              <a:ext cx="879695" cy="83293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0" name="Rak pil 49"/>
            <p:cNvCxnSpPr/>
            <p:nvPr/>
          </p:nvCxnSpPr>
          <p:spPr>
            <a:xfrm>
              <a:off x="8414148" y="4077072"/>
              <a:ext cx="216596" cy="50405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Rak pil 52"/>
            <p:cNvCxnSpPr/>
            <p:nvPr/>
          </p:nvCxnSpPr>
          <p:spPr>
            <a:xfrm flipH="1" flipV="1">
              <a:off x="6876256" y="4581128"/>
              <a:ext cx="1062433" cy="68158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a:stCxn id="91" idx="1"/>
            </p:cNvCxnSpPr>
            <p:nvPr/>
          </p:nvCxnSpPr>
          <p:spPr>
            <a:xfrm flipV="1">
              <a:off x="5543655" y="4581128"/>
              <a:ext cx="1321291" cy="7467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62" name="Rak pil 61"/>
            <p:cNvCxnSpPr/>
            <p:nvPr/>
          </p:nvCxnSpPr>
          <p:spPr>
            <a:xfrm flipH="1">
              <a:off x="5543655" y="4581128"/>
              <a:ext cx="3048911" cy="74671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91" name="Höger 90"/>
            <p:cNvSpPr/>
            <p:nvPr/>
          </p:nvSpPr>
          <p:spPr>
            <a:xfrm rot="2486671">
              <a:off x="5435469" y="5541809"/>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4656401" y="5262710"/>
              <a:ext cx="587315" cy="307777"/>
            </a:xfrm>
            <a:prstGeom prst="rect">
              <a:avLst/>
            </a:prstGeom>
            <a:noFill/>
          </p:spPr>
          <p:txBody>
            <a:bodyPr wrap="square" rtlCol="0">
              <a:spAutoFit/>
            </a:bodyPr>
            <a:lstStyle/>
            <a:p>
              <a:r>
                <a:rPr lang="sv-SE" sz="1400" b="1" dirty="0" smtClean="0"/>
                <a:t>D=O</a:t>
              </a:r>
              <a:endParaRPr lang="sv-SE" sz="1400" b="1" dirty="0"/>
            </a:p>
          </p:txBody>
        </p:sp>
        <p:sp>
          <p:nvSpPr>
            <p:cNvPr id="98" name="textruta 97"/>
            <p:cNvSpPr txBox="1"/>
            <p:nvPr/>
          </p:nvSpPr>
          <p:spPr>
            <a:xfrm>
              <a:off x="8244408" y="3625279"/>
              <a:ext cx="502740" cy="307777"/>
            </a:xfrm>
            <a:prstGeom prst="rect">
              <a:avLst/>
            </a:prstGeom>
            <a:noFill/>
          </p:spPr>
          <p:txBody>
            <a:bodyPr wrap="square" rtlCol="0">
              <a:spAutoFit/>
            </a:bodyPr>
            <a:lstStyle/>
            <a:p>
              <a:r>
                <a:rPr lang="sv-SE" sz="1400" b="1" dirty="0" smtClean="0"/>
                <a:t>C=X</a:t>
              </a:r>
              <a:endParaRPr lang="sv-SE" sz="1400" b="1" dirty="0"/>
            </a:p>
          </p:txBody>
        </p:sp>
        <p:sp>
          <p:nvSpPr>
            <p:cNvPr id="100" name="textruta 99"/>
            <p:cNvSpPr txBox="1"/>
            <p:nvPr/>
          </p:nvSpPr>
          <p:spPr>
            <a:xfrm>
              <a:off x="4853009" y="3556829"/>
              <a:ext cx="486777" cy="307777"/>
            </a:xfrm>
            <a:prstGeom prst="rect">
              <a:avLst/>
            </a:prstGeom>
            <a:noFill/>
          </p:spPr>
          <p:txBody>
            <a:bodyPr wrap="square" rtlCol="0">
              <a:spAutoFit/>
            </a:bodyPr>
            <a:lstStyle/>
            <a:p>
              <a:r>
                <a:rPr lang="sv-SE" sz="1400" b="1" dirty="0" smtClean="0"/>
                <a:t>B=X</a:t>
              </a:r>
              <a:endParaRPr lang="sv-SE" sz="1400" b="1" dirty="0"/>
            </a:p>
          </p:txBody>
        </p:sp>
        <p:sp>
          <p:nvSpPr>
            <p:cNvPr id="110" name="Likbent triangel 109"/>
            <p:cNvSpPr/>
            <p:nvPr/>
          </p:nvSpPr>
          <p:spPr>
            <a:xfrm>
              <a:off x="4663424" y="5013176"/>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 name="Likbent triangel 110"/>
            <p:cNvSpPr/>
            <p:nvPr/>
          </p:nvSpPr>
          <p:spPr>
            <a:xfrm>
              <a:off x="4656401" y="359786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 name="Likbent triangel 111"/>
            <p:cNvSpPr/>
            <p:nvPr/>
          </p:nvSpPr>
          <p:spPr>
            <a:xfrm>
              <a:off x="8676456" y="359786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72" name="Grupp 71"/>
          <p:cNvGrpSpPr/>
          <p:nvPr/>
        </p:nvGrpSpPr>
        <p:grpSpPr>
          <a:xfrm>
            <a:off x="4663424" y="312911"/>
            <a:ext cx="4065624" cy="5760124"/>
            <a:chOff x="4635924" y="3408966"/>
            <a:chExt cx="4065624" cy="5760124"/>
          </a:xfrm>
        </p:grpSpPr>
        <p:cxnSp>
          <p:nvCxnSpPr>
            <p:cNvPr id="73" name="Rak pil 72"/>
            <p:cNvCxnSpPr>
              <a:stCxn id="83" idx="0"/>
              <a:endCxn id="86" idx="2"/>
            </p:cNvCxnSpPr>
            <p:nvPr/>
          </p:nvCxnSpPr>
          <p:spPr>
            <a:xfrm flipV="1">
              <a:off x="4929582" y="3716743"/>
              <a:ext cx="3333873" cy="180424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8" name="Rak pil 77"/>
            <p:cNvCxnSpPr>
              <a:stCxn id="86" idx="2"/>
            </p:cNvCxnSpPr>
            <p:nvPr/>
          </p:nvCxnSpPr>
          <p:spPr>
            <a:xfrm flipH="1">
              <a:off x="6750452" y="3716743"/>
              <a:ext cx="1513003" cy="137365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a:stCxn id="83" idx="0"/>
            </p:cNvCxnSpPr>
            <p:nvPr/>
          </p:nvCxnSpPr>
          <p:spPr>
            <a:xfrm flipV="1">
              <a:off x="4929582" y="5090395"/>
              <a:ext cx="1820870" cy="43059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8036248">
              <a:off x="7179355" y="8665034"/>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4635924" y="5520987"/>
              <a:ext cx="587315" cy="307777"/>
            </a:xfrm>
            <a:prstGeom prst="rect">
              <a:avLst/>
            </a:prstGeom>
            <a:noFill/>
          </p:spPr>
          <p:txBody>
            <a:bodyPr wrap="square" rtlCol="0">
              <a:spAutoFit/>
            </a:bodyPr>
            <a:lstStyle/>
            <a:p>
              <a:r>
                <a:rPr lang="sv-SE" sz="1400" b="1" dirty="0" smtClean="0"/>
                <a:t>A=X</a:t>
              </a:r>
              <a:endParaRPr lang="sv-SE" sz="1400" b="1" dirty="0"/>
            </a:p>
          </p:txBody>
        </p:sp>
        <p:sp>
          <p:nvSpPr>
            <p:cNvPr id="86" name="textruta 85"/>
            <p:cNvSpPr txBox="1"/>
            <p:nvPr/>
          </p:nvSpPr>
          <p:spPr>
            <a:xfrm>
              <a:off x="7961843" y="3408966"/>
              <a:ext cx="603223" cy="307777"/>
            </a:xfrm>
            <a:prstGeom prst="rect">
              <a:avLst/>
            </a:prstGeom>
            <a:noFill/>
          </p:spPr>
          <p:txBody>
            <a:bodyPr wrap="square" rtlCol="0">
              <a:spAutoFit/>
            </a:bodyPr>
            <a:lstStyle/>
            <a:p>
              <a:r>
                <a:rPr lang="sv-SE" sz="1400" b="1" dirty="0"/>
                <a:t>E</a:t>
              </a:r>
              <a:r>
                <a:rPr lang="sv-SE" sz="1400" b="1" dirty="0" smtClean="0"/>
                <a:t>=O</a:t>
              </a:r>
              <a:endParaRPr lang="sv-SE" sz="1400" b="1" dirty="0"/>
            </a:p>
          </p:txBody>
        </p:sp>
        <p:sp>
          <p:nvSpPr>
            <p:cNvPr id="87" name="Likbent triangel 86"/>
            <p:cNvSpPr/>
            <p:nvPr/>
          </p:nvSpPr>
          <p:spPr>
            <a:xfrm>
              <a:off x="4635924" y="521922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8504940" y="3491029"/>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63" name="Likbent triangel 62"/>
          <p:cNvSpPr/>
          <p:nvPr/>
        </p:nvSpPr>
        <p:spPr>
          <a:xfrm>
            <a:off x="6668338" y="2276872"/>
            <a:ext cx="196608" cy="225714"/>
          </a:xfrm>
          <a:prstGeom prst="triangle">
            <a:avLst/>
          </a:prstGeom>
          <a:solidFill>
            <a:srgbClr val="0070C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4" name="Likbent triangel 63"/>
          <p:cNvSpPr/>
          <p:nvPr/>
        </p:nvSpPr>
        <p:spPr>
          <a:xfrm>
            <a:off x="6679648" y="2771238"/>
            <a:ext cx="196608" cy="225714"/>
          </a:xfrm>
          <a:prstGeom prst="triangl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65" name="Likbent triangel 64"/>
          <p:cNvSpPr/>
          <p:nvPr/>
        </p:nvSpPr>
        <p:spPr>
          <a:xfrm>
            <a:off x="6679648" y="3203286"/>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88" name="Rak pil 87"/>
          <p:cNvCxnSpPr/>
          <p:nvPr/>
        </p:nvCxnSpPr>
        <p:spPr>
          <a:xfrm flipH="1">
            <a:off x="4860032" y="3244135"/>
            <a:ext cx="2698700" cy="83293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108" name="Rak pil 107"/>
          <p:cNvCxnSpPr/>
          <p:nvPr/>
        </p:nvCxnSpPr>
        <p:spPr>
          <a:xfrm flipH="1">
            <a:off x="6876256" y="3244135"/>
            <a:ext cx="682476" cy="1336993"/>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06" name="Frihandsfigur 105"/>
          <p:cNvSpPr/>
          <p:nvPr/>
        </p:nvSpPr>
        <p:spPr>
          <a:xfrm>
            <a:off x="4899546" y="3051315"/>
            <a:ext cx="3616657" cy="961127"/>
          </a:xfrm>
          <a:custGeom>
            <a:avLst/>
            <a:gdLst>
              <a:gd name="connsiteX0" fmla="*/ 3616657 w 3616657"/>
              <a:gd name="connsiteY0" fmla="*/ 633581 h 961127"/>
              <a:gd name="connsiteX1" fmla="*/ 2129051 w 3616657"/>
              <a:gd name="connsiteY1" fmla="*/ 5784 h 961127"/>
              <a:gd name="connsiteX2" fmla="*/ 0 w 3616657"/>
              <a:gd name="connsiteY2" fmla="*/ 961127 h 961127"/>
            </a:gdLst>
            <a:ahLst/>
            <a:cxnLst>
              <a:cxn ang="0">
                <a:pos x="connsiteX0" y="connsiteY0"/>
              </a:cxn>
              <a:cxn ang="0">
                <a:pos x="connsiteX1" y="connsiteY1"/>
              </a:cxn>
              <a:cxn ang="0">
                <a:pos x="connsiteX2" y="connsiteY2"/>
              </a:cxn>
            </a:cxnLst>
            <a:rect l="l" t="t" r="r" b="b"/>
            <a:pathLst>
              <a:path w="3616657" h="961127">
                <a:moveTo>
                  <a:pt x="3616657" y="633581"/>
                </a:moveTo>
                <a:cubicBezTo>
                  <a:pt x="3174242" y="292387"/>
                  <a:pt x="2731827" y="-48807"/>
                  <a:pt x="2129051" y="5784"/>
                </a:cubicBezTo>
                <a:cubicBezTo>
                  <a:pt x="1526275" y="60375"/>
                  <a:pt x="313898" y="824650"/>
                  <a:pt x="0" y="961127"/>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109" name="Frihandsfigur 108"/>
          <p:cNvSpPr/>
          <p:nvPr/>
        </p:nvSpPr>
        <p:spPr>
          <a:xfrm>
            <a:off x="4940490" y="2598235"/>
            <a:ext cx="3493826" cy="1482446"/>
          </a:xfrm>
          <a:custGeom>
            <a:avLst/>
            <a:gdLst>
              <a:gd name="connsiteX0" fmla="*/ 0 w 3493826"/>
              <a:gd name="connsiteY0" fmla="*/ 1018422 h 1482446"/>
              <a:gd name="connsiteX1" fmla="*/ 1310185 w 3493826"/>
              <a:gd name="connsiteY1" fmla="*/ 35783 h 1482446"/>
              <a:gd name="connsiteX2" fmla="*/ 2838734 w 3493826"/>
              <a:gd name="connsiteY2" fmla="*/ 336034 h 1482446"/>
              <a:gd name="connsiteX3" fmla="*/ 3493826 w 3493826"/>
              <a:gd name="connsiteY3" fmla="*/ 1482446 h 1482446"/>
            </a:gdLst>
            <a:ahLst/>
            <a:cxnLst>
              <a:cxn ang="0">
                <a:pos x="connsiteX0" y="connsiteY0"/>
              </a:cxn>
              <a:cxn ang="0">
                <a:pos x="connsiteX1" y="connsiteY1"/>
              </a:cxn>
              <a:cxn ang="0">
                <a:pos x="connsiteX2" y="connsiteY2"/>
              </a:cxn>
              <a:cxn ang="0">
                <a:pos x="connsiteX3" y="connsiteY3"/>
              </a:cxn>
            </a:cxnLst>
            <a:rect l="l" t="t" r="r" b="b"/>
            <a:pathLst>
              <a:path w="3493826" h="1482446">
                <a:moveTo>
                  <a:pt x="0" y="1018422"/>
                </a:moveTo>
                <a:cubicBezTo>
                  <a:pt x="418531" y="583968"/>
                  <a:pt x="837063" y="149514"/>
                  <a:pt x="1310185" y="35783"/>
                </a:cubicBezTo>
                <a:cubicBezTo>
                  <a:pt x="1783307" y="-77948"/>
                  <a:pt x="2474794" y="94924"/>
                  <a:pt x="2838734" y="336034"/>
                </a:cubicBezTo>
                <a:cubicBezTo>
                  <a:pt x="3202674" y="577144"/>
                  <a:pt x="3348250" y="1029795"/>
                  <a:pt x="3493826" y="1482446"/>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cxnSp>
        <p:nvCxnSpPr>
          <p:cNvPr id="114" name="Rak pil 113"/>
          <p:cNvCxnSpPr>
            <a:endCxn id="91" idx="1"/>
          </p:cNvCxnSpPr>
          <p:nvPr/>
        </p:nvCxnSpPr>
        <p:spPr>
          <a:xfrm>
            <a:off x="5096397" y="4557347"/>
            <a:ext cx="447258" cy="77050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116" name="Rak pil 115"/>
          <p:cNvCxnSpPr>
            <a:endCxn id="82" idx="1"/>
          </p:cNvCxnSpPr>
          <p:nvPr/>
        </p:nvCxnSpPr>
        <p:spPr>
          <a:xfrm flipH="1">
            <a:off x="7938689" y="4581128"/>
            <a:ext cx="692056" cy="74874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
        <p:nvSpPr>
          <p:cNvPr id="119" name="Frihandsfigur 118"/>
          <p:cNvSpPr/>
          <p:nvPr/>
        </p:nvSpPr>
        <p:spPr>
          <a:xfrm>
            <a:off x="6757986" y="1992573"/>
            <a:ext cx="803744" cy="1296537"/>
          </a:xfrm>
          <a:custGeom>
            <a:avLst/>
            <a:gdLst>
              <a:gd name="connsiteX0" fmla="*/ 24951 w 803744"/>
              <a:gd name="connsiteY0" fmla="*/ 0 h 1296537"/>
              <a:gd name="connsiteX1" fmla="*/ 24951 w 803744"/>
              <a:gd name="connsiteY1" fmla="*/ 136478 h 1296537"/>
              <a:gd name="connsiteX2" fmla="*/ 284259 w 803744"/>
              <a:gd name="connsiteY2" fmla="*/ 54591 h 1296537"/>
              <a:gd name="connsiteX3" fmla="*/ 243315 w 803744"/>
              <a:gd name="connsiteY3" fmla="*/ 259308 h 1296537"/>
              <a:gd name="connsiteX4" fmla="*/ 488975 w 803744"/>
              <a:gd name="connsiteY4" fmla="*/ 272955 h 1296537"/>
              <a:gd name="connsiteX5" fmla="*/ 338850 w 803744"/>
              <a:gd name="connsiteY5" fmla="*/ 491320 h 1296537"/>
              <a:gd name="connsiteX6" fmla="*/ 570862 w 803744"/>
              <a:gd name="connsiteY6" fmla="*/ 491320 h 1296537"/>
              <a:gd name="connsiteX7" fmla="*/ 434384 w 803744"/>
              <a:gd name="connsiteY7" fmla="*/ 614149 h 1296537"/>
              <a:gd name="connsiteX8" fmla="*/ 802874 w 803744"/>
              <a:gd name="connsiteY8" fmla="*/ 668740 h 1296537"/>
              <a:gd name="connsiteX9" fmla="*/ 543566 w 803744"/>
              <a:gd name="connsiteY9" fmla="*/ 900752 h 1296537"/>
              <a:gd name="connsiteX10" fmla="*/ 775578 w 803744"/>
              <a:gd name="connsiteY10" fmla="*/ 941696 h 1296537"/>
              <a:gd name="connsiteX11" fmla="*/ 775578 w 803744"/>
              <a:gd name="connsiteY11" fmla="*/ 1296537 h 1296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3744" h="1296537">
                <a:moveTo>
                  <a:pt x="24951" y="0"/>
                </a:moveTo>
                <a:cubicBezTo>
                  <a:pt x="3342" y="63689"/>
                  <a:pt x="-18267" y="127379"/>
                  <a:pt x="24951" y="136478"/>
                </a:cubicBezTo>
                <a:cubicBezTo>
                  <a:pt x="68169" y="145577"/>
                  <a:pt x="247865" y="34119"/>
                  <a:pt x="284259" y="54591"/>
                </a:cubicBezTo>
                <a:cubicBezTo>
                  <a:pt x="320653" y="75063"/>
                  <a:pt x="209196" y="222914"/>
                  <a:pt x="243315" y="259308"/>
                </a:cubicBezTo>
                <a:cubicBezTo>
                  <a:pt x="277434" y="295702"/>
                  <a:pt x="473053" y="234286"/>
                  <a:pt x="488975" y="272955"/>
                </a:cubicBezTo>
                <a:cubicBezTo>
                  <a:pt x="504897" y="311624"/>
                  <a:pt x="325202" y="454926"/>
                  <a:pt x="338850" y="491320"/>
                </a:cubicBezTo>
                <a:cubicBezTo>
                  <a:pt x="352498" y="527714"/>
                  <a:pt x="554940" y="470849"/>
                  <a:pt x="570862" y="491320"/>
                </a:cubicBezTo>
                <a:cubicBezTo>
                  <a:pt x="586784" y="511791"/>
                  <a:pt x="395715" y="584579"/>
                  <a:pt x="434384" y="614149"/>
                </a:cubicBezTo>
                <a:cubicBezTo>
                  <a:pt x="473053" y="643719"/>
                  <a:pt x="784677" y="620973"/>
                  <a:pt x="802874" y="668740"/>
                </a:cubicBezTo>
                <a:cubicBezTo>
                  <a:pt x="821071" y="716507"/>
                  <a:pt x="548115" y="855259"/>
                  <a:pt x="543566" y="900752"/>
                </a:cubicBezTo>
                <a:cubicBezTo>
                  <a:pt x="539017" y="946245"/>
                  <a:pt x="736909" y="875732"/>
                  <a:pt x="775578" y="941696"/>
                </a:cubicBezTo>
                <a:cubicBezTo>
                  <a:pt x="814247" y="1007660"/>
                  <a:pt x="794912" y="1152098"/>
                  <a:pt x="775578" y="1296537"/>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54" name="Höger 53"/>
          <p:cNvSpPr/>
          <p:nvPr/>
        </p:nvSpPr>
        <p:spPr>
          <a:xfrm rot="5802104">
            <a:off x="6273964" y="5214509"/>
            <a:ext cx="1029711" cy="14223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cxnSp>
        <p:nvCxnSpPr>
          <p:cNvPr id="56" name="Rak pil 55"/>
          <p:cNvCxnSpPr>
            <a:stCxn id="86" idx="2"/>
          </p:cNvCxnSpPr>
          <p:nvPr/>
        </p:nvCxnSpPr>
        <p:spPr>
          <a:xfrm flipH="1">
            <a:off x="6668338" y="620688"/>
            <a:ext cx="1622617" cy="3936659"/>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0" name="Rak pil 59"/>
          <p:cNvCxnSpPr>
            <a:stCxn id="97" idx="0"/>
          </p:cNvCxnSpPr>
          <p:nvPr/>
        </p:nvCxnSpPr>
        <p:spPr>
          <a:xfrm flipV="1">
            <a:off x="4950059" y="4581128"/>
            <a:ext cx="1593411" cy="681582"/>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26998083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rgbClr val="92D050"/>
          </a:solidFill>
        </p:spPr>
        <p:txBody>
          <a:bodyPr>
            <a:normAutofit fontScale="90000"/>
          </a:bodyPr>
          <a:lstStyle/>
          <a:p>
            <a:r>
              <a:rPr lang="sv-SE" sz="1600" dirty="0" smtClean="0"/>
              <a:t>Övning:</a:t>
            </a:r>
            <a:r>
              <a:rPr lang="sv-SE" sz="2700" dirty="0" smtClean="0"/>
              <a:t/>
            </a:r>
            <a:br>
              <a:rPr lang="sv-SE" sz="2700" dirty="0" smtClean="0"/>
            </a:br>
            <a:r>
              <a:rPr lang="sv-SE" sz="2400" dirty="0" smtClean="0"/>
              <a:t>Back till back</a:t>
            </a:r>
            <a:r>
              <a:rPr lang="sv-SE" sz="2700" dirty="0" smtClean="0"/>
              <a:t/>
            </a:r>
            <a:br>
              <a:rPr lang="sv-SE" sz="2700" dirty="0" smtClean="0"/>
            </a:br>
            <a:r>
              <a:rPr lang="sv-SE" sz="1300" dirty="0" smtClean="0"/>
              <a:t>Tid: 10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rgbClr val="92D050"/>
          </a:solidFill>
        </p:spPr>
        <p:txBody>
          <a:bodyPr>
            <a:normAutofit/>
          </a:bodyPr>
          <a:lstStyle/>
          <a:p>
            <a:r>
              <a:rPr lang="sv-SE" sz="1700" b="1" dirty="0">
                <a:latin typeface="+mj-lt"/>
                <a:ea typeface="+mj-ea"/>
                <a:cs typeface="+mj-cs"/>
              </a:rPr>
              <a:t>Syfte:</a:t>
            </a:r>
          </a:p>
          <a:p>
            <a:r>
              <a:rPr lang="sv-SE" sz="1200" dirty="0" smtClean="0"/>
              <a:t>Övning med fokus på att öva på passningsspel, back till back. Byt </a:t>
            </a:r>
            <a:r>
              <a:rPr lang="sv-SE" sz="1200" dirty="0"/>
              <a:t>sida </a:t>
            </a:r>
            <a:r>
              <a:rPr lang="sv-SE" sz="1200" dirty="0" smtClean="0"/>
              <a:t>efter 5 </a:t>
            </a:r>
            <a:r>
              <a:rPr lang="sv-SE" sz="1200" dirty="0"/>
              <a:t>minuter</a:t>
            </a:r>
            <a:r>
              <a:rPr lang="sv-SE" sz="1200" dirty="0" smtClean="0"/>
              <a:t>.</a:t>
            </a:r>
            <a:endParaRPr lang="sv-SE" sz="1200" dirty="0"/>
          </a:p>
        </p:txBody>
      </p:sp>
      <p:sp>
        <p:nvSpPr>
          <p:cNvPr id="32" name="Platshållare för text 3"/>
          <p:cNvSpPr txBox="1">
            <a:spLocks/>
          </p:cNvSpPr>
          <p:nvPr/>
        </p:nvSpPr>
        <p:spPr>
          <a:xfrm>
            <a:off x="107504" y="1556791"/>
            <a:ext cx="4392488" cy="3753635"/>
          </a:xfrm>
          <a:prstGeom prst="rect">
            <a:avLst/>
          </a:prstGeom>
          <a:solidFill>
            <a:srgbClr val="92D050"/>
          </a:solidFill>
        </p:spPr>
        <p:txBody>
          <a:bodyPr vert="horz" lIns="91440" tIns="45720" rIns="91440" bIns="45720" rtlCol="0">
            <a:normAutofit fontScale="92500"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4-6 spelare vid kryssen och 1 spelare vid varje kon, vid platsbyte så går man bakom målet och byter då till motsatt kryss från där man startade.</a:t>
            </a:r>
          </a:p>
          <a:p>
            <a:pPr marL="342900" indent="-342900">
              <a:buFont typeface="+mj-lt"/>
              <a:buAutoNum type="arabicPeriod"/>
            </a:pPr>
            <a:r>
              <a:rPr lang="sv-SE" sz="1200" dirty="0" smtClean="0"/>
              <a:t>Spelare A passar till spelare B.</a:t>
            </a:r>
          </a:p>
          <a:p>
            <a:pPr marL="342900" indent="-342900">
              <a:buFont typeface="+mj-lt"/>
              <a:buAutoNum type="arabicPeriod"/>
            </a:pPr>
            <a:r>
              <a:rPr lang="sv-SE" sz="1200" dirty="0" smtClean="0"/>
              <a:t>Spelare A springer efter bollen och rundar kon 1.</a:t>
            </a:r>
          </a:p>
          <a:p>
            <a:pPr marL="342900" indent="-342900">
              <a:buFont typeface="+mj-lt"/>
              <a:buAutoNum type="arabicPeriod"/>
            </a:pPr>
            <a:r>
              <a:rPr lang="sv-SE" sz="1200" dirty="0" smtClean="0"/>
              <a:t>Spelare B passar till spelare C.</a:t>
            </a:r>
          </a:p>
          <a:p>
            <a:pPr marL="342900" indent="-342900">
              <a:buFont typeface="+mj-lt"/>
              <a:buAutoNum type="arabicPeriod"/>
            </a:pPr>
            <a:r>
              <a:rPr lang="sv-SE" sz="1200" dirty="0" smtClean="0"/>
              <a:t>Spelare C passar bollen direkt till spelare A som nu tar emot bollen på mitten av planen. </a:t>
            </a:r>
          </a:p>
          <a:p>
            <a:pPr marL="342900" indent="-342900">
              <a:buFont typeface="+mj-lt"/>
              <a:buAutoNum type="arabicPeriod"/>
            </a:pPr>
            <a:r>
              <a:rPr lang="sv-SE" sz="1200" dirty="0" smtClean="0"/>
              <a:t>Spelare A skjuter eller dribblar målvakten.</a:t>
            </a:r>
          </a:p>
          <a:p>
            <a:pPr marL="342900" indent="-342900">
              <a:buFont typeface="+mj-lt"/>
              <a:buAutoNum type="arabicPeriod"/>
            </a:pPr>
            <a:r>
              <a:rPr lang="sv-SE" sz="1200" dirty="0"/>
              <a:t>Spelare </a:t>
            </a:r>
            <a:r>
              <a:rPr lang="sv-SE" sz="1200" dirty="0" smtClean="0"/>
              <a:t>D </a:t>
            </a:r>
            <a:r>
              <a:rPr lang="sv-SE" sz="1200" dirty="0"/>
              <a:t>passar till spelare C</a:t>
            </a:r>
            <a:r>
              <a:rPr lang="sv-SE" sz="1200" dirty="0" smtClean="0"/>
              <a:t>.</a:t>
            </a:r>
            <a:endParaRPr lang="sv-SE" sz="1200" dirty="0"/>
          </a:p>
          <a:p>
            <a:pPr marL="342900" indent="-342900">
              <a:buFont typeface="+mj-lt"/>
              <a:buAutoNum type="arabicPeriod"/>
            </a:pPr>
            <a:r>
              <a:rPr lang="sv-SE" sz="1200" dirty="0"/>
              <a:t>Spelare </a:t>
            </a:r>
            <a:r>
              <a:rPr lang="sv-SE" sz="1200" dirty="0" smtClean="0"/>
              <a:t>D </a:t>
            </a:r>
            <a:r>
              <a:rPr lang="sv-SE" sz="1200" dirty="0"/>
              <a:t>springer efter bollen och rundar kon </a:t>
            </a:r>
            <a:r>
              <a:rPr lang="sv-SE" sz="1200" dirty="0" smtClean="0"/>
              <a:t>2.</a:t>
            </a:r>
            <a:endParaRPr lang="sv-SE" sz="1200" dirty="0"/>
          </a:p>
          <a:p>
            <a:pPr marL="342900" indent="-342900">
              <a:buFont typeface="+mj-lt"/>
              <a:buAutoNum type="arabicPeriod"/>
            </a:pPr>
            <a:r>
              <a:rPr lang="sv-SE" sz="1200" dirty="0"/>
              <a:t>Spelare </a:t>
            </a:r>
            <a:r>
              <a:rPr lang="sv-SE" sz="1200" dirty="0" smtClean="0"/>
              <a:t>C </a:t>
            </a:r>
            <a:r>
              <a:rPr lang="sv-SE" sz="1200" dirty="0"/>
              <a:t>passar till spelare </a:t>
            </a:r>
            <a:r>
              <a:rPr lang="sv-SE" sz="1200" dirty="0" smtClean="0"/>
              <a:t>B.</a:t>
            </a:r>
            <a:endParaRPr lang="sv-SE" sz="1200" dirty="0"/>
          </a:p>
          <a:p>
            <a:pPr marL="342900" indent="-342900">
              <a:buFont typeface="+mj-lt"/>
              <a:buAutoNum type="arabicPeriod"/>
            </a:pPr>
            <a:r>
              <a:rPr lang="sv-SE" sz="1200" dirty="0"/>
              <a:t>Spelare </a:t>
            </a:r>
            <a:r>
              <a:rPr lang="sv-SE" sz="1200" dirty="0" smtClean="0"/>
              <a:t>B </a:t>
            </a:r>
            <a:r>
              <a:rPr lang="sv-SE" sz="1200" dirty="0"/>
              <a:t>passar bollen direkt till spelare </a:t>
            </a:r>
            <a:r>
              <a:rPr lang="sv-SE" sz="1200" dirty="0" smtClean="0"/>
              <a:t>D </a:t>
            </a:r>
            <a:r>
              <a:rPr lang="sv-SE" sz="1200" dirty="0"/>
              <a:t>som nu tar emot bollen på mitten av planen. </a:t>
            </a:r>
          </a:p>
          <a:p>
            <a:pPr marL="342900" indent="-342900">
              <a:buFont typeface="+mj-lt"/>
              <a:buAutoNum type="arabicPeriod"/>
            </a:pPr>
            <a:r>
              <a:rPr lang="sv-SE" sz="1200" dirty="0"/>
              <a:t>Spelare </a:t>
            </a:r>
            <a:r>
              <a:rPr lang="sv-SE" sz="1200" dirty="0" smtClean="0"/>
              <a:t>D </a:t>
            </a:r>
            <a:r>
              <a:rPr lang="sv-SE" sz="1200" dirty="0"/>
              <a:t>skjuter eller dribblar målvakten</a:t>
            </a:r>
            <a:r>
              <a:rPr lang="sv-SE" sz="1200" dirty="0" smtClean="0"/>
              <a:t>. </a:t>
            </a:r>
          </a:p>
          <a:p>
            <a:pPr marL="342900" indent="-342900">
              <a:buFont typeface="+mj-lt"/>
              <a:buAutoNum type="arabicPeriod"/>
            </a:pPr>
            <a:r>
              <a:rPr lang="sv-SE" sz="1200" dirty="0" smtClean="0"/>
              <a:t>Rörelse A-D, D-A spelare B och C är fasta och bytes efter halva tiden.</a:t>
            </a:r>
          </a:p>
          <a:p>
            <a:r>
              <a:rPr lang="sv-SE" sz="1200" i="1" dirty="0"/>
              <a:t>Påminn barnen om att akta sig för skott då de befinner sig runt målet</a:t>
            </a:r>
            <a:r>
              <a:rPr lang="sv-SE" sz="1200" i="1" dirty="0" smtClean="0"/>
              <a:t>.</a:t>
            </a:r>
            <a:endParaRPr lang="sv-SE" sz="1200"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rgbClr val="92D050"/>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14" name="Grupp 13"/>
          <p:cNvGrpSpPr/>
          <p:nvPr/>
        </p:nvGrpSpPr>
        <p:grpSpPr>
          <a:xfrm>
            <a:off x="8217113" y="254237"/>
            <a:ext cx="605780" cy="3179371"/>
            <a:chOff x="8217113" y="254237"/>
            <a:chExt cx="605780" cy="3179371"/>
          </a:xfrm>
        </p:grpSpPr>
        <p:sp>
          <p:nvSpPr>
            <p:cNvPr id="97" name="textruta 96"/>
            <p:cNvSpPr txBox="1"/>
            <p:nvPr/>
          </p:nvSpPr>
          <p:spPr>
            <a:xfrm>
              <a:off x="8235578" y="254237"/>
              <a:ext cx="587315" cy="307777"/>
            </a:xfrm>
            <a:prstGeom prst="rect">
              <a:avLst/>
            </a:prstGeom>
            <a:noFill/>
          </p:spPr>
          <p:txBody>
            <a:bodyPr wrap="square" rtlCol="0">
              <a:spAutoFit/>
            </a:bodyPr>
            <a:lstStyle/>
            <a:p>
              <a:r>
                <a:rPr lang="sv-SE" sz="1400" b="1" dirty="0" smtClean="0"/>
                <a:t>A=X</a:t>
              </a:r>
              <a:endParaRPr lang="sv-SE" sz="1400" b="1" dirty="0"/>
            </a:p>
          </p:txBody>
        </p:sp>
        <p:sp>
          <p:nvSpPr>
            <p:cNvPr id="100" name="textruta 99"/>
            <p:cNvSpPr txBox="1"/>
            <p:nvPr/>
          </p:nvSpPr>
          <p:spPr>
            <a:xfrm>
              <a:off x="8217113" y="3125831"/>
              <a:ext cx="486777" cy="307777"/>
            </a:xfrm>
            <a:prstGeom prst="rect">
              <a:avLst/>
            </a:prstGeom>
            <a:noFill/>
          </p:spPr>
          <p:txBody>
            <a:bodyPr wrap="square" rtlCol="0">
              <a:spAutoFit/>
            </a:bodyPr>
            <a:lstStyle/>
            <a:p>
              <a:r>
                <a:rPr lang="sv-SE" sz="1400" b="1" dirty="0" smtClean="0"/>
                <a:t>B=X</a:t>
              </a:r>
              <a:endParaRPr lang="sv-SE" sz="1400" b="1" dirty="0"/>
            </a:p>
          </p:txBody>
        </p:sp>
      </p:grpSp>
      <p:grpSp>
        <p:nvGrpSpPr>
          <p:cNvPr id="72" name="Grupp 71"/>
          <p:cNvGrpSpPr/>
          <p:nvPr/>
        </p:nvGrpSpPr>
        <p:grpSpPr>
          <a:xfrm>
            <a:off x="4738344" y="275651"/>
            <a:ext cx="3790892" cy="3157957"/>
            <a:chOff x="4710844" y="3492749"/>
            <a:chExt cx="3790892" cy="3157957"/>
          </a:xfrm>
        </p:grpSpPr>
        <p:cxnSp>
          <p:nvCxnSpPr>
            <p:cNvPr id="73" name="Rak pil 72"/>
            <p:cNvCxnSpPr>
              <a:stCxn id="85" idx="2"/>
              <a:endCxn id="84" idx="0"/>
            </p:cNvCxnSpPr>
            <p:nvPr/>
          </p:nvCxnSpPr>
          <p:spPr>
            <a:xfrm>
              <a:off x="4986014" y="3800526"/>
              <a:ext cx="33332" cy="254240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4" name="Rak pil 73"/>
            <p:cNvCxnSpPr>
              <a:stCxn id="100" idx="1"/>
            </p:cNvCxnSpPr>
            <p:nvPr/>
          </p:nvCxnSpPr>
          <p:spPr>
            <a:xfrm flipH="1" flipV="1">
              <a:off x="6739142" y="5599360"/>
              <a:ext cx="1450471" cy="89745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4938670" y="3800526"/>
              <a:ext cx="253419" cy="2341516"/>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6" name="Rak pil 75"/>
            <p:cNvCxnSpPr>
              <a:stCxn id="100" idx="1"/>
              <a:endCxn id="84" idx="3"/>
            </p:cNvCxnSpPr>
            <p:nvPr/>
          </p:nvCxnSpPr>
          <p:spPr>
            <a:xfrm flipH="1">
              <a:off x="5270716" y="6496818"/>
              <a:ext cx="2918897" cy="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H="1" flipV="1">
              <a:off x="6675379" y="5467688"/>
              <a:ext cx="1383121" cy="64373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9" name="Rak pil 78"/>
            <p:cNvCxnSpPr>
              <a:stCxn id="84" idx="3"/>
            </p:cNvCxnSpPr>
            <p:nvPr/>
          </p:nvCxnSpPr>
          <p:spPr>
            <a:xfrm flipV="1">
              <a:off x="5270716" y="5599360"/>
              <a:ext cx="1362017" cy="897458"/>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p:nvPr/>
          </p:nvCxnSpPr>
          <p:spPr>
            <a:xfrm flipV="1">
              <a:off x="5192089" y="5467688"/>
              <a:ext cx="1483290" cy="674354"/>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a:stCxn id="97" idx="2"/>
              <a:endCxn id="100" idx="0"/>
            </p:cNvCxnSpPr>
            <p:nvPr/>
          </p:nvCxnSpPr>
          <p:spPr>
            <a:xfrm flipH="1">
              <a:off x="8433002" y="3779112"/>
              <a:ext cx="68734" cy="2563817"/>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6200000">
              <a:off x="5991712" y="4729233"/>
              <a:ext cx="1341870" cy="135039"/>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4" name="textruta 83"/>
            <p:cNvSpPr txBox="1"/>
            <p:nvPr/>
          </p:nvSpPr>
          <p:spPr>
            <a:xfrm>
              <a:off x="4767976" y="6342929"/>
              <a:ext cx="502740" cy="307777"/>
            </a:xfrm>
            <a:prstGeom prst="rect">
              <a:avLst/>
            </a:prstGeom>
            <a:noFill/>
          </p:spPr>
          <p:txBody>
            <a:bodyPr wrap="square" rtlCol="0">
              <a:spAutoFit/>
            </a:bodyPr>
            <a:lstStyle/>
            <a:p>
              <a:r>
                <a:rPr lang="sv-SE" sz="1400" b="1" dirty="0" smtClean="0"/>
                <a:t>C=X</a:t>
              </a:r>
              <a:endParaRPr lang="sv-SE" sz="1400" b="1" dirty="0"/>
            </a:p>
          </p:txBody>
        </p:sp>
        <p:sp>
          <p:nvSpPr>
            <p:cNvPr id="85" name="textruta 84"/>
            <p:cNvSpPr txBox="1"/>
            <p:nvPr/>
          </p:nvSpPr>
          <p:spPr>
            <a:xfrm>
              <a:off x="4710844" y="3492749"/>
              <a:ext cx="550340" cy="307777"/>
            </a:xfrm>
            <a:prstGeom prst="rect">
              <a:avLst/>
            </a:prstGeom>
            <a:noFill/>
          </p:spPr>
          <p:txBody>
            <a:bodyPr wrap="square" rtlCol="0">
              <a:spAutoFit/>
            </a:bodyPr>
            <a:lstStyle/>
            <a:p>
              <a:r>
                <a:rPr lang="sv-SE" sz="1400" b="1" dirty="0" smtClean="0"/>
                <a:t>D=X</a:t>
              </a:r>
              <a:endParaRPr lang="sv-SE" sz="1400" b="1" dirty="0"/>
            </a:p>
          </p:txBody>
        </p:sp>
        <p:sp>
          <p:nvSpPr>
            <p:cNvPr id="87" name="Likbent triangel 86"/>
            <p:cNvSpPr/>
            <p:nvPr/>
          </p:nvSpPr>
          <p:spPr>
            <a:xfrm>
              <a:off x="5244162" y="5599360"/>
              <a:ext cx="287311" cy="20750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smtClean="0">
                  <a:solidFill>
                    <a:schemeClr val="tx1"/>
                  </a:solidFill>
                </a:rPr>
                <a:t>2</a:t>
              </a:r>
              <a:endParaRPr lang="sv-SE" sz="1200" dirty="0">
                <a:solidFill>
                  <a:schemeClr val="tx1"/>
                </a:solidFill>
              </a:endParaRPr>
            </a:p>
          </p:txBody>
        </p:sp>
      </p:grpSp>
      <p:sp>
        <p:nvSpPr>
          <p:cNvPr id="56" name="Likbent triangel 55"/>
          <p:cNvSpPr/>
          <p:nvPr/>
        </p:nvSpPr>
        <p:spPr>
          <a:xfrm>
            <a:off x="7846886" y="2357062"/>
            <a:ext cx="287311" cy="20750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dirty="0" smtClean="0">
                <a:solidFill>
                  <a:schemeClr val="tx1"/>
                </a:solidFill>
              </a:rPr>
              <a:t>1</a:t>
            </a:r>
            <a:endParaRPr lang="sv-SE" sz="1200" dirty="0">
              <a:solidFill>
                <a:schemeClr val="tx1"/>
              </a:solidFill>
            </a:endParaRPr>
          </a:p>
        </p:txBody>
      </p:sp>
      <p:cxnSp>
        <p:nvCxnSpPr>
          <p:cNvPr id="69" name="Rak pil 68"/>
          <p:cNvCxnSpPr>
            <a:stCxn id="84" idx="3"/>
            <a:endCxn id="100" idx="1"/>
          </p:cNvCxnSpPr>
          <p:nvPr/>
        </p:nvCxnSpPr>
        <p:spPr>
          <a:xfrm>
            <a:off x="5298216" y="3279720"/>
            <a:ext cx="2918897" cy="0"/>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8" name="Rak pil 87"/>
          <p:cNvCxnSpPr>
            <a:stCxn id="97" idx="2"/>
          </p:cNvCxnSpPr>
          <p:nvPr/>
        </p:nvCxnSpPr>
        <p:spPr>
          <a:xfrm flipH="1">
            <a:off x="8124800" y="562014"/>
            <a:ext cx="404436" cy="236293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spTree>
    <p:extLst>
      <p:ext uri="{BB962C8B-B14F-4D97-AF65-F5344CB8AC3E}">
        <p14:creationId xmlns:p14="http://schemas.microsoft.com/office/powerpoint/2010/main" val="105554113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chemeClr val="accent6">
              <a:lumMod val="20000"/>
              <a:lumOff val="80000"/>
            </a:schemeClr>
          </a:solidFill>
        </p:spPr>
        <p:txBody>
          <a:bodyPr>
            <a:normAutofit fontScale="90000"/>
          </a:bodyPr>
          <a:lstStyle/>
          <a:p>
            <a:r>
              <a:rPr lang="sv-SE" sz="1600" dirty="0" smtClean="0"/>
              <a:t>Övning:</a:t>
            </a:r>
            <a:r>
              <a:rPr lang="sv-SE" sz="2700" dirty="0" smtClean="0"/>
              <a:t/>
            </a:r>
            <a:br>
              <a:rPr lang="sv-SE" sz="2700" dirty="0" smtClean="0"/>
            </a:br>
            <a:r>
              <a:rPr lang="sv-SE" sz="2400" dirty="0" smtClean="0"/>
              <a:t>VIB </a:t>
            </a:r>
            <a:r>
              <a:rPr lang="sv-SE" sz="2400" dirty="0" err="1" smtClean="0"/>
              <a:t>Superchallenge</a:t>
            </a:r>
            <a:r>
              <a:rPr lang="sv-SE" sz="2400" dirty="0" smtClean="0"/>
              <a:t>, boll mot bänk</a:t>
            </a:r>
            <a:r>
              <a:rPr lang="sv-SE" sz="2700" dirty="0" smtClean="0"/>
              <a:t/>
            </a:r>
            <a:br>
              <a:rPr lang="sv-SE" sz="2700" dirty="0" smtClean="0"/>
            </a:br>
            <a:r>
              <a:rPr lang="sv-SE" sz="1300" dirty="0" smtClean="0"/>
              <a:t>Tid: Max 30 sekunder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chemeClr val="accent6">
              <a:lumMod val="20000"/>
              <a:lumOff val="80000"/>
            </a:schemeClr>
          </a:solidFill>
        </p:spPr>
        <p:txBody>
          <a:bodyPr>
            <a:normAutofit fontScale="92500" lnSpcReduction="20000"/>
          </a:bodyPr>
          <a:lstStyle/>
          <a:p>
            <a:r>
              <a:rPr lang="sv-SE" sz="1700" b="1" dirty="0">
                <a:latin typeface="+mj-lt"/>
                <a:ea typeface="+mj-ea"/>
                <a:cs typeface="+mj-cs"/>
              </a:rPr>
              <a:t>Syfte:</a:t>
            </a:r>
          </a:p>
          <a:p>
            <a:r>
              <a:rPr lang="sv-SE" sz="1200" dirty="0"/>
              <a:t>Koncentrationstest av sina egna färdigheter och egenskaper, hur ligger jag till ? Har jag blivit bättre sedan förra testet? Övningen bör genomföras 3 ggr/säsong, efter ca tre träningar, halvvägs in och när det återstår ca 3 träningar.</a:t>
            </a:r>
            <a:endParaRPr lang="sv-SE" sz="1200" dirty="0"/>
          </a:p>
        </p:txBody>
      </p:sp>
      <p:sp>
        <p:nvSpPr>
          <p:cNvPr id="32" name="Platshållare för text 3"/>
          <p:cNvSpPr txBox="1">
            <a:spLocks/>
          </p:cNvSpPr>
          <p:nvPr/>
        </p:nvSpPr>
        <p:spPr>
          <a:xfrm>
            <a:off x="107504" y="1556791"/>
            <a:ext cx="4392488" cy="3753635"/>
          </a:xfrm>
          <a:prstGeom prst="rect">
            <a:avLst/>
          </a:prstGeom>
          <a:solidFill>
            <a:schemeClr val="accent6">
              <a:lumMod val="20000"/>
              <a:lumOff val="80000"/>
            </a:schemeClr>
          </a:solidFill>
        </p:spPr>
        <p:txBody>
          <a:bodyPr vert="horz" lIns="91440" tIns="45720" rIns="91440" bIns="45720" rtlCol="0">
            <a:normAutofit fontScale="92500"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Ledarna för anteckningar om respektive spelare och kontrollerar varje moment. </a:t>
            </a:r>
          </a:p>
          <a:p>
            <a:r>
              <a:rPr lang="sv-SE" sz="1200" i="1" dirty="0" smtClean="0">
                <a:latin typeface="+mj-lt"/>
                <a:ea typeface="+mj-ea"/>
                <a:cs typeface="+mj-cs"/>
              </a:rPr>
              <a:t>Boll mot bänk, går ut på att med direktpass skjuta bollen mot en bänk under 30 sekunder, försök få till så många träff mot bänken som möjligt. Det är tillåtet att använda både backhand och forehand.</a:t>
            </a:r>
            <a:endParaRPr lang="sv-SE" sz="1200" i="1" dirty="0">
              <a:latin typeface="+mj-lt"/>
              <a:ea typeface="+mj-ea"/>
              <a:cs typeface="+mj-cs"/>
            </a:endParaRPr>
          </a:p>
          <a:p>
            <a:r>
              <a:rPr lang="sv-SE" sz="1200" b="1" dirty="0" smtClean="0"/>
              <a:t>Regler</a:t>
            </a:r>
            <a:r>
              <a:rPr lang="sv-SE" sz="1200" b="1" dirty="0"/>
              <a:t>: </a:t>
            </a:r>
            <a:endParaRPr lang="sv-SE" sz="1200" b="1" dirty="0" smtClean="0"/>
          </a:p>
          <a:p>
            <a:pPr marL="171450" indent="-171450">
              <a:buFont typeface="Arial" panose="020B0604020202020204" pitchFamily="34" charset="0"/>
              <a:buChar char="•"/>
            </a:pPr>
            <a:r>
              <a:rPr lang="sv-SE" b="1" dirty="0" smtClean="0"/>
              <a:t>Spelaren </a:t>
            </a:r>
            <a:r>
              <a:rPr lang="sv-SE" b="1" dirty="0"/>
              <a:t>får inte gå över </a:t>
            </a:r>
            <a:r>
              <a:rPr lang="sv-SE" b="1" dirty="0" smtClean="0"/>
              <a:t>linjen.</a:t>
            </a:r>
          </a:p>
          <a:p>
            <a:pPr marL="171450" indent="-171450">
              <a:buFont typeface="Arial" panose="020B0604020202020204" pitchFamily="34" charset="0"/>
              <a:buChar char="•"/>
            </a:pPr>
            <a:r>
              <a:rPr lang="sv-SE" b="1" dirty="0" smtClean="0"/>
              <a:t>Klubban </a:t>
            </a:r>
            <a:r>
              <a:rPr lang="sv-SE" b="1" dirty="0"/>
              <a:t>får </a:t>
            </a:r>
            <a:r>
              <a:rPr lang="sv-SE" b="1" dirty="0" smtClean="0"/>
              <a:t>inte gå </a:t>
            </a:r>
            <a:r>
              <a:rPr lang="sv-SE" b="1" dirty="0"/>
              <a:t>över </a:t>
            </a:r>
            <a:r>
              <a:rPr lang="sv-SE" b="1" dirty="0" smtClean="0"/>
              <a:t>linjen på marken. </a:t>
            </a:r>
          </a:p>
          <a:p>
            <a:pPr marL="171450" indent="-171450">
              <a:buFont typeface="Arial" panose="020B0604020202020204" pitchFamily="34" charset="0"/>
              <a:buChar char="•"/>
            </a:pPr>
            <a:r>
              <a:rPr lang="sv-SE" b="1" dirty="0" smtClean="0"/>
              <a:t>Passar spelaren bollen över bänken så är tiden slut, då räknas de träffar som är.</a:t>
            </a:r>
            <a:endParaRPr lang="sv-SE" b="1" dirty="0"/>
          </a:p>
          <a:p>
            <a:endParaRPr lang="sv-SE" sz="1200" dirty="0" smtClean="0"/>
          </a:p>
          <a:p>
            <a:pPr marL="342900" indent="-342900">
              <a:buFont typeface="+mj-lt"/>
              <a:buAutoNum type="arabicPeriod"/>
            </a:pPr>
            <a:r>
              <a:rPr lang="sv-SE" sz="1200" dirty="0" smtClean="0"/>
              <a:t>Placera bänken på mittlinjen.</a:t>
            </a:r>
          </a:p>
          <a:p>
            <a:pPr marL="342900" indent="-342900">
              <a:buFont typeface="+mj-lt"/>
              <a:buAutoNum type="arabicPeriod"/>
            </a:pPr>
            <a:r>
              <a:rPr lang="sv-SE" sz="1200" dirty="0" smtClean="0"/>
              <a:t>Spelaren placeras bakom en linje passande för ålder, inte för långt bort max fem meter, hitta en linje som kommer vara kvar vid nästa test. Ledaren antecknar från vilken linje testet gjordes på i protokollet.</a:t>
            </a:r>
          </a:p>
          <a:p>
            <a:pPr marL="342900" indent="-342900">
              <a:buFont typeface="+mj-lt"/>
              <a:buAutoNum type="arabicPeriod"/>
            </a:pPr>
            <a:r>
              <a:rPr lang="sv-SE" sz="1200" dirty="0" smtClean="0"/>
              <a:t>På signal börjar spelaren passa bollen mot bänken.</a:t>
            </a:r>
          </a:p>
          <a:p>
            <a:pPr marL="342900" indent="-342900">
              <a:buFont typeface="+mj-lt"/>
              <a:buAutoNum type="arabicPeriod"/>
            </a:pPr>
            <a:r>
              <a:rPr lang="sv-SE" sz="1200" dirty="0" smtClean="0"/>
              <a:t>Passning sker under en tid av 30 sekunder, ta tid!</a:t>
            </a:r>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chemeClr val="accent6">
              <a:lumMod val="20000"/>
              <a:lumOff val="80000"/>
            </a:schemeClr>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cxnSp>
        <p:nvCxnSpPr>
          <p:cNvPr id="57" name="Rak pil 56"/>
          <p:cNvCxnSpPr/>
          <p:nvPr/>
        </p:nvCxnSpPr>
        <p:spPr>
          <a:xfrm flipV="1">
            <a:off x="5749280" y="3505616"/>
            <a:ext cx="0" cy="859488"/>
          </a:xfrm>
          <a:prstGeom prst="straightConnector1">
            <a:avLst/>
          </a:prstGeom>
          <a:noFill/>
          <a:ln>
            <a:prstDash val="lgDash"/>
            <a:tailEnd type="arrow"/>
          </a:ln>
        </p:spPr>
        <p:style>
          <a:lnRef idx="2">
            <a:schemeClr val="dk1"/>
          </a:lnRef>
          <a:fillRef idx="0">
            <a:schemeClr val="dk1"/>
          </a:fillRef>
          <a:effectRef idx="1">
            <a:schemeClr val="dk1"/>
          </a:effectRef>
          <a:fontRef idx="minor">
            <a:schemeClr val="tx1"/>
          </a:fontRef>
        </p:style>
      </p:cxnSp>
      <p:grpSp>
        <p:nvGrpSpPr>
          <p:cNvPr id="22" name="Grupp 21"/>
          <p:cNvGrpSpPr/>
          <p:nvPr/>
        </p:nvGrpSpPr>
        <p:grpSpPr>
          <a:xfrm>
            <a:off x="5148064" y="3361600"/>
            <a:ext cx="1152128" cy="1003504"/>
            <a:chOff x="5148064" y="3361600"/>
            <a:chExt cx="1152128" cy="1003504"/>
          </a:xfrm>
        </p:grpSpPr>
        <p:sp>
          <p:nvSpPr>
            <p:cNvPr id="56" name="Rektangel 55"/>
            <p:cNvSpPr/>
            <p:nvPr/>
          </p:nvSpPr>
          <p:spPr>
            <a:xfrm>
              <a:off x="5292080" y="3361600"/>
              <a:ext cx="914400" cy="144016"/>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sv-SE" sz="1200" dirty="0" smtClean="0">
                  <a:solidFill>
                    <a:schemeClr val="tx1"/>
                  </a:solidFill>
                </a:rPr>
                <a:t>Bänk</a:t>
              </a:r>
            </a:p>
          </p:txBody>
        </p:sp>
        <p:cxnSp>
          <p:nvCxnSpPr>
            <p:cNvPr id="13" name="Rak 12"/>
            <p:cNvCxnSpPr/>
            <p:nvPr/>
          </p:nvCxnSpPr>
          <p:spPr>
            <a:xfrm>
              <a:off x="5148064" y="4365104"/>
              <a:ext cx="1152128" cy="0"/>
            </a:xfrm>
            <a:prstGeom prst="line">
              <a:avLst/>
            </a:prstGeom>
          </p:spPr>
          <p:style>
            <a:lnRef idx="2">
              <a:schemeClr val="dk1"/>
            </a:lnRef>
            <a:fillRef idx="0">
              <a:schemeClr val="dk1"/>
            </a:fillRef>
            <a:effectRef idx="1">
              <a:schemeClr val="dk1"/>
            </a:effectRef>
            <a:fontRef idx="minor">
              <a:schemeClr val="tx1"/>
            </a:fontRef>
          </p:style>
        </p:cxnSp>
      </p:grpSp>
      <p:grpSp>
        <p:nvGrpSpPr>
          <p:cNvPr id="88" name="Grupp 87"/>
          <p:cNvGrpSpPr/>
          <p:nvPr/>
        </p:nvGrpSpPr>
        <p:grpSpPr>
          <a:xfrm rot="10800000">
            <a:off x="7189741" y="2502112"/>
            <a:ext cx="1152128" cy="1003504"/>
            <a:chOff x="5148064" y="3361600"/>
            <a:chExt cx="1152128" cy="1003504"/>
          </a:xfrm>
        </p:grpSpPr>
        <p:sp>
          <p:nvSpPr>
            <p:cNvPr id="89" name="Rektangel 88"/>
            <p:cNvSpPr/>
            <p:nvPr/>
          </p:nvSpPr>
          <p:spPr>
            <a:xfrm>
              <a:off x="5292080" y="3361600"/>
              <a:ext cx="914400" cy="144016"/>
            </a:xfrm>
            <a:prstGeom prst="rect">
              <a:avLst/>
            </a:prstGeom>
            <a:ln w="38100"/>
          </p:spPr>
          <p:style>
            <a:lnRef idx="2">
              <a:schemeClr val="dk1"/>
            </a:lnRef>
            <a:fillRef idx="1">
              <a:schemeClr val="lt1"/>
            </a:fillRef>
            <a:effectRef idx="0">
              <a:schemeClr val="dk1"/>
            </a:effectRef>
            <a:fontRef idx="minor">
              <a:schemeClr val="dk1"/>
            </a:fontRef>
          </p:style>
          <p:txBody>
            <a:bodyPr rtlCol="0" anchor="ctr"/>
            <a:lstStyle/>
            <a:p>
              <a:pPr algn="ctr"/>
              <a:r>
                <a:rPr lang="sv-SE" sz="1200" dirty="0" smtClean="0">
                  <a:solidFill>
                    <a:schemeClr val="tx1"/>
                  </a:solidFill>
                </a:rPr>
                <a:t>Bänk</a:t>
              </a:r>
            </a:p>
          </p:txBody>
        </p:sp>
        <p:cxnSp>
          <p:nvCxnSpPr>
            <p:cNvPr id="92" name="Rak 91"/>
            <p:cNvCxnSpPr/>
            <p:nvPr/>
          </p:nvCxnSpPr>
          <p:spPr>
            <a:xfrm>
              <a:off x="5148064" y="4365104"/>
              <a:ext cx="1152128" cy="0"/>
            </a:xfrm>
            <a:prstGeom prst="line">
              <a:avLst/>
            </a:prstGeom>
          </p:spPr>
          <p:style>
            <a:lnRef idx="2">
              <a:schemeClr val="dk1"/>
            </a:lnRef>
            <a:fillRef idx="0">
              <a:schemeClr val="dk1"/>
            </a:fillRef>
            <a:effectRef idx="1">
              <a:schemeClr val="dk1"/>
            </a:effectRef>
            <a:fontRef idx="minor">
              <a:schemeClr val="tx1"/>
            </a:fontRef>
          </p:style>
        </p:cxnSp>
      </p:grpSp>
      <p:cxnSp>
        <p:nvCxnSpPr>
          <p:cNvPr id="101" name="Rak pil 100"/>
          <p:cNvCxnSpPr/>
          <p:nvPr/>
        </p:nvCxnSpPr>
        <p:spPr>
          <a:xfrm>
            <a:off x="7765805" y="2502112"/>
            <a:ext cx="0" cy="859488"/>
          </a:xfrm>
          <a:prstGeom prst="straightConnector1">
            <a:avLst/>
          </a:prstGeom>
          <a:noFill/>
          <a:ln>
            <a:prstDash val="lgDash"/>
            <a:tailEnd type="arrow"/>
          </a:ln>
        </p:spPr>
        <p:style>
          <a:lnRef idx="2">
            <a:schemeClr val="dk1"/>
          </a:lnRef>
          <a:fillRef idx="0">
            <a:schemeClr val="dk1"/>
          </a:fillRef>
          <a:effectRef idx="1">
            <a:schemeClr val="dk1"/>
          </a:effectRef>
          <a:fontRef idx="minor">
            <a:schemeClr val="tx1"/>
          </a:fontRef>
        </p:style>
      </p:cxnSp>
      <p:sp>
        <p:nvSpPr>
          <p:cNvPr id="102" name="textruta 101"/>
          <p:cNvSpPr txBox="1"/>
          <p:nvPr/>
        </p:nvSpPr>
        <p:spPr>
          <a:xfrm>
            <a:off x="5436096" y="4417367"/>
            <a:ext cx="587315" cy="307777"/>
          </a:xfrm>
          <a:prstGeom prst="rect">
            <a:avLst/>
          </a:prstGeom>
          <a:noFill/>
        </p:spPr>
        <p:txBody>
          <a:bodyPr wrap="square" rtlCol="0">
            <a:spAutoFit/>
          </a:bodyPr>
          <a:lstStyle/>
          <a:p>
            <a:r>
              <a:rPr lang="sv-SE" sz="1400" b="1" dirty="0" smtClean="0"/>
              <a:t>A=X</a:t>
            </a:r>
            <a:endParaRPr lang="sv-SE" sz="1400" b="1" dirty="0"/>
          </a:p>
        </p:txBody>
      </p:sp>
      <p:sp>
        <p:nvSpPr>
          <p:cNvPr id="103" name="textruta 102"/>
          <p:cNvSpPr txBox="1"/>
          <p:nvPr/>
        </p:nvSpPr>
        <p:spPr>
          <a:xfrm>
            <a:off x="7472147" y="2194335"/>
            <a:ext cx="587315" cy="307777"/>
          </a:xfrm>
          <a:prstGeom prst="rect">
            <a:avLst/>
          </a:prstGeom>
          <a:noFill/>
        </p:spPr>
        <p:txBody>
          <a:bodyPr wrap="square" rtlCol="0">
            <a:spAutoFit/>
          </a:bodyPr>
          <a:lstStyle/>
          <a:p>
            <a:r>
              <a:rPr lang="sv-SE" sz="1400" b="1" dirty="0" smtClean="0"/>
              <a:t>B=X</a:t>
            </a:r>
            <a:endParaRPr lang="sv-SE" sz="1400" b="1" dirty="0"/>
          </a:p>
        </p:txBody>
      </p:sp>
    </p:spTree>
    <p:extLst>
      <p:ext uri="{BB962C8B-B14F-4D97-AF65-F5344CB8AC3E}">
        <p14:creationId xmlns:p14="http://schemas.microsoft.com/office/powerpoint/2010/main" val="82386360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chemeClr val="accent6">
              <a:lumMod val="20000"/>
              <a:lumOff val="80000"/>
            </a:schemeClr>
          </a:solidFill>
        </p:spPr>
        <p:txBody>
          <a:bodyPr>
            <a:normAutofit fontScale="90000"/>
          </a:bodyPr>
          <a:lstStyle/>
          <a:p>
            <a:r>
              <a:rPr lang="sv-SE" sz="1600" dirty="0" smtClean="0"/>
              <a:t>Övning:</a:t>
            </a:r>
            <a:r>
              <a:rPr lang="sv-SE" sz="2700" dirty="0" smtClean="0"/>
              <a:t/>
            </a:r>
            <a:br>
              <a:rPr lang="sv-SE" sz="2700" dirty="0" smtClean="0"/>
            </a:br>
            <a:r>
              <a:rPr lang="sv-SE" sz="2400" dirty="0" smtClean="0"/>
              <a:t>VIB </a:t>
            </a:r>
            <a:r>
              <a:rPr lang="sv-SE" sz="2400" dirty="0" err="1" smtClean="0"/>
              <a:t>Superchallenge</a:t>
            </a:r>
            <a:r>
              <a:rPr lang="sv-SE" sz="2400" dirty="0" smtClean="0"/>
              <a:t>, träffsäkerhet</a:t>
            </a:r>
            <a:r>
              <a:rPr lang="sv-SE" sz="2700" dirty="0" smtClean="0"/>
              <a:t/>
            </a:r>
            <a:br>
              <a:rPr lang="sv-SE" sz="2700" dirty="0" smtClean="0"/>
            </a:br>
            <a:r>
              <a:rPr lang="sv-SE" sz="1300" dirty="0" smtClean="0"/>
              <a:t>Tid: Max 30 sekunder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chemeClr val="accent6">
              <a:lumMod val="20000"/>
              <a:lumOff val="80000"/>
            </a:schemeClr>
          </a:solidFill>
        </p:spPr>
        <p:txBody>
          <a:bodyPr>
            <a:normAutofit fontScale="92500" lnSpcReduction="20000"/>
          </a:bodyPr>
          <a:lstStyle/>
          <a:p>
            <a:r>
              <a:rPr lang="sv-SE" sz="1700" b="1" dirty="0">
                <a:latin typeface="+mj-lt"/>
                <a:ea typeface="+mj-ea"/>
                <a:cs typeface="+mj-cs"/>
              </a:rPr>
              <a:t>Syfte:</a:t>
            </a:r>
          </a:p>
          <a:p>
            <a:r>
              <a:rPr lang="sv-SE" sz="1200" dirty="0" smtClean="0"/>
              <a:t>Koncentrationstest </a:t>
            </a:r>
            <a:r>
              <a:rPr lang="sv-SE" sz="1200" dirty="0"/>
              <a:t>av sina egna </a:t>
            </a:r>
            <a:r>
              <a:rPr lang="sv-SE" sz="1200" dirty="0"/>
              <a:t>färdigheter och </a:t>
            </a:r>
            <a:r>
              <a:rPr lang="sv-SE" sz="1200" dirty="0" smtClean="0"/>
              <a:t>egenskaper</a:t>
            </a:r>
            <a:r>
              <a:rPr lang="sv-SE" sz="1200" dirty="0" smtClean="0"/>
              <a:t>, </a:t>
            </a:r>
            <a:r>
              <a:rPr lang="sv-SE" sz="1200" dirty="0"/>
              <a:t>hur ligger jag till ? Har jag blivit bättre sedan förra testet? Övningen bör genomföras 3 </a:t>
            </a:r>
            <a:r>
              <a:rPr lang="sv-SE" sz="1200" dirty="0" smtClean="0"/>
              <a:t>ggr/säsong</a:t>
            </a:r>
            <a:r>
              <a:rPr lang="sv-SE" sz="1200" dirty="0"/>
              <a:t>, </a:t>
            </a:r>
            <a:r>
              <a:rPr lang="sv-SE" sz="1200" dirty="0" smtClean="0"/>
              <a:t>efter ca </a:t>
            </a:r>
            <a:r>
              <a:rPr lang="sv-SE" sz="1200" dirty="0"/>
              <a:t>tre träningar, </a:t>
            </a:r>
            <a:r>
              <a:rPr lang="sv-SE" sz="1200" dirty="0" smtClean="0"/>
              <a:t>halvvägs in och när det återstår ca 3 träningar.</a:t>
            </a:r>
            <a:endParaRPr lang="sv-SE" sz="1200" dirty="0"/>
          </a:p>
        </p:txBody>
      </p:sp>
      <p:sp>
        <p:nvSpPr>
          <p:cNvPr id="32" name="Platshållare för text 3"/>
          <p:cNvSpPr txBox="1">
            <a:spLocks/>
          </p:cNvSpPr>
          <p:nvPr/>
        </p:nvSpPr>
        <p:spPr>
          <a:xfrm>
            <a:off x="107504" y="1556791"/>
            <a:ext cx="4392488" cy="3753635"/>
          </a:xfrm>
          <a:prstGeom prst="rect">
            <a:avLst/>
          </a:prstGeom>
          <a:solidFill>
            <a:schemeClr val="accent6">
              <a:lumMod val="20000"/>
              <a:lumOff val="80000"/>
            </a:schemeClr>
          </a:solidFill>
        </p:spPr>
        <p:txBody>
          <a:bodyPr vert="horz" lIns="91440" tIns="45720" rIns="91440" bIns="45720" rtlCol="0">
            <a:normAutofit fontScale="85000"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Ledarna för anteckningar om respektive spelare och kontrollerar varje moment. </a:t>
            </a:r>
          </a:p>
          <a:p>
            <a:r>
              <a:rPr lang="sv-SE" sz="1200" i="1" dirty="0" smtClean="0">
                <a:latin typeface="+mj-lt"/>
                <a:ea typeface="+mj-ea"/>
                <a:cs typeface="+mj-cs"/>
              </a:rPr>
              <a:t>Träffsäkerhet, går ut på att med skott skjuta bollen mot mål, varje spelare skjuter 5 skott inom 30 sekunder, försök få till så många poäng som möjligt. Alla typer av skott är tillåtna.</a:t>
            </a:r>
            <a:endParaRPr lang="sv-SE" sz="1200" i="1" dirty="0">
              <a:latin typeface="+mj-lt"/>
              <a:ea typeface="+mj-ea"/>
              <a:cs typeface="+mj-cs"/>
            </a:endParaRPr>
          </a:p>
          <a:p>
            <a:r>
              <a:rPr lang="sv-SE" sz="1200" b="1" dirty="0" smtClean="0"/>
              <a:t>Regler</a:t>
            </a:r>
            <a:r>
              <a:rPr lang="sv-SE" sz="1200" b="1" dirty="0"/>
              <a:t>: </a:t>
            </a:r>
            <a:endParaRPr lang="sv-SE" sz="1200" b="1" dirty="0" smtClean="0"/>
          </a:p>
          <a:p>
            <a:pPr marL="171450" indent="-171450">
              <a:buFont typeface="Arial" panose="020B0604020202020204" pitchFamily="34" charset="0"/>
              <a:buChar char="•"/>
            </a:pPr>
            <a:r>
              <a:rPr lang="sv-SE" b="1" dirty="0" smtClean="0"/>
              <a:t>Spelaren </a:t>
            </a:r>
            <a:r>
              <a:rPr lang="sv-SE" b="1" dirty="0"/>
              <a:t>får inte gå över </a:t>
            </a:r>
            <a:r>
              <a:rPr lang="sv-SE" b="1" dirty="0" smtClean="0"/>
              <a:t>linjen. </a:t>
            </a:r>
            <a:r>
              <a:rPr lang="sv-SE" b="1" dirty="0"/>
              <a:t>Om klubban går över linjen räknas de poäng som är. </a:t>
            </a:r>
            <a:endParaRPr lang="sv-SE" b="1" dirty="0" smtClean="0"/>
          </a:p>
          <a:p>
            <a:pPr marL="171450" indent="-171450">
              <a:buFont typeface="Arial" panose="020B0604020202020204" pitchFamily="34" charset="0"/>
              <a:buChar char="•"/>
            </a:pPr>
            <a:r>
              <a:rPr lang="sv-SE" b="1" dirty="0" smtClean="0"/>
              <a:t>Klubban </a:t>
            </a:r>
            <a:r>
              <a:rPr lang="sv-SE" b="1" dirty="0"/>
              <a:t>får </a:t>
            </a:r>
            <a:r>
              <a:rPr lang="sv-SE" b="1" dirty="0" smtClean="0"/>
              <a:t>inte gå </a:t>
            </a:r>
            <a:r>
              <a:rPr lang="sv-SE" b="1" dirty="0"/>
              <a:t>över </a:t>
            </a:r>
            <a:r>
              <a:rPr lang="sv-SE" b="1" dirty="0" smtClean="0"/>
              <a:t>linjen på marken. </a:t>
            </a:r>
            <a:r>
              <a:rPr lang="sv-SE" b="1" dirty="0"/>
              <a:t>Om </a:t>
            </a:r>
            <a:r>
              <a:rPr lang="sv-SE" b="1" dirty="0" smtClean="0"/>
              <a:t>klubban </a:t>
            </a:r>
            <a:r>
              <a:rPr lang="sv-SE" b="1" dirty="0"/>
              <a:t>går </a:t>
            </a:r>
            <a:r>
              <a:rPr lang="sv-SE" b="1" dirty="0" smtClean="0"/>
              <a:t>över linjen räknas </a:t>
            </a:r>
            <a:r>
              <a:rPr lang="sv-SE" b="1" dirty="0"/>
              <a:t>de poäng som är. </a:t>
            </a:r>
            <a:r>
              <a:rPr lang="sv-SE" b="1" dirty="0" smtClean="0"/>
              <a:t> </a:t>
            </a:r>
          </a:p>
          <a:p>
            <a:pPr marL="171450" indent="-171450">
              <a:buFont typeface="Arial" panose="020B0604020202020204" pitchFamily="34" charset="0"/>
              <a:buChar char="•"/>
            </a:pPr>
            <a:r>
              <a:rPr lang="sv-SE" b="1" dirty="0" smtClean="0"/>
              <a:t>Om tiden går ut innan spelaren är klar räknas de poäng som är. </a:t>
            </a:r>
          </a:p>
          <a:p>
            <a:pPr marL="171450" indent="-171450">
              <a:buFont typeface="Arial" panose="020B0604020202020204" pitchFamily="34" charset="0"/>
              <a:buChar char="•"/>
            </a:pPr>
            <a:r>
              <a:rPr lang="sv-SE" b="1" dirty="0" smtClean="0"/>
              <a:t>Poäng enligt följande:</a:t>
            </a:r>
          </a:p>
          <a:p>
            <a:pPr marL="628650" lvl="1" indent="-171450">
              <a:buFont typeface="Arial" panose="020B0604020202020204" pitchFamily="34" charset="0"/>
              <a:buChar char="•"/>
            </a:pPr>
            <a:r>
              <a:rPr lang="sv-SE" b="1" dirty="0" smtClean="0"/>
              <a:t>3 poäng, ribba, ribbamål</a:t>
            </a:r>
          </a:p>
          <a:p>
            <a:pPr marL="628650" lvl="1" indent="-171450">
              <a:buFont typeface="Arial" panose="020B0604020202020204" pitchFamily="34" charset="0"/>
              <a:buChar char="•"/>
            </a:pPr>
            <a:r>
              <a:rPr lang="sv-SE" b="1" dirty="0" smtClean="0"/>
              <a:t>2 poäng, stolpe, </a:t>
            </a:r>
            <a:r>
              <a:rPr lang="sv-SE" b="1" dirty="0" err="1" smtClean="0"/>
              <a:t>stolpemål</a:t>
            </a:r>
            <a:endParaRPr lang="sv-SE" b="1" dirty="0" smtClean="0"/>
          </a:p>
          <a:p>
            <a:pPr marL="628650" lvl="1" indent="-171450">
              <a:buFont typeface="Arial" panose="020B0604020202020204" pitchFamily="34" charset="0"/>
              <a:buChar char="•"/>
            </a:pPr>
            <a:r>
              <a:rPr lang="sv-SE" b="1" dirty="0" smtClean="0"/>
              <a:t>1 poäng, mål</a:t>
            </a:r>
            <a:endParaRPr lang="sv-SE" sz="1200" dirty="0" smtClean="0"/>
          </a:p>
          <a:p>
            <a:pPr marL="342900" indent="-342900">
              <a:buFont typeface="+mj-lt"/>
              <a:buAutoNum type="arabicPeriod"/>
            </a:pPr>
            <a:r>
              <a:rPr lang="sv-SE" sz="1200" dirty="0" smtClean="0"/>
              <a:t>Spelaren placeras bakom en linje passande för ålder, inte för långt bort max tio meter, hitta en linje som kommer vara kvar vid nästa </a:t>
            </a:r>
            <a:r>
              <a:rPr lang="sv-SE" sz="1200" dirty="0"/>
              <a:t>test. Ledaren antecknar från vilken linje testet gjordes </a:t>
            </a:r>
            <a:r>
              <a:rPr lang="sv-SE" sz="1200" dirty="0" smtClean="0"/>
              <a:t>på i </a:t>
            </a:r>
            <a:r>
              <a:rPr lang="sv-SE" sz="1200" dirty="0"/>
              <a:t>protokollet</a:t>
            </a:r>
            <a:endParaRPr lang="sv-SE" sz="1200" dirty="0" smtClean="0"/>
          </a:p>
          <a:p>
            <a:pPr marL="342900" indent="-342900">
              <a:buFont typeface="+mj-lt"/>
              <a:buAutoNum type="arabicPeriod"/>
            </a:pPr>
            <a:r>
              <a:rPr lang="sv-SE" sz="1200" dirty="0" smtClean="0"/>
              <a:t>På signal börjar spelaren skjuta bollen mot mål.</a:t>
            </a:r>
          </a:p>
          <a:p>
            <a:pPr marL="342900" indent="-342900">
              <a:buFont typeface="+mj-lt"/>
              <a:buAutoNum type="arabicPeriod"/>
            </a:pPr>
            <a:r>
              <a:rPr lang="sv-SE" sz="1200" dirty="0" smtClean="0"/>
              <a:t>Skotten sker under en tid av 30 sekunder, ta tid!</a:t>
            </a:r>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chemeClr val="accent6">
              <a:lumMod val="20000"/>
              <a:lumOff val="80000"/>
            </a:schemeClr>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13" name="Grupp 12"/>
          <p:cNvGrpSpPr/>
          <p:nvPr/>
        </p:nvGrpSpPr>
        <p:grpSpPr>
          <a:xfrm>
            <a:off x="4763069" y="368490"/>
            <a:ext cx="4039874" cy="2133264"/>
            <a:chOff x="4763069" y="368490"/>
            <a:chExt cx="4039874" cy="2133264"/>
          </a:xfrm>
        </p:grpSpPr>
        <p:sp>
          <p:nvSpPr>
            <p:cNvPr id="12" name="Frihandsfigur 11"/>
            <p:cNvSpPr/>
            <p:nvPr/>
          </p:nvSpPr>
          <p:spPr>
            <a:xfrm>
              <a:off x="4763069" y="368490"/>
              <a:ext cx="4039874" cy="1716247"/>
            </a:xfrm>
            <a:custGeom>
              <a:avLst/>
              <a:gdLst>
                <a:gd name="connsiteX0" fmla="*/ 0 w 4039874"/>
                <a:gd name="connsiteY0" fmla="*/ 0 h 1716247"/>
                <a:gd name="connsiteX1" fmla="*/ 887104 w 4039874"/>
                <a:gd name="connsiteY1" fmla="*/ 1433014 h 1716247"/>
                <a:gd name="connsiteX2" fmla="*/ 3084394 w 4039874"/>
                <a:gd name="connsiteY2" fmla="*/ 1596788 h 1716247"/>
                <a:gd name="connsiteX3" fmla="*/ 3998794 w 4039874"/>
                <a:gd name="connsiteY3" fmla="*/ 54591 h 1716247"/>
              </a:gdLst>
              <a:ahLst/>
              <a:cxnLst>
                <a:cxn ang="0">
                  <a:pos x="connsiteX0" y="connsiteY0"/>
                </a:cxn>
                <a:cxn ang="0">
                  <a:pos x="connsiteX1" y="connsiteY1"/>
                </a:cxn>
                <a:cxn ang="0">
                  <a:pos x="connsiteX2" y="connsiteY2"/>
                </a:cxn>
                <a:cxn ang="0">
                  <a:pos x="connsiteX3" y="connsiteY3"/>
                </a:cxn>
              </a:cxnLst>
              <a:rect l="l" t="t" r="r" b="b"/>
              <a:pathLst>
                <a:path w="4039874" h="1716247">
                  <a:moveTo>
                    <a:pt x="0" y="0"/>
                  </a:moveTo>
                  <a:cubicBezTo>
                    <a:pt x="186519" y="583441"/>
                    <a:pt x="373038" y="1166883"/>
                    <a:pt x="887104" y="1433014"/>
                  </a:cubicBezTo>
                  <a:cubicBezTo>
                    <a:pt x="1401170" y="1699145"/>
                    <a:pt x="2565779" y="1826525"/>
                    <a:pt x="3084394" y="1596788"/>
                  </a:cubicBezTo>
                  <a:cubicBezTo>
                    <a:pt x="3603009" y="1367051"/>
                    <a:pt x="4203510" y="195618"/>
                    <a:pt x="3998794" y="54591"/>
                  </a:cubicBezTo>
                </a:path>
              </a:pathLst>
            </a:custGeom>
            <a:ln>
              <a:solidFill>
                <a:srgbClr val="FFFF00"/>
              </a:solidFill>
              <a:prstDash val="dash"/>
            </a:ln>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60" name="Höger 59"/>
            <p:cNvSpPr/>
            <p:nvPr/>
          </p:nvSpPr>
          <p:spPr>
            <a:xfrm rot="16200000">
              <a:off x="6201599" y="1613860"/>
              <a:ext cx="1069233" cy="9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61" name="textruta 60"/>
            <p:cNvSpPr txBox="1"/>
            <p:nvPr/>
          </p:nvSpPr>
          <p:spPr>
            <a:xfrm>
              <a:off x="6397057" y="2193977"/>
              <a:ext cx="587315" cy="307777"/>
            </a:xfrm>
            <a:prstGeom prst="rect">
              <a:avLst/>
            </a:prstGeom>
            <a:noFill/>
          </p:spPr>
          <p:txBody>
            <a:bodyPr wrap="square" rtlCol="0">
              <a:spAutoFit/>
            </a:bodyPr>
            <a:lstStyle/>
            <a:p>
              <a:r>
                <a:rPr lang="sv-SE" sz="1400" b="1" dirty="0" smtClean="0"/>
                <a:t>A=X</a:t>
              </a:r>
              <a:endParaRPr lang="sv-SE" sz="1400" b="1" dirty="0"/>
            </a:p>
          </p:txBody>
        </p:sp>
      </p:grpSp>
      <p:grpSp>
        <p:nvGrpSpPr>
          <p:cNvPr id="63" name="Grupp 62"/>
          <p:cNvGrpSpPr/>
          <p:nvPr/>
        </p:nvGrpSpPr>
        <p:grpSpPr>
          <a:xfrm rot="10800000">
            <a:off x="4716016" y="4221088"/>
            <a:ext cx="4039874" cy="2133264"/>
            <a:chOff x="4763069" y="368490"/>
            <a:chExt cx="4039874" cy="2133264"/>
          </a:xfrm>
        </p:grpSpPr>
        <p:sp>
          <p:nvSpPr>
            <p:cNvPr id="64" name="Frihandsfigur 63"/>
            <p:cNvSpPr/>
            <p:nvPr/>
          </p:nvSpPr>
          <p:spPr>
            <a:xfrm>
              <a:off x="4763069" y="368490"/>
              <a:ext cx="4039874" cy="1716247"/>
            </a:xfrm>
            <a:custGeom>
              <a:avLst/>
              <a:gdLst>
                <a:gd name="connsiteX0" fmla="*/ 0 w 4039874"/>
                <a:gd name="connsiteY0" fmla="*/ 0 h 1716247"/>
                <a:gd name="connsiteX1" fmla="*/ 887104 w 4039874"/>
                <a:gd name="connsiteY1" fmla="*/ 1433014 h 1716247"/>
                <a:gd name="connsiteX2" fmla="*/ 3084394 w 4039874"/>
                <a:gd name="connsiteY2" fmla="*/ 1596788 h 1716247"/>
                <a:gd name="connsiteX3" fmla="*/ 3998794 w 4039874"/>
                <a:gd name="connsiteY3" fmla="*/ 54591 h 1716247"/>
              </a:gdLst>
              <a:ahLst/>
              <a:cxnLst>
                <a:cxn ang="0">
                  <a:pos x="connsiteX0" y="connsiteY0"/>
                </a:cxn>
                <a:cxn ang="0">
                  <a:pos x="connsiteX1" y="connsiteY1"/>
                </a:cxn>
                <a:cxn ang="0">
                  <a:pos x="connsiteX2" y="connsiteY2"/>
                </a:cxn>
                <a:cxn ang="0">
                  <a:pos x="connsiteX3" y="connsiteY3"/>
                </a:cxn>
              </a:cxnLst>
              <a:rect l="l" t="t" r="r" b="b"/>
              <a:pathLst>
                <a:path w="4039874" h="1716247">
                  <a:moveTo>
                    <a:pt x="0" y="0"/>
                  </a:moveTo>
                  <a:cubicBezTo>
                    <a:pt x="186519" y="583441"/>
                    <a:pt x="373038" y="1166883"/>
                    <a:pt x="887104" y="1433014"/>
                  </a:cubicBezTo>
                  <a:cubicBezTo>
                    <a:pt x="1401170" y="1699145"/>
                    <a:pt x="2565779" y="1826525"/>
                    <a:pt x="3084394" y="1596788"/>
                  </a:cubicBezTo>
                  <a:cubicBezTo>
                    <a:pt x="3603009" y="1367051"/>
                    <a:pt x="4203510" y="195618"/>
                    <a:pt x="3998794" y="54591"/>
                  </a:cubicBezTo>
                </a:path>
              </a:pathLst>
            </a:custGeom>
            <a:ln>
              <a:solidFill>
                <a:srgbClr val="FFFF00"/>
              </a:solidFill>
              <a:prstDash val="dash"/>
            </a:ln>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
          <p:nvSpPr>
            <p:cNvPr id="65" name="Höger 64"/>
            <p:cNvSpPr/>
            <p:nvPr/>
          </p:nvSpPr>
          <p:spPr>
            <a:xfrm rot="16200000">
              <a:off x="6201599" y="1613860"/>
              <a:ext cx="1069233" cy="9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66" name="textruta 65"/>
            <p:cNvSpPr txBox="1"/>
            <p:nvPr/>
          </p:nvSpPr>
          <p:spPr>
            <a:xfrm rot="10800000">
              <a:off x="6397057" y="2193977"/>
              <a:ext cx="587315" cy="307777"/>
            </a:xfrm>
            <a:prstGeom prst="rect">
              <a:avLst/>
            </a:prstGeom>
            <a:noFill/>
          </p:spPr>
          <p:txBody>
            <a:bodyPr wrap="square" rtlCol="0">
              <a:spAutoFit/>
            </a:bodyPr>
            <a:lstStyle/>
            <a:p>
              <a:r>
                <a:rPr lang="sv-SE" sz="1400" b="1" dirty="0"/>
                <a:t>B</a:t>
              </a:r>
              <a:r>
                <a:rPr lang="sv-SE" sz="1400" b="1" dirty="0" smtClean="0"/>
                <a:t>=X</a:t>
              </a:r>
              <a:endParaRPr lang="sv-SE" sz="1400" b="1" dirty="0"/>
            </a:p>
          </p:txBody>
        </p:sp>
      </p:grpSp>
    </p:spTree>
    <p:extLst>
      <p:ext uri="{BB962C8B-B14F-4D97-AF65-F5344CB8AC3E}">
        <p14:creationId xmlns:p14="http://schemas.microsoft.com/office/powerpoint/2010/main" val="40574283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chemeClr val="accent6">
              <a:lumMod val="20000"/>
              <a:lumOff val="80000"/>
            </a:schemeClr>
          </a:solidFill>
        </p:spPr>
        <p:txBody>
          <a:bodyPr>
            <a:normAutofit fontScale="90000"/>
          </a:bodyPr>
          <a:lstStyle/>
          <a:p>
            <a:r>
              <a:rPr lang="sv-SE" sz="1600" dirty="0" smtClean="0"/>
              <a:t>Övning:</a:t>
            </a:r>
            <a:r>
              <a:rPr lang="sv-SE" sz="2700" dirty="0" smtClean="0"/>
              <a:t/>
            </a:r>
            <a:br>
              <a:rPr lang="sv-SE" sz="2700" dirty="0" smtClean="0"/>
            </a:br>
            <a:r>
              <a:rPr lang="sv-SE" sz="2400" dirty="0" smtClean="0"/>
              <a:t>VIB </a:t>
            </a:r>
            <a:r>
              <a:rPr lang="sv-SE" sz="2400" dirty="0" err="1" smtClean="0"/>
              <a:t>Superchallenge</a:t>
            </a:r>
            <a:r>
              <a:rPr lang="sv-SE" sz="2400" dirty="0" smtClean="0"/>
              <a:t>, jonglering</a:t>
            </a:r>
            <a:r>
              <a:rPr lang="sv-SE" sz="2700" dirty="0" smtClean="0"/>
              <a:t/>
            </a:r>
            <a:br>
              <a:rPr lang="sv-SE" sz="2700" dirty="0" smtClean="0"/>
            </a:br>
            <a:r>
              <a:rPr lang="sv-SE" sz="1300" dirty="0" smtClean="0"/>
              <a:t>Tid: Max 30 sekunder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chemeClr val="accent6">
              <a:lumMod val="20000"/>
              <a:lumOff val="80000"/>
            </a:schemeClr>
          </a:solidFill>
        </p:spPr>
        <p:txBody>
          <a:bodyPr>
            <a:normAutofit fontScale="92500" lnSpcReduction="20000"/>
          </a:bodyPr>
          <a:lstStyle/>
          <a:p>
            <a:r>
              <a:rPr lang="sv-SE" sz="1700" b="1" dirty="0">
                <a:latin typeface="+mj-lt"/>
                <a:ea typeface="+mj-ea"/>
                <a:cs typeface="+mj-cs"/>
              </a:rPr>
              <a:t>Syfte:</a:t>
            </a:r>
          </a:p>
          <a:p>
            <a:r>
              <a:rPr lang="sv-SE" sz="1200" dirty="0"/>
              <a:t>Koncentrationstest av sina egna färdigheter och egenskaper, hur ligger jag till ? Har jag blivit bättre sedan förra testet? Övningen bör genomföras 3 ggr/säsong, efter ca tre träningar, halvvägs in och när det återstår ca 3 träningar.</a:t>
            </a:r>
            <a:endParaRPr lang="sv-SE" sz="1200" dirty="0"/>
          </a:p>
        </p:txBody>
      </p:sp>
      <p:sp>
        <p:nvSpPr>
          <p:cNvPr id="32" name="Platshållare för text 3"/>
          <p:cNvSpPr txBox="1">
            <a:spLocks/>
          </p:cNvSpPr>
          <p:nvPr/>
        </p:nvSpPr>
        <p:spPr>
          <a:xfrm>
            <a:off x="107504" y="1556791"/>
            <a:ext cx="4392488" cy="3753635"/>
          </a:xfrm>
          <a:prstGeom prst="rect">
            <a:avLst/>
          </a:prstGeom>
          <a:solidFill>
            <a:schemeClr val="accent6">
              <a:lumMod val="20000"/>
              <a:lumOff val="80000"/>
            </a:schemeClr>
          </a:solidFill>
        </p:spPr>
        <p:txBody>
          <a:bodyPr vert="horz" lIns="91440" tIns="45720" rIns="91440" bIns="45720"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Ledarna för anteckningar om respektive spelare och kontrollerar varje moment. </a:t>
            </a:r>
          </a:p>
          <a:p>
            <a:r>
              <a:rPr lang="sv-SE" sz="1200" i="1" dirty="0" smtClean="0">
                <a:latin typeface="+mj-lt"/>
                <a:ea typeface="+mj-ea"/>
                <a:cs typeface="+mj-cs"/>
              </a:rPr>
              <a:t>Jonglering, går ut på att med så många tillslag som möjligt jonglera en boll på klubban, </a:t>
            </a:r>
            <a:r>
              <a:rPr lang="sv-SE" sz="1200" i="1" dirty="0"/>
              <a:t>två typer av jonglering </a:t>
            </a:r>
            <a:r>
              <a:rPr lang="sv-SE" sz="1200" i="1" dirty="0" smtClean="0"/>
              <a:t>utförs, den ena med klubbladets ovansida, den andra med klubbans skaft, </a:t>
            </a:r>
            <a:r>
              <a:rPr lang="sv-SE" sz="1200" i="1" dirty="0" smtClean="0">
                <a:latin typeface="+mj-lt"/>
                <a:ea typeface="+mj-ea"/>
                <a:cs typeface="+mj-cs"/>
              </a:rPr>
              <a:t>maxtid på varje är 30 sekunder, försök få till så tillslag som möjligt. </a:t>
            </a:r>
          </a:p>
          <a:p>
            <a:r>
              <a:rPr lang="sv-SE" sz="1200" b="1" dirty="0" smtClean="0"/>
              <a:t>Regler</a:t>
            </a:r>
            <a:r>
              <a:rPr lang="sv-SE" sz="1200" b="1" dirty="0"/>
              <a:t>: </a:t>
            </a:r>
            <a:endParaRPr lang="sv-SE" sz="1200" b="1" dirty="0" smtClean="0"/>
          </a:p>
          <a:p>
            <a:pPr marL="171450" indent="-171450">
              <a:buFont typeface="Arial" panose="020B0604020202020204" pitchFamily="34" charset="0"/>
              <a:buChar char="•"/>
            </a:pPr>
            <a:r>
              <a:rPr lang="sv-SE" b="1" dirty="0" smtClean="0"/>
              <a:t>Klubbladets ovansida:</a:t>
            </a:r>
          </a:p>
          <a:p>
            <a:pPr marL="628650" lvl="1" indent="-171450">
              <a:buFont typeface="Arial" panose="020B0604020202020204" pitchFamily="34" charset="0"/>
              <a:buChar char="•"/>
            </a:pPr>
            <a:r>
              <a:rPr lang="sv-SE" b="1" dirty="0" smtClean="0"/>
              <a:t>Spelaren lyfter upp bollen med bladet och börjar jonglera, kantträff räknas som träff.</a:t>
            </a:r>
          </a:p>
          <a:p>
            <a:pPr marL="171450" indent="-171450">
              <a:buFont typeface="Arial" panose="020B0604020202020204" pitchFamily="34" charset="0"/>
              <a:buChar char="•"/>
            </a:pPr>
            <a:r>
              <a:rPr lang="sv-SE" b="1" dirty="0" smtClean="0"/>
              <a:t>Klubbans skaft:</a:t>
            </a:r>
          </a:p>
          <a:p>
            <a:pPr marL="628650" lvl="1" indent="-171450">
              <a:buFont typeface="Arial" panose="020B0604020202020204" pitchFamily="34" charset="0"/>
              <a:buChar char="•"/>
            </a:pPr>
            <a:r>
              <a:rPr lang="sv-SE" b="1" dirty="0" smtClean="0"/>
              <a:t>Spelaren börjar med bollen i handen, kastar upp bollen och jonglerar. </a:t>
            </a:r>
          </a:p>
          <a:p>
            <a:pPr marL="342900" indent="-342900">
              <a:buFont typeface="+mj-lt"/>
              <a:buAutoNum type="arabicPeriod"/>
            </a:pPr>
            <a:r>
              <a:rPr lang="sv-SE" sz="1200" dirty="0" smtClean="0"/>
              <a:t>När spelaren har sin första träff börjar  tiden, spelaren jonglera så länge han kan. Ledaren  tar tid och räknar antal träff samt skriver upp i protokollet.</a:t>
            </a:r>
          </a:p>
          <a:p>
            <a:pPr marL="342900" indent="-342900">
              <a:buFont typeface="+mj-lt"/>
              <a:buAutoNum type="arabicPeriod"/>
            </a:pPr>
            <a:r>
              <a:rPr lang="sv-SE" sz="1200" dirty="0" smtClean="0"/>
              <a:t>Jongleringen pågår i max 30 sekunder.</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chemeClr val="accent6">
              <a:lumMod val="20000"/>
              <a:lumOff val="80000"/>
            </a:schemeClr>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sp>
        <p:nvSpPr>
          <p:cNvPr id="61" name="textruta 60"/>
          <p:cNvSpPr txBox="1"/>
          <p:nvPr/>
        </p:nvSpPr>
        <p:spPr>
          <a:xfrm>
            <a:off x="4932040" y="2924944"/>
            <a:ext cx="587315" cy="307777"/>
          </a:xfrm>
          <a:prstGeom prst="rect">
            <a:avLst/>
          </a:prstGeom>
          <a:noFill/>
        </p:spPr>
        <p:txBody>
          <a:bodyPr wrap="square" rtlCol="0">
            <a:spAutoFit/>
          </a:bodyPr>
          <a:lstStyle/>
          <a:p>
            <a:r>
              <a:rPr lang="sv-SE" sz="1400" b="1" dirty="0" smtClean="0"/>
              <a:t>A=X</a:t>
            </a:r>
            <a:endParaRPr lang="sv-SE" sz="1400" b="1" dirty="0"/>
          </a:p>
        </p:txBody>
      </p:sp>
      <p:sp>
        <p:nvSpPr>
          <p:cNvPr id="66" name="textruta 65"/>
          <p:cNvSpPr txBox="1"/>
          <p:nvPr/>
        </p:nvSpPr>
        <p:spPr>
          <a:xfrm>
            <a:off x="8132346" y="3770355"/>
            <a:ext cx="587315" cy="307777"/>
          </a:xfrm>
          <a:prstGeom prst="rect">
            <a:avLst/>
          </a:prstGeom>
          <a:noFill/>
        </p:spPr>
        <p:txBody>
          <a:bodyPr wrap="square" rtlCol="0">
            <a:spAutoFit/>
          </a:bodyPr>
          <a:lstStyle/>
          <a:p>
            <a:r>
              <a:rPr lang="sv-SE" sz="1400" b="1" dirty="0"/>
              <a:t>B</a:t>
            </a:r>
            <a:r>
              <a:rPr lang="sv-SE" sz="1400" b="1" dirty="0" smtClean="0"/>
              <a:t>=X</a:t>
            </a:r>
            <a:endParaRPr lang="sv-SE" sz="1400" b="1" dirty="0"/>
          </a:p>
        </p:txBody>
      </p:sp>
    </p:spTree>
    <p:extLst>
      <p:ext uri="{BB962C8B-B14F-4D97-AF65-F5344CB8AC3E}">
        <p14:creationId xmlns:p14="http://schemas.microsoft.com/office/powerpoint/2010/main" val="40660371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chemeClr val="accent6">
              <a:lumMod val="20000"/>
              <a:lumOff val="80000"/>
            </a:schemeClr>
          </a:solidFill>
        </p:spPr>
        <p:txBody>
          <a:bodyPr>
            <a:normAutofit fontScale="90000"/>
          </a:bodyPr>
          <a:lstStyle/>
          <a:p>
            <a:r>
              <a:rPr lang="sv-SE" sz="1600" dirty="0" smtClean="0"/>
              <a:t>Övning:</a:t>
            </a:r>
            <a:r>
              <a:rPr lang="sv-SE" sz="2700" dirty="0" smtClean="0"/>
              <a:t/>
            </a:r>
            <a:br>
              <a:rPr lang="sv-SE" sz="2700" dirty="0" smtClean="0"/>
            </a:br>
            <a:r>
              <a:rPr lang="sv-SE" sz="2400" dirty="0" smtClean="0"/>
              <a:t>VIB </a:t>
            </a:r>
            <a:r>
              <a:rPr lang="sv-SE" sz="2400" dirty="0" err="1" smtClean="0"/>
              <a:t>Superchallenge</a:t>
            </a:r>
            <a:r>
              <a:rPr lang="sv-SE" sz="2400" dirty="0" smtClean="0"/>
              <a:t>, hämta bollar</a:t>
            </a:r>
            <a:r>
              <a:rPr lang="sv-SE" sz="2700" dirty="0" smtClean="0"/>
              <a:t/>
            </a:r>
            <a:br>
              <a:rPr lang="sv-SE" sz="2700" dirty="0" smtClean="0"/>
            </a:br>
            <a:r>
              <a:rPr lang="sv-SE" sz="1300" dirty="0" smtClean="0"/>
              <a:t>Tid: Individuellt</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chemeClr val="accent6">
              <a:lumMod val="20000"/>
              <a:lumOff val="80000"/>
            </a:schemeClr>
          </a:solidFill>
        </p:spPr>
        <p:txBody>
          <a:bodyPr>
            <a:normAutofit fontScale="92500" lnSpcReduction="20000"/>
          </a:bodyPr>
          <a:lstStyle/>
          <a:p>
            <a:r>
              <a:rPr lang="sv-SE" sz="1700" b="1" dirty="0">
                <a:latin typeface="+mj-lt"/>
                <a:ea typeface="+mj-ea"/>
                <a:cs typeface="+mj-cs"/>
              </a:rPr>
              <a:t>Syfte:</a:t>
            </a:r>
          </a:p>
          <a:p>
            <a:r>
              <a:rPr lang="sv-SE" sz="1200" dirty="0"/>
              <a:t>Koncentrationstest av sina egna färdigheter och egenskaper, hur ligger jag till ? Har jag blivit bättre sedan förra testet? Övningen bör genomföras 3 ggr/säsong, efter ca tre träningar, halvvägs in och när det återstår ca 3 träningar.</a:t>
            </a:r>
            <a:endParaRPr lang="sv-SE" sz="1200" dirty="0"/>
          </a:p>
        </p:txBody>
      </p:sp>
      <p:sp>
        <p:nvSpPr>
          <p:cNvPr id="32" name="Platshållare för text 3"/>
          <p:cNvSpPr txBox="1">
            <a:spLocks/>
          </p:cNvSpPr>
          <p:nvPr/>
        </p:nvSpPr>
        <p:spPr>
          <a:xfrm>
            <a:off x="107504" y="1556791"/>
            <a:ext cx="4392488" cy="3753635"/>
          </a:xfrm>
          <a:prstGeom prst="rect">
            <a:avLst/>
          </a:prstGeom>
          <a:solidFill>
            <a:schemeClr val="accent6">
              <a:lumMod val="20000"/>
              <a:lumOff val="80000"/>
            </a:schemeClr>
          </a:solidFill>
        </p:spPr>
        <p:txBody>
          <a:bodyPr vert="horz" lIns="91440" tIns="45720" rIns="91440" bIns="45720" rtlCol="0">
            <a:normAutofit fontScale="92500"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Ledarna för anteckningar om respektive spelare och kontrollerar varje moment. </a:t>
            </a:r>
          </a:p>
          <a:p>
            <a:r>
              <a:rPr lang="sv-SE" sz="1200" i="1" dirty="0" smtClean="0">
                <a:latin typeface="+mj-lt"/>
                <a:ea typeface="+mj-ea"/>
                <a:cs typeface="+mj-cs"/>
              </a:rPr>
              <a:t>Hämta bollar går ut på att så fort som möjligt placera in bollar i ett mål, fem bollar placeras ut, en på mittpunkten och en på respektive kryss längs med mållinjen. </a:t>
            </a:r>
          </a:p>
          <a:p>
            <a:r>
              <a:rPr lang="sv-SE" sz="1200" b="1" dirty="0" smtClean="0"/>
              <a:t>Regler</a:t>
            </a:r>
            <a:r>
              <a:rPr lang="sv-SE" sz="1200" b="1" dirty="0"/>
              <a:t>: </a:t>
            </a:r>
          </a:p>
          <a:p>
            <a:pPr marL="285750" indent="-285750">
              <a:buFont typeface="Arial" panose="020B0604020202020204" pitchFamily="34" charset="0"/>
              <a:buChar char="•"/>
            </a:pPr>
            <a:r>
              <a:rPr lang="sv-SE" sz="1200" b="1" dirty="0" smtClean="0"/>
              <a:t>Hämta bollar och placera dem i ett av målen.</a:t>
            </a:r>
          </a:p>
          <a:p>
            <a:pPr marL="285750" indent="-285750">
              <a:buFont typeface="Arial" panose="020B0604020202020204" pitchFamily="34" charset="0"/>
              <a:buChar char="•"/>
            </a:pPr>
            <a:r>
              <a:rPr lang="sv-SE" sz="1200" b="1" dirty="0" smtClean="0"/>
              <a:t>Bollarna måste hämtas och placeras i mål i tur och ordning.</a:t>
            </a:r>
          </a:p>
          <a:p>
            <a:pPr marL="285750" indent="-285750">
              <a:buFont typeface="Arial" panose="020B0604020202020204" pitchFamily="34" charset="0"/>
              <a:buChar char="•"/>
            </a:pPr>
            <a:r>
              <a:rPr lang="sv-SE" sz="1200" b="1" dirty="0" smtClean="0"/>
              <a:t>Första bollen hämtas vid kryss 1</a:t>
            </a:r>
          </a:p>
          <a:p>
            <a:pPr marL="285750" indent="-285750">
              <a:buFont typeface="Arial" panose="020B0604020202020204" pitchFamily="34" charset="0"/>
              <a:buChar char="•"/>
            </a:pPr>
            <a:r>
              <a:rPr lang="sv-SE" sz="1200" b="1" dirty="0" smtClean="0"/>
              <a:t>Andra </a:t>
            </a:r>
            <a:r>
              <a:rPr lang="sv-SE" sz="1200" b="1" dirty="0"/>
              <a:t>bollen hämtas vid </a:t>
            </a:r>
            <a:r>
              <a:rPr lang="sv-SE" sz="1200" b="1" dirty="0" smtClean="0"/>
              <a:t>kryss 2</a:t>
            </a:r>
          </a:p>
          <a:p>
            <a:pPr marL="285750" indent="-285750">
              <a:buFont typeface="Arial" panose="020B0604020202020204" pitchFamily="34" charset="0"/>
              <a:buChar char="•"/>
            </a:pPr>
            <a:r>
              <a:rPr lang="sv-SE" sz="1200" b="1" dirty="0" smtClean="0"/>
              <a:t>Tredje </a:t>
            </a:r>
            <a:r>
              <a:rPr lang="sv-SE" sz="1200" b="1" dirty="0"/>
              <a:t>bollen hämtas vid </a:t>
            </a:r>
            <a:r>
              <a:rPr lang="sv-SE" sz="1200" b="1" dirty="0" smtClean="0"/>
              <a:t>kryss 3</a:t>
            </a:r>
          </a:p>
          <a:p>
            <a:pPr marL="285750" indent="-285750">
              <a:buFont typeface="Arial" panose="020B0604020202020204" pitchFamily="34" charset="0"/>
              <a:buChar char="•"/>
            </a:pPr>
            <a:r>
              <a:rPr lang="sv-SE" sz="1200" b="1" dirty="0" smtClean="0"/>
              <a:t>Fjärde </a:t>
            </a:r>
            <a:r>
              <a:rPr lang="sv-SE" sz="1200" b="1" dirty="0"/>
              <a:t>bollen hämtas vid </a:t>
            </a:r>
            <a:r>
              <a:rPr lang="sv-SE" sz="1200" b="1" dirty="0" smtClean="0"/>
              <a:t>kryss 4</a:t>
            </a:r>
          </a:p>
          <a:p>
            <a:pPr marL="285750" indent="-285750">
              <a:buFont typeface="Arial" panose="020B0604020202020204" pitchFamily="34" charset="0"/>
              <a:buChar char="•"/>
            </a:pPr>
            <a:r>
              <a:rPr lang="sv-SE" sz="1200" b="1" dirty="0" smtClean="0"/>
              <a:t>Femte </a:t>
            </a:r>
            <a:r>
              <a:rPr lang="sv-SE" sz="1200" b="1" dirty="0"/>
              <a:t>bollen </a:t>
            </a:r>
            <a:r>
              <a:rPr lang="sv-SE" sz="1200" b="1" dirty="0" smtClean="0"/>
              <a:t>hämtas vid mittpunkten</a:t>
            </a:r>
          </a:p>
          <a:p>
            <a:pPr marL="285750" indent="-285750">
              <a:buFont typeface="Arial" panose="020B0604020202020204" pitchFamily="34" charset="0"/>
              <a:buChar char="•"/>
            </a:pPr>
            <a:r>
              <a:rPr lang="sv-SE" sz="1200" b="1" dirty="0" smtClean="0"/>
              <a:t>Skott från halva plan får inte ske.</a:t>
            </a:r>
          </a:p>
          <a:p>
            <a:pPr marL="285750" indent="-285750">
              <a:buFont typeface="Arial" panose="020B0604020202020204" pitchFamily="34" charset="0"/>
              <a:buChar char="•"/>
            </a:pPr>
            <a:r>
              <a:rPr lang="sv-SE" sz="1200" b="1" dirty="0" smtClean="0"/>
              <a:t>Sluttiden räknas då sista bollen är i mål</a:t>
            </a:r>
          </a:p>
          <a:p>
            <a:pPr marL="342900" indent="-342900">
              <a:buFont typeface="+mj-lt"/>
              <a:buAutoNum type="arabicPeriod"/>
            </a:pPr>
            <a:r>
              <a:rPr lang="sv-SE" sz="1200" dirty="0"/>
              <a:t>S</a:t>
            </a:r>
            <a:r>
              <a:rPr lang="sv-SE" sz="1200" dirty="0" smtClean="0"/>
              <a:t>pelaren börjar på signal från ledaren.</a:t>
            </a:r>
          </a:p>
          <a:p>
            <a:pPr marL="342900" indent="-342900">
              <a:buFont typeface="+mj-lt"/>
              <a:buAutoNum type="arabicPeriod"/>
            </a:pPr>
            <a:r>
              <a:rPr lang="sv-SE" sz="1200" dirty="0" smtClean="0"/>
              <a:t>Ledaren tar tid. </a:t>
            </a:r>
          </a:p>
          <a:p>
            <a:pPr marL="342900" indent="-342900">
              <a:buFont typeface="+mj-lt"/>
              <a:buAutoNum type="arabicPeriod"/>
            </a:pPr>
            <a:r>
              <a:rPr lang="sv-SE" sz="1200" dirty="0"/>
              <a:t>S</a:t>
            </a:r>
            <a:r>
              <a:rPr lang="sv-SE" sz="1200" dirty="0" smtClean="0"/>
              <a:t>pelaren skyndar sig så gott han kan. </a:t>
            </a:r>
          </a:p>
          <a:p>
            <a:pPr marL="342900" indent="-342900">
              <a:buFont typeface="+mj-lt"/>
              <a:buAutoNum type="arabicPeriod"/>
            </a:pPr>
            <a:r>
              <a:rPr lang="sv-SE" sz="1200" dirty="0" smtClean="0"/>
              <a:t>Ledaren skriver upp sluttiden i protokollet.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chemeClr val="accent6">
              <a:lumMod val="20000"/>
              <a:lumOff val="80000"/>
            </a:schemeClr>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sp>
        <p:nvSpPr>
          <p:cNvPr id="61" name="textruta 60"/>
          <p:cNvSpPr txBox="1"/>
          <p:nvPr/>
        </p:nvSpPr>
        <p:spPr>
          <a:xfrm>
            <a:off x="4638382" y="3279719"/>
            <a:ext cx="587315" cy="307777"/>
          </a:xfrm>
          <a:prstGeom prst="rect">
            <a:avLst/>
          </a:prstGeom>
          <a:noFill/>
        </p:spPr>
        <p:txBody>
          <a:bodyPr wrap="square" rtlCol="0">
            <a:spAutoFit/>
          </a:bodyPr>
          <a:lstStyle/>
          <a:p>
            <a:r>
              <a:rPr lang="sv-SE" sz="1400" b="1" dirty="0" smtClean="0"/>
              <a:t>A=X</a:t>
            </a:r>
            <a:endParaRPr lang="sv-SE" sz="1400" b="1" dirty="0"/>
          </a:p>
        </p:txBody>
      </p:sp>
      <p:sp>
        <p:nvSpPr>
          <p:cNvPr id="27" name="textruta 26"/>
          <p:cNvSpPr txBox="1"/>
          <p:nvPr/>
        </p:nvSpPr>
        <p:spPr>
          <a:xfrm>
            <a:off x="4896326" y="6165304"/>
            <a:ext cx="755794" cy="307777"/>
          </a:xfrm>
          <a:prstGeom prst="rect">
            <a:avLst/>
          </a:prstGeom>
          <a:noFill/>
        </p:spPr>
        <p:txBody>
          <a:bodyPr wrap="square" rtlCol="0">
            <a:spAutoFit/>
          </a:bodyPr>
          <a:lstStyle/>
          <a:p>
            <a:r>
              <a:rPr lang="sv-SE" sz="1400" b="1" dirty="0" smtClean="0"/>
              <a:t>Kryss 1</a:t>
            </a:r>
            <a:endParaRPr lang="sv-SE" sz="1400" b="1" dirty="0"/>
          </a:p>
        </p:txBody>
      </p:sp>
      <p:sp>
        <p:nvSpPr>
          <p:cNvPr id="28" name="textruta 27"/>
          <p:cNvSpPr txBox="1"/>
          <p:nvPr/>
        </p:nvSpPr>
        <p:spPr>
          <a:xfrm>
            <a:off x="4788024" y="332654"/>
            <a:ext cx="755794" cy="307777"/>
          </a:xfrm>
          <a:prstGeom prst="rect">
            <a:avLst/>
          </a:prstGeom>
          <a:noFill/>
        </p:spPr>
        <p:txBody>
          <a:bodyPr wrap="square" rtlCol="0">
            <a:spAutoFit/>
          </a:bodyPr>
          <a:lstStyle/>
          <a:p>
            <a:r>
              <a:rPr lang="sv-SE" sz="1400" b="1" dirty="0" smtClean="0"/>
              <a:t>Kryss 3</a:t>
            </a:r>
            <a:endParaRPr lang="sv-SE" sz="1400" b="1" dirty="0"/>
          </a:p>
        </p:txBody>
      </p:sp>
      <p:sp>
        <p:nvSpPr>
          <p:cNvPr id="30" name="textruta 29"/>
          <p:cNvSpPr txBox="1"/>
          <p:nvPr/>
        </p:nvSpPr>
        <p:spPr>
          <a:xfrm>
            <a:off x="8100392" y="332655"/>
            <a:ext cx="755794" cy="307777"/>
          </a:xfrm>
          <a:prstGeom prst="rect">
            <a:avLst/>
          </a:prstGeom>
          <a:noFill/>
        </p:spPr>
        <p:txBody>
          <a:bodyPr wrap="square" rtlCol="0">
            <a:spAutoFit/>
          </a:bodyPr>
          <a:lstStyle/>
          <a:p>
            <a:r>
              <a:rPr lang="sv-SE" sz="1400" b="1" dirty="0" smtClean="0"/>
              <a:t>Kryss 4</a:t>
            </a:r>
            <a:endParaRPr lang="sv-SE" sz="1400" b="1" dirty="0"/>
          </a:p>
        </p:txBody>
      </p:sp>
      <p:sp>
        <p:nvSpPr>
          <p:cNvPr id="31" name="textruta 30"/>
          <p:cNvSpPr txBox="1"/>
          <p:nvPr/>
        </p:nvSpPr>
        <p:spPr>
          <a:xfrm>
            <a:off x="6156176" y="3623597"/>
            <a:ext cx="1234698" cy="307777"/>
          </a:xfrm>
          <a:prstGeom prst="rect">
            <a:avLst/>
          </a:prstGeom>
          <a:noFill/>
        </p:spPr>
        <p:txBody>
          <a:bodyPr wrap="square" rtlCol="0">
            <a:spAutoFit/>
          </a:bodyPr>
          <a:lstStyle/>
          <a:p>
            <a:r>
              <a:rPr lang="sv-SE" sz="1400" b="1" dirty="0" smtClean="0"/>
              <a:t>Mittpunkten</a:t>
            </a:r>
            <a:endParaRPr lang="sv-SE" sz="1400" b="1" dirty="0"/>
          </a:p>
        </p:txBody>
      </p:sp>
      <p:sp>
        <p:nvSpPr>
          <p:cNvPr id="34" name="textruta 33"/>
          <p:cNvSpPr txBox="1"/>
          <p:nvPr/>
        </p:nvSpPr>
        <p:spPr>
          <a:xfrm>
            <a:off x="8136686" y="6165304"/>
            <a:ext cx="755794" cy="307777"/>
          </a:xfrm>
          <a:prstGeom prst="rect">
            <a:avLst/>
          </a:prstGeom>
          <a:noFill/>
        </p:spPr>
        <p:txBody>
          <a:bodyPr wrap="square" rtlCol="0">
            <a:spAutoFit/>
          </a:bodyPr>
          <a:lstStyle/>
          <a:p>
            <a:r>
              <a:rPr lang="sv-SE" sz="1400" b="1" dirty="0" smtClean="0"/>
              <a:t>Kryss 2</a:t>
            </a:r>
            <a:endParaRPr lang="sv-SE" sz="1400" b="1" dirty="0"/>
          </a:p>
        </p:txBody>
      </p:sp>
    </p:spTree>
    <p:extLst>
      <p:ext uri="{BB962C8B-B14F-4D97-AF65-F5344CB8AC3E}">
        <p14:creationId xmlns:p14="http://schemas.microsoft.com/office/powerpoint/2010/main" val="134888927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solidFill>
            <a:schemeClr val="accent6">
              <a:lumMod val="20000"/>
              <a:lumOff val="80000"/>
            </a:schemeClr>
          </a:solidFill>
        </p:spPr>
        <p:txBody>
          <a:bodyPr>
            <a:normAutofit fontScale="90000"/>
          </a:bodyPr>
          <a:lstStyle/>
          <a:p>
            <a:r>
              <a:rPr lang="sv-SE" sz="1600" dirty="0" smtClean="0"/>
              <a:t>Övning:</a:t>
            </a:r>
            <a:r>
              <a:rPr lang="sv-SE" sz="2700" dirty="0" smtClean="0"/>
              <a:t/>
            </a:r>
            <a:br>
              <a:rPr lang="sv-SE" sz="2700" dirty="0" smtClean="0"/>
            </a:br>
            <a:r>
              <a:rPr lang="sv-SE" sz="2400" dirty="0" smtClean="0"/>
              <a:t>VIB </a:t>
            </a:r>
            <a:r>
              <a:rPr lang="sv-SE" sz="2400" dirty="0" err="1" smtClean="0"/>
              <a:t>Superchallenge</a:t>
            </a:r>
            <a:r>
              <a:rPr lang="sv-SE" sz="2400" dirty="0" smtClean="0"/>
              <a:t>, dribblaren</a:t>
            </a:r>
            <a:r>
              <a:rPr lang="sv-SE" sz="2700" dirty="0" smtClean="0"/>
              <a:t/>
            </a:r>
            <a:br>
              <a:rPr lang="sv-SE" sz="2700" dirty="0" smtClean="0"/>
            </a:br>
            <a:r>
              <a:rPr lang="sv-SE" sz="1300" dirty="0" smtClean="0"/>
              <a:t>Tid: Individuellt</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solidFill>
            <a:schemeClr val="accent6">
              <a:lumMod val="20000"/>
              <a:lumOff val="80000"/>
            </a:schemeClr>
          </a:solidFill>
        </p:spPr>
        <p:txBody>
          <a:bodyPr>
            <a:normAutofit fontScale="92500" lnSpcReduction="20000"/>
          </a:bodyPr>
          <a:lstStyle/>
          <a:p>
            <a:r>
              <a:rPr lang="sv-SE" sz="1700" b="1" dirty="0">
                <a:latin typeface="+mj-lt"/>
                <a:ea typeface="+mj-ea"/>
                <a:cs typeface="+mj-cs"/>
              </a:rPr>
              <a:t>Syfte:</a:t>
            </a:r>
          </a:p>
          <a:p>
            <a:r>
              <a:rPr lang="sv-SE" sz="1200" dirty="0"/>
              <a:t>Koncentrationstest av sina egna färdigheter och egenskaper, hur ligger jag till ? Har jag blivit bättre sedan förra testet? Övningen bör genomföras 3 ggr/säsong, efter ca tre träningar, halvvägs in och när det återstår ca 3 träningar.</a:t>
            </a:r>
            <a:endParaRPr lang="sv-SE" sz="1200" dirty="0"/>
          </a:p>
        </p:txBody>
      </p:sp>
      <p:sp>
        <p:nvSpPr>
          <p:cNvPr id="32" name="Platshållare för text 3"/>
          <p:cNvSpPr txBox="1">
            <a:spLocks/>
          </p:cNvSpPr>
          <p:nvPr/>
        </p:nvSpPr>
        <p:spPr>
          <a:xfrm>
            <a:off x="107504" y="1556791"/>
            <a:ext cx="4392488" cy="3753635"/>
          </a:xfrm>
          <a:prstGeom prst="rect">
            <a:avLst/>
          </a:prstGeom>
          <a:solidFill>
            <a:schemeClr val="accent6">
              <a:lumMod val="20000"/>
              <a:lumOff val="80000"/>
            </a:schemeClr>
          </a:solid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Ledarna för anteckningar om respektive spelare och kontrollerar varje moment. </a:t>
            </a:r>
          </a:p>
          <a:p>
            <a:r>
              <a:rPr lang="sv-SE" sz="1200" i="1" dirty="0" smtClean="0">
                <a:latin typeface="+mj-lt"/>
                <a:ea typeface="+mj-ea"/>
                <a:cs typeface="+mj-cs"/>
              </a:rPr>
              <a:t>Dribblaren går ut på att så fort som möjligt ta sig igenom en slalombana av konor, konor placeras ut i exakt  lika mönster som föregående gång, ta hjälp av linjer i golv eller saker som alltid används vid träning för uppmättning av bana. </a:t>
            </a:r>
          </a:p>
          <a:p>
            <a:r>
              <a:rPr lang="sv-SE" sz="1200" b="1" dirty="0" smtClean="0"/>
              <a:t>Regler</a:t>
            </a:r>
            <a:r>
              <a:rPr lang="sv-SE" sz="1200" b="1" dirty="0"/>
              <a:t>: </a:t>
            </a:r>
          </a:p>
          <a:p>
            <a:pPr marL="285750" indent="-285750">
              <a:buFont typeface="Arial" panose="020B0604020202020204" pitchFamily="34" charset="0"/>
              <a:buChar char="•"/>
            </a:pPr>
            <a:r>
              <a:rPr lang="sv-SE" sz="1200" b="1" dirty="0" smtClean="0"/>
              <a:t>Om bollen, klubban eller spelaren rör kon läggs det på 1 sekund/tillfälle på sluttiden.</a:t>
            </a:r>
          </a:p>
          <a:p>
            <a:pPr marL="285750" indent="-285750">
              <a:buFont typeface="Arial" panose="020B0604020202020204" pitchFamily="34" charset="0"/>
              <a:buChar char="•"/>
            </a:pPr>
            <a:r>
              <a:rPr lang="sv-SE" sz="1200" b="1" dirty="0" smtClean="0"/>
              <a:t>Spelaren får använda endast klubbladets båda sidor.</a:t>
            </a:r>
          </a:p>
          <a:p>
            <a:pPr marL="342900" indent="-342900">
              <a:buFont typeface="+mj-lt"/>
              <a:buAutoNum type="arabicPeriod"/>
            </a:pPr>
            <a:r>
              <a:rPr lang="sv-SE" sz="1200" dirty="0"/>
              <a:t>S</a:t>
            </a:r>
            <a:r>
              <a:rPr lang="sv-SE" sz="1200" dirty="0" smtClean="0"/>
              <a:t>pelaren börjar med bollen på krysset.</a:t>
            </a:r>
          </a:p>
          <a:p>
            <a:pPr marL="342900" indent="-342900">
              <a:buFont typeface="+mj-lt"/>
              <a:buAutoNum type="arabicPeriod"/>
            </a:pPr>
            <a:r>
              <a:rPr lang="sv-SE" sz="1200" dirty="0"/>
              <a:t>P</a:t>
            </a:r>
            <a:r>
              <a:rPr lang="sv-SE" sz="1200" dirty="0" smtClean="0"/>
              <a:t>å signal från ledaren startar spelaren. </a:t>
            </a:r>
          </a:p>
          <a:p>
            <a:pPr marL="342900" indent="-342900">
              <a:buFont typeface="+mj-lt"/>
              <a:buAutoNum type="arabicPeriod"/>
            </a:pPr>
            <a:r>
              <a:rPr lang="sv-SE" sz="1200" dirty="0" smtClean="0"/>
              <a:t>Ledaren tar tid. </a:t>
            </a:r>
          </a:p>
          <a:p>
            <a:pPr marL="342900" indent="-342900">
              <a:buFont typeface="+mj-lt"/>
              <a:buAutoNum type="arabicPeriod"/>
            </a:pPr>
            <a:r>
              <a:rPr lang="sv-SE" sz="1200" dirty="0"/>
              <a:t>S</a:t>
            </a:r>
            <a:r>
              <a:rPr lang="sv-SE" sz="1200" dirty="0" smtClean="0"/>
              <a:t>pelaren skyndar sig så gott han kan. </a:t>
            </a:r>
          </a:p>
          <a:p>
            <a:pPr marL="342900" indent="-342900">
              <a:buFont typeface="+mj-lt"/>
              <a:buAutoNum type="arabicPeriod"/>
            </a:pPr>
            <a:r>
              <a:rPr lang="sv-SE" sz="1200" dirty="0" smtClean="0"/>
              <a:t>Spelarens tid slutar då boll och spelare är över mittlinjen.</a:t>
            </a:r>
          </a:p>
          <a:p>
            <a:pPr marL="342900" indent="-342900">
              <a:buFont typeface="+mj-lt"/>
              <a:buAutoNum type="arabicPeriod"/>
            </a:pPr>
            <a:r>
              <a:rPr lang="sv-SE" sz="1200" dirty="0" smtClean="0"/>
              <a:t>Ledaren skriver upp sluttiden i protokollet.</a:t>
            </a: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solidFill>
            <a:schemeClr val="accent6">
              <a:lumMod val="20000"/>
              <a:lumOff val="80000"/>
            </a:schemeClr>
          </a:solid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sp>
        <p:nvSpPr>
          <p:cNvPr id="61" name="textruta 60"/>
          <p:cNvSpPr txBox="1"/>
          <p:nvPr/>
        </p:nvSpPr>
        <p:spPr>
          <a:xfrm>
            <a:off x="4879420" y="260648"/>
            <a:ext cx="587315" cy="307777"/>
          </a:xfrm>
          <a:prstGeom prst="rect">
            <a:avLst/>
          </a:prstGeom>
          <a:noFill/>
        </p:spPr>
        <p:txBody>
          <a:bodyPr wrap="square" rtlCol="0">
            <a:spAutoFit/>
          </a:bodyPr>
          <a:lstStyle/>
          <a:p>
            <a:r>
              <a:rPr lang="sv-SE" sz="1400" b="1" dirty="0" smtClean="0"/>
              <a:t>A=X</a:t>
            </a:r>
            <a:endParaRPr lang="sv-SE" sz="1400" b="1" dirty="0"/>
          </a:p>
        </p:txBody>
      </p:sp>
      <p:sp>
        <p:nvSpPr>
          <p:cNvPr id="33" name="textruta 32"/>
          <p:cNvSpPr txBox="1"/>
          <p:nvPr/>
        </p:nvSpPr>
        <p:spPr>
          <a:xfrm>
            <a:off x="8233157" y="6237312"/>
            <a:ext cx="587315" cy="307777"/>
          </a:xfrm>
          <a:prstGeom prst="rect">
            <a:avLst/>
          </a:prstGeom>
          <a:noFill/>
        </p:spPr>
        <p:txBody>
          <a:bodyPr wrap="square" rtlCol="0">
            <a:spAutoFit/>
          </a:bodyPr>
          <a:lstStyle/>
          <a:p>
            <a:r>
              <a:rPr lang="sv-SE" sz="1400" b="1" dirty="0" smtClean="0"/>
              <a:t>B=X</a:t>
            </a:r>
            <a:endParaRPr lang="sv-SE" sz="1400" b="1" dirty="0"/>
          </a:p>
        </p:txBody>
      </p:sp>
      <p:grpSp>
        <p:nvGrpSpPr>
          <p:cNvPr id="10" name="Grupp 9"/>
          <p:cNvGrpSpPr/>
          <p:nvPr/>
        </p:nvGrpSpPr>
        <p:grpSpPr>
          <a:xfrm>
            <a:off x="5042585" y="836712"/>
            <a:ext cx="280216" cy="2458800"/>
            <a:chOff x="5042585" y="894086"/>
            <a:chExt cx="280216" cy="2458800"/>
          </a:xfrm>
        </p:grpSpPr>
        <p:grpSp>
          <p:nvGrpSpPr>
            <p:cNvPr id="3" name="Grupp 2"/>
            <p:cNvGrpSpPr/>
            <p:nvPr/>
          </p:nvGrpSpPr>
          <p:grpSpPr>
            <a:xfrm>
              <a:off x="5042585" y="894086"/>
              <a:ext cx="246745" cy="499950"/>
              <a:chOff x="5042585" y="894086"/>
              <a:chExt cx="246745" cy="499950"/>
            </a:xfrm>
          </p:grpSpPr>
          <p:sp>
            <p:nvSpPr>
              <p:cNvPr id="35" name="Likbent triangel 34"/>
              <p:cNvSpPr/>
              <p:nvPr/>
            </p:nvSpPr>
            <p:spPr>
              <a:xfrm>
                <a:off x="5042585" y="894086"/>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36" name="Likbent triangel 35"/>
              <p:cNvSpPr/>
              <p:nvPr/>
            </p:nvSpPr>
            <p:spPr>
              <a:xfrm>
                <a:off x="5046047" y="1220752"/>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grpSp>
          <p:nvGrpSpPr>
            <p:cNvPr id="37" name="Grupp 36"/>
            <p:cNvGrpSpPr/>
            <p:nvPr/>
          </p:nvGrpSpPr>
          <p:grpSpPr>
            <a:xfrm>
              <a:off x="5045335" y="1560898"/>
              <a:ext cx="246745" cy="499950"/>
              <a:chOff x="5042585" y="894086"/>
              <a:chExt cx="246745" cy="499950"/>
            </a:xfrm>
          </p:grpSpPr>
          <p:sp>
            <p:nvSpPr>
              <p:cNvPr id="38" name="Likbent triangel 37"/>
              <p:cNvSpPr/>
              <p:nvPr/>
            </p:nvSpPr>
            <p:spPr>
              <a:xfrm>
                <a:off x="5042585" y="894086"/>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39" name="Likbent triangel 38"/>
              <p:cNvSpPr/>
              <p:nvPr/>
            </p:nvSpPr>
            <p:spPr>
              <a:xfrm>
                <a:off x="5046047" y="1220752"/>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grpSp>
          <p:nvGrpSpPr>
            <p:cNvPr id="40" name="Grupp 39"/>
            <p:cNvGrpSpPr/>
            <p:nvPr/>
          </p:nvGrpSpPr>
          <p:grpSpPr>
            <a:xfrm>
              <a:off x="5045335" y="2208970"/>
              <a:ext cx="246745" cy="499950"/>
              <a:chOff x="5042585" y="894086"/>
              <a:chExt cx="246745" cy="499950"/>
            </a:xfrm>
          </p:grpSpPr>
          <p:sp>
            <p:nvSpPr>
              <p:cNvPr id="41" name="Likbent triangel 40"/>
              <p:cNvSpPr/>
              <p:nvPr/>
            </p:nvSpPr>
            <p:spPr>
              <a:xfrm>
                <a:off x="5042585" y="894086"/>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42" name="Likbent triangel 41"/>
              <p:cNvSpPr/>
              <p:nvPr/>
            </p:nvSpPr>
            <p:spPr>
              <a:xfrm>
                <a:off x="5046047" y="1220752"/>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grpSp>
          <p:nvGrpSpPr>
            <p:cNvPr id="43" name="Grupp 42"/>
            <p:cNvGrpSpPr/>
            <p:nvPr/>
          </p:nvGrpSpPr>
          <p:grpSpPr>
            <a:xfrm>
              <a:off x="5076056" y="2852936"/>
              <a:ext cx="246745" cy="499950"/>
              <a:chOff x="5042585" y="894086"/>
              <a:chExt cx="246745" cy="499950"/>
            </a:xfrm>
          </p:grpSpPr>
          <p:sp>
            <p:nvSpPr>
              <p:cNvPr id="44" name="Likbent triangel 43"/>
              <p:cNvSpPr/>
              <p:nvPr/>
            </p:nvSpPr>
            <p:spPr>
              <a:xfrm>
                <a:off x="5042585" y="894086"/>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45" name="Likbent triangel 44"/>
              <p:cNvSpPr/>
              <p:nvPr/>
            </p:nvSpPr>
            <p:spPr>
              <a:xfrm>
                <a:off x="5046047" y="1220752"/>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grpSp>
      <p:grpSp>
        <p:nvGrpSpPr>
          <p:cNvPr id="46" name="Grupp 45"/>
          <p:cNvGrpSpPr/>
          <p:nvPr/>
        </p:nvGrpSpPr>
        <p:grpSpPr>
          <a:xfrm>
            <a:off x="8324232" y="3562488"/>
            <a:ext cx="280216" cy="2458800"/>
            <a:chOff x="5042585" y="894086"/>
            <a:chExt cx="280216" cy="2458800"/>
          </a:xfrm>
        </p:grpSpPr>
        <p:grpSp>
          <p:nvGrpSpPr>
            <p:cNvPr id="47" name="Grupp 46"/>
            <p:cNvGrpSpPr/>
            <p:nvPr/>
          </p:nvGrpSpPr>
          <p:grpSpPr>
            <a:xfrm>
              <a:off x="5042585" y="894086"/>
              <a:ext cx="246745" cy="499950"/>
              <a:chOff x="5042585" y="894086"/>
              <a:chExt cx="246745" cy="499950"/>
            </a:xfrm>
          </p:grpSpPr>
          <p:sp>
            <p:nvSpPr>
              <p:cNvPr id="57" name="Likbent triangel 56"/>
              <p:cNvSpPr/>
              <p:nvPr/>
            </p:nvSpPr>
            <p:spPr>
              <a:xfrm>
                <a:off x="5042585" y="894086"/>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58" name="Likbent triangel 57"/>
              <p:cNvSpPr/>
              <p:nvPr/>
            </p:nvSpPr>
            <p:spPr>
              <a:xfrm>
                <a:off x="5046047" y="1220752"/>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grpSp>
          <p:nvGrpSpPr>
            <p:cNvPr id="48" name="Grupp 47"/>
            <p:cNvGrpSpPr/>
            <p:nvPr/>
          </p:nvGrpSpPr>
          <p:grpSpPr>
            <a:xfrm>
              <a:off x="5045335" y="1560898"/>
              <a:ext cx="246745" cy="499950"/>
              <a:chOff x="5042585" y="894086"/>
              <a:chExt cx="246745" cy="499950"/>
            </a:xfrm>
          </p:grpSpPr>
          <p:sp>
            <p:nvSpPr>
              <p:cNvPr id="55" name="Likbent triangel 54"/>
              <p:cNvSpPr/>
              <p:nvPr/>
            </p:nvSpPr>
            <p:spPr>
              <a:xfrm>
                <a:off x="5042585" y="894086"/>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56" name="Likbent triangel 55"/>
              <p:cNvSpPr/>
              <p:nvPr/>
            </p:nvSpPr>
            <p:spPr>
              <a:xfrm>
                <a:off x="5046047" y="1220752"/>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grpSp>
          <p:nvGrpSpPr>
            <p:cNvPr id="49" name="Grupp 48"/>
            <p:cNvGrpSpPr/>
            <p:nvPr/>
          </p:nvGrpSpPr>
          <p:grpSpPr>
            <a:xfrm>
              <a:off x="5045335" y="2208970"/>
              <a:ext cx="246745" cy="499950"/>
              <a:chOff x="5042585" y="894086"/>
              <a:chExt cx="246745" cy="499950"/>
            </a:xfrm>
          </p:grpSpPr>
          <p:sp>
            <p:nvSpPr>
              <p:cNvPr id="53" name="Likbent triangel 52"/>
              <p:cNvSpPr/>
              <p:nvPr/>
            </p:nvSpPr>
            <p:spPr>
              <a:xfrm>
                <a:off x="5042585" y="894086"/>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54" name="Likbent triangel 53"/>
              <p:cNvSpPr/>
              <p:nvPr/>
            </p:nvSpPr>
            <p:spPr>
              <a:xfrm>
                <a:off x="5046047" y="1220752"/>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grpSp>
          <p:nvGrpSpPr>
            <p:cNvPr id="50" name="Grupp 49"/>
            <p:cNvGrpSpPr/>
            <p:nvPr/>
          </p:nvGrpSpPr>
          <p:grpSpPr>
            <a:xfrm>
              <a:off x="5076056" y="2852936"/>
              <a:ext cx="246745" cy="499950"/>
              <a:chOff x="5042585" y="894086"/>
              <a:chExt cx="246745" cy="499950"/>
            </a:xfrm>
          </p:grpSpPr>
          <p:sp>
            <p:nvSpPr>
              <p:cNvPr id="51" name="Likbent triangel 50"/>
              <p:cNvSpPr/>
              <p:nvPr/>
            </p:nvSpPr>
            <p:spPr>
              <a:xfrm>
                <a:off x="5042585" y="894086"/>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52" name="Likbent triangel 51"/>
              <p:cNvSpPr/>
              <p:nvPr/>
            </p:nvSpPr>
            <p:spPr>
              <a:xfrm>
                <a:off x="5046047" y="1220752"/>
                <a:ext cx="243283" cy="17328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grpSp>
      </p:grpSp>
    </p:spTree>
    <p:extLst>
      <p:ext uri="{BB962C8B-B14F-4D97-AF65-F5344CB8AC3E}">
        <p14:creationId xmlns:p14="http://schemas.microsoft.com/office/powerpoint/2010/main" val="121350438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p:cNvSpPr>
            <a:spLocks noGrp="1"/>
          </p:cNvSpPr>
          <p:nvPr>
            <p:ph type="title"/>
          </p:nvPr>
        </p:nvSpPr>
        <p:spPr>
          <a:xfrm>
            <a:off x="107504" y="44624"/>
            <a:ext cx="4392488" cy="792088"/>
          </a:xfrm>
          <a:noFill/>
        </p:spPr>
        <p:txBody>
          <a:bodyPr>
            <a:normAutofit fontScale="90000"/>
          </a:bodyPr>
          <a:lstStyle/>
          <a:p>
            <a:r>
              <a:rPr lang="sv-SE" sz="1600" dirty="0" smtClean="0"/>
              <a:t>Övning:</a:t>
            </a:r>
            <a:r>
              <a:rPr lang="sv-SE" sz="2700" dirty="0" smtClean="0"/>
              <a:t/>
            </a:r>
            <a:br>
              <a:rPr lang="sv-SE" sz="2700" dirty="0" smtClean="0"/>
            </a:br>
            <a:r>
              <a:rPr lang="sv-SE" sz="2400" dirty="0" smtClean="0"/>
              <a:t>Mall </a:t>
            </a:r>
            <a:r>
              <a:rPr lang="sv-SE" sz="2700" dirty="0" smtClean="0"/>
              <a:t/>
            </a:r>
            <a:br>
              <a:rPr lang="sv-SE" sz="2700" dirty="0" smtClean="0"/>
            </a:br>
            <a:r>
              <a:rPr lang="sv-SE" sz="1300" dirty="0" smtClean="0"/>
              <a:t>Tid: 15 minuter</a:t>
            </a:r>
            <a:endParaRPr lang="sv-SE" dirty="0"/>
          </a:p>
        </p:txBody>
      </p:sp>
      <p:pic>
        <p:nvPicPr>
          <p:cNvPr id="5" name="Platshållare för innehåll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606402" y="116632"/>
            <a:ext cx="4320480" cy="6623011"/>
          </a:xfrm>
        </p:spPr>
      </p:pic>
      <p:sp>
        <p:nvSpPr>
          <p:cNvPr id="4" name="Platshållare för text 3"/>
          <p:cNvSpPr>
            <a:spLocks noGrp="1"/>
          </p:cNvSpPr>
          <p:nvPr>
            <p:ph type="body" sz="half" idx="2"/>
          </p:nvPr>
        </p:nvSpPr>
        <p:spPr>
          <a:xfrm>
            <a:off x="107504" y="764704"/>
            <a:ext cx="4392488" cy="864096"/>
          </a:xfrm>
          <a:noFill/>
        </p:spPr>
        <p:txBody>
          <a:bodyPr>
            <a:normAutofit/>
          </a:bodyPr>
          <a:lstStyle/>
          <a:p>
            <a:r>
              <a:rPr lang="sv-SE" sz="1700" b="1" dirty="0">
                <a:latin typeface="+mj-lt"/>
                <a:ea typeface="+mj-ea"/>
                <a:cs typeface="+mj-cs"/>
              </a:rPr>
              <a:t>Syfte:</a:t>
            </a:r>
          </a:p>
          <a:p>
            <a:r>
              <a:rPr lang="sv-SE" sz="1200" dirty="0" smtClean="0"/>
              <a:t>Övning med fokus på att öva på passningsspel, väggspel. Byt </a:t>
            </a:r>
            <a:r>
              <a:rPr lang="sv-SE" sz="1200" dirty="0"/>
              <a:t>sida </a:t>
            </a:r>
            <a:r>
              <a:rPr lang="sv-SE" sz="1200" dirty="0" smtClean="0"/>
              <a:t>efter 5 </a:t>
            </a:r>
            <a:r>
              <a:rPr lang="sv-SE" sz="1200" dirty="0"/>
              <a:t>minuter.</a:t>
            </a:r>
          </a:p>
        </p:txBody>
      </p:sp>
      <p:sp>
        <p:nvSpPr>
          <p:cNvPr id="32" name="Platshållare för text 3"/>
          <p:cNvSpPr txBox="1">
            <a:spLocks/>
          </p:cNvSpPr>
          <p:nvPr/>
        </p:nvSpPr>
        <p:spPr>
          <a:xfrm>
            <a:off x="107504" y="1556791"/>
            <a:ext cx="4392488" cy="3753635"/>
          </a:xfrm>
          <a:prstGeom prst="rect">
            <a:avLst/>
          </a:prstGeom>
          <a:noFill/>
        </p:spPr>
        <p:txBody>
          <a:bodyPr vert="horz" lIns="91440" tIns="45720" rIns="91440" bIns="45720" rtlCol="0">
            <a:normAutofit/>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800" b="1" dirty="0" smtClean="0">
                <a:latin typeface="+mj-lt"/>
                <a:ea typeface="+mj-ea"/>
                <a:cs typeface="+mj-cs"/>
              </a:rPr>
              <a:t>Instruktion:</a:t>
            </a:r>
          </a:p>
          <a:p>
            <a:r>
              <a:rPr lang="sv-SE" sz="1200" i="1" dirty="0" smtClean="0">
                <a:latin typeface="+mj-lt"/>
                <a:ea typeface="+mj-ea"/>
                <a:cs typeface="+mj-cs"/>
              </a:rPr>
              <a:t>Börja med att ha … spelare vid varje kon, vid platsbyte så går man längs med …., ….. och …...</a:t>
            </a:r>
          </a:p>
          <a:p>
            <a:pPr marL="342900" indent="-342900">
              <a:buFont typeface="+mj-lt"/>
              <a:buAutoNum type="arabicPeriod"/>
            </a:pPr>
            <a:r>
              <a:rPr lang="sv-SE" sz="1200" dirty="0" smtClean="0"/>
              <a:t>.</a:t>
            </a:r>
          </a:p>
          <a:p>
            <a:pPr marL="342900" indent="-342900">
              <a:buFont typeface="+mj-lt"/>
              <a:buAutoNum type="arabicPeriod"/>
            </a:pPr>
            <a:r>
              <a:rPr lang="sv-SE" sz="1200" dirty="0"/>
              <a:t>…………</a:t>
            </a:r>
            <a:endParaRPr lang="sv-SE" sz="1200" dirty="0" smtClean="0"/>
          </a:p>
          <a:p>
            <a:pPr marL="342900" indent="-342900">
              <a:buFont typeface="+mj-lt"/>
              <a:buAutoNum type="arabicPeriod"/>
            </a:pPr>
            <a:r>
              <a:rPr lang="sv-SE" sz="1200" dirty="0"/>
              <a:t>………… </a:t>
            </a:r>
            <a:endParaRPr lang="sv-SE" sz="1200" dirty="0" smtClean="0"/>
          </a:p>
          <a:p>
            <a:pPr marL="342900" indent="-342900">
              <a:buFont typeface="+mj-lt"/>
              <a:buAutoNum type="arabicPeriod"/>
            </a:pPr>
            <a:r>
              <a:rPr lang="sv-SE" sz="1200" dirty="0"/>
              <a:t>………….</a:t>
            </a:r>
            <a:endParaRPr lang="sv-SE" sz="1200" dirty="0" smtClean="0"/>
          </a:p>
          <a:p>
            <a:pPr marL="342900" indent="-342900">
              <a:buFont typeface="+mj-lt"/>
              <a:buAutoNum type="arabicPeriod"/>
            </a:pPr>
            <a:r>
              <a:rPr lang="sv-SE" sz="1200" dirty="0"/>
              <a:t>………….</a:t>
            </a:r>
            <a:endParaRPr lang="sv-SE" sz="1200" dirty="0" smtClean="0"/>
          </a:p>
          <a:p>
            <a:pPr marL="342900" indent="-342900">
              <a:buFont typeface="+mj-lt"/>
              <a:buAutoNum type="arabicPeriod"/>
            </a:pPr>
            <a:r>
              <a:rPr lang="sv-SE" sz="1200" dirty="0"/>
              <a:t>………….</a:t>
            </a:r>
            <a:endParaRPr lang="sv-SE" sz="1200" dirty="0" smtClean="0"/>
          </a:p>
          <a:p>
            <a:pPr marL="342900" indent="-342900">
              <a:buFont typeface="+mj-lt"/>
              <a:buAutoNum type="arabicPeriod"/>
            </a:pPr>
            <a:r>
              <a:rPr lang="sv-SE" sz="1200" dirty="0"/>
              <a:t>………… </a:t>
            </a:r>
            <a:endParaRPr lang="sv-SE" sz="1200" dirty="0" smtClean="0"/>
          </a:p>
          <a:p>
            <a:pPr marL="342900" indent="-342900">
              <a:buFont typeface="+mj-lt"/>
              <a:buAutoNum type="arabicPeriod"/>
            </a:pPr>
            <a:r>
              <a:rPr lang="sv-SE" sz="1200" dirty="0" smtClean="0"/>
              <a:t>Rörelse ………..</a:t>
            </a:r>
          </a:p>
          <a:p>
            <a:r>
              <a:rPr lang="sv-SE" sz="1200" i="1" dirty="0"/>
              <a:t>Påminn barnen om att akta sig för skott då de befinner sig runt målet</a:t>
            </a:r>
            <a:r>
              <a:rPr lang="sv-SE" sz="1200" i="1" dirty="0" smtClean="0"/>
              <a:t>.</a:t>
            </a:r>
            <a:endParaRPr lang="sv-SE" sz="1200"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smtClean="0"/>
          </a:p>
          <a:p>
            <a:pPr marL="342900" indent="-342900">
              <a:buFont typeface="+mj-lt"/>
              <a:buAutoNum type="arabicPeriod"/>
            </a:pPr>
            <a:endParaRPr lang="sv-SE" dirty="0"/>
          </a:p>
        </p:txBody>
      </p:sp>
      <p:grpSp>
        <p:nvGrpSpPr>
          <p:cNvPr id="7" name="Grupp 6"/>
          <p:cNvGrpSpPr/>
          <p:nvPr/>
        </p:nvGrpSpPr>
        <p:grpSpPr>
          <a:xfrm>
            <a:off x="107504" y="5238421"/>
            <a:ext cx="4392488" cy="1507322"/>
            <a:chOff x="158133" y="4365104"/>
            <a:chExt cx="3549771" cy="2385484"/>
          </a:xfrm>
          <a:noFill/>
        </p:grpSpPr>
        <p:grpSp>
          <p:nvGrpSpPr>
            <p:cNvPr id="71" name="Grupp 70"/>
            <p:cNvGrpSpPr/>
            <p:nvPr/>
          </p:nvGrpSpPr>
          <p:grpSpPr>
            <a:xfrm>
              <a:off x="158133" y="4365104"/>
              <a:ext cx="3549771" cy="2385484"/>
              <a:chOff x="158133" y="4365104"/>
              <a:chExt cx="3549771" cy="2385484"/>
            </a:xfrm>
            <a:grpFill/>
          </p:grpSpPr>
          <p:sp>
            <p:nvSpPr>
              <p:cNvPr id="6" name="Platshållare för text 3"/>
              <p:cNvSpPr txBox="1">
                <a:spLocks/>
              </p:cNvSpPr>
              <p:nvPr/>
            </p:nvSpPr>
            <p:spPr>
              <a:xfrm>
                <a:off x="158133" y="4365104"/>
                <a:ext cx="3549771" cy="2385484"/>
              </a:xfrm>
              <a:prstGeom prst="rect">
                <a:avLst/>
              </a:prstGeom>
              <a:grpFill/>
            </p:spPr>
            <p:txBody>
              <a:bodyPr vert="horz" lIns="91440" tIns="45720" rIns="91440" bIns="45720" numCol="2" rtlCol="0">
                <a:normAutofit lnSpcReduction="10000"/>
              </a:bodyPr>
              <a:lstStyle>
                <a:lvl1pPr marL="0" indent="0" algn="l" defTabSz="914400" rtl="0" eaLnBrk="1" latinLnBrk="0" hangingPunct="1">
                  <a:spcBef>
                    <a:spcPct val="20000"/>
                  </a:spcBef>
                  <a:buFont typeface="Arial" panose="020B0604020202020204" pitchFamily="34" charset="0"/>
                  <a:buNone/>
                  <a:defRPr sz="1400"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1200"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000"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900" kern="1200">
                    <a:solidFill>
                      <a:schemeClr val="tx1"/>
                    </a:solidFill>
                    <a:latin typeface="+mn-lt"/>
                    <a:ea typeface="+mn-ea"/>
                    <a:cs typeface="+mn-cs"/>
                  </a:defRPr>
                </a:lvl9pPr>
              </a:lstStyle>
              <a:p>
                <a:r>
                  <a:rPr lang="sv-SE" sz="1000" b="1" dirty="0">
                    <a:latin typeface="+mj-lt"/>
                    <a:ea typeface="+mj-ea"/>
                    <a:cs typeface="+mj-cs"/>
                  </a:rPr>
                  <a:t>Teckenförklaring:</a:t>
                </a:r>
              </a:p>
              <a:p>
                <a:r>
                  <a:rPr lang="sv-SE" sz="900" dirty="0" smtClean="0"/>
                  <a:t>Anfallsspelare   X </a:t>
                </a:r>
                <a:endParaRPr lang="sv-SE" sz="900" dirty="0"/>
              </a:p>
              <a:p>
                <a:r>
                  <a:rPr lang="sv-SE" sz="900" dirty="0" smtClean="0"/>
                  <a:t>Försvarsspelare   O </a:t>
                </a:r>
              </a:p>
              <a:p>
                <a:r>
                  <a:rPr lang="sv-SE" sz="900" dirty="0" smtClean="0"/>
                  <a:t>Rörelse utan boll</a:t>
                </a:r>
              </a:p>
              <a:p>
                <a:endParaRPr lang="sv-SE" sz="900" dirty="0" smtClean="0"/>
              </a:p>
              <a:p>
                <a:r>
                  <a:rPr lang="sv-SE" sz="900" dirty="0" smtClean="0"/>
                  <a:t>Skott </a:t>
                </a:r>
              </a:p>
              <a:p>
                <a:endParaRPr lang="sv-SE" sz="900" dirty="0" smtClean="0"/>
              </a:p>
              <a:p>
                <a:r>
                  <a:rPr lang="sv-SE" sz="900" dirty="0" smtClean="0"/>
                  <a:t>Passning</a:t>
                </a:r>
              </a:p>
              <a:p>
                <a:endParaRPr lang="sv-SE" sz="900" dirty="0"/>
              </a:p>
              <a:p>
                <a:r>
                  <a:rPr lang="sv-SE" sz="900" dirty="0" smtClean="0"/>
                  <a:t>Rörelse med boll </a:t>
                </a:r>
              </a:p>
              <a:p>
                <a:endParaRPr lang="sv-SE" sz="900" dirty="0" smtClean="0"/>
              </a:p>
              <a:p>
                <a:endParaRPr lang="sv-SE" sz="900" dirty="0" smtClean="0"/>
              </a:p>
              <a:p>
                <a:r>
                  <a:rPr lang="sv-SE" sz="900" dirty="0" smtClean="0"/>
                  <a:t>Kon </a:t>
                </a:r>
              </a:p>
              <a:p>
                <a:r>
                  <a:rPr lang="sv-SE" sz="900" dirty="0" smtClean="0"/>
                  <a:t/>
                </a:r>
                <a:br>
                  <a:rPr lang="sv-SE" sz="900" dirty="0" smtClean="0"/>
                </a:br>
                <a:endParaRPr lang="sv-SE" sz="900" dirty="0" smtClean="0"/>
              </a:p>
              <a:p>
                <a:endParaRPr lang="sv-SE" sz="900" dirty="0"/>
              </a:p>
              <a:p>
                <a:r>
                  <a:rPr lang="sv-SE" sz="900" dirty="0" smtClean="0"/>
                  <a:t>Spelarled </a:t>
                </a:r>
              </a:p>
              <a:p>
                <a:endParaRPr lang="sv-SE" sz="900" dirty="0" smtClean="0"/>
              </a:p>
              <a:p>
                <a:endParaRPr lang="sv-SE" sz="900" dirty="0"/>
              </a:p>
            </p:txBody>
          </p:sp>
          <p:cxnSp>
            <p:nvCxnSpPr>
              <p:cNvPr id="8" name="Rak pil 7"/>
              <p:cNvCxnSpPr/>
              <p:nvPr/>
            </p:nvCxnSpPr>
            <p:spPr>
              <a:xfrm>
                <a:off x="254738" y="5557846"/>
                <a:ext cx="864096" cy="0"/>
              </a:xfrm>
              <a:prstGeom prst="straightConnector1">
                <a:avLst/>
              </a:prstGeom>
              <a:grpFill/>
              <a:ln>
                <a:tailEnd type="arrow"/>
              </a:ln>
            </p:spPr>
            <p:style>
              <a:lnRef idx="2">
                <a:schemeClr val="dk1"/>
              </a:lnRef>
              <a:fillRef idx="0">
                <a:schemeClr val="dk1"/>
              </a:fillRef>
              <a:effectRef idx="1">
                <a:schemeClr val="dk1"/>
              </a:effectRef>
              <a:fontRef idx="minor">
                <a:schemeClr val="tx1"/>
              </a:fontRef>
            </p:style>
          </p:cxnSp>
          <p:sp>
            <p:nvSpPr>
              <p:cNvPr id="9" name="Höger 8"/>
              <p:cNvSpPr/>
              <p:nvPr/>
            </p:nvSpPr>
            <p:spPr>
              <a:xfrm>
                <a:off x="254739" y="5896922"/>
                <a:ext cx="864096" cy="144016"/>
              </a:xfrm>
              <a:prstGeom prst="rightArrow">
                <a:avLst/>
              </a:prstGeom>
              <a:grp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cxnSp>
            <p:nvCxnSpPr>
              <p:cNvPr id="15" name="Rak pil 14"/>
              <p:cNvCxnSpPr/>
              <p:nvPr/>
            </p:nvCxnSpPr>
            <p:spPr>
              <a:xfrm>
                <a:off x="242083" y="6456844"/>
                <a:ext cx="889409" cy="0"/>
              </a:xfrm>
              <a:prstGeom prst="straightConnector1">
                <a:avLst/>
              </a:prstGeom>
              <a:grpFill/>
              <a:ln>
                <a:prstDash val="lgDash"/>
                <a:tailEnd type="arrow"/>
              </a:ln>
            </p:spPr>
            <p:style>
              <a:lnRef idx="2">
                <a:schemeClr val="dk1"/>
              </a:lnRef>
              <a:fillRef idx="0">
                <a:schemeClr val="dk1"/>
              </a:fillRef>
              <a:effectRef idx="1">
                <a:schemeClr val="dk1"/>
              </a:effectRef>
              <a:fontRef idx="minor">
                <a:schemeClr val="tx1"/>
              </a:fontRef>
            </p:style>
          </p:cxnSp>
          <p:sp>
            <p:nvSpPr>
              <p:cNvPr id="25" name="Frihandsfigur 24"/>
              <p:cNvSpPr/>
              <p:nvPr/>
            </p:nvSpPr>
            <p:spPr>
              <a:xfrm>
                <a:off x="1933019" y="4776749"/>
                <a:ext cx="1122218" cy="152399"/>
              </a:xfrm>
              <a:custGeom>
                <a:avLst/>
                <a:gdLst>
                  <a:gd name="connsiteX0" fmla="*/ 0 w 1122218"/>
                  <a:gd name="connsiteY0" fmla="*/ 124691 h 152400"/>
                  <a:gd name="connsiteX1" fmla="*/ 110837 w 1122218"/>
                  <a:gd name="connsiteY1" fmla="*/ 13854 h 152400"/>
                  <a:gd name="connsiteX2" fmla="*/ 180109 w 1122218"/>
                  <a:gd name="connsiteY2" fmla="*/ 124691 h 152400"/>
                  <a:gd name="connsiteX3" fmla="*/ 277091 w 1122218"/>
                  <a:gd name="connsiteY3" fmla="*/ 13854 h 152400"/>
                  <a:gd name="connsiteX4" fmla="*/ 360218 w 1122218"/>
                  <a:gd name="connsiteY4" fmla="*/ 124691 h 152400"/>
                  <a:gd name="connsiteX5" fmla="*/ 429491 w 1122218"/>
                  <a:gd name="connsiteY5" fmla="*/ 13854 h 152400"/>
                  <a:gd name="connsiteX6" fmla="*/ 526473 w 1122218"/>
                  <a:gd name="connsiteY6" fmla="*/ 138545 h 152400"/>
                  <a:gd name="connsiteX7" fmla="*/ 609600 w 1122218"/>
                  <a:gd name="connsiteY7" fmla="*/ 13854 h 152400"/>
                  <a:gd name="connsiteX8" fmla="*/ 692727 w 1122218"/>
                  <a:gd name="connsiteY8" fmla="*/ 138545 h 152400"/>
                  <a:gd name="connsiteX9" fmla="*/ 762000 w 1122218"/>
                  <a:gd name="connsiteY9" fmla="*/ 0 h 152400"/>
                  <a:gd name="connsiteX10" fmla="*/ 858982 w 1122218"/>
                  <a:gd name="connsiteY10" fmla="*/ 138545 h 152400"/>
                  <a:gd name="connsiteX11" fmla="*/ 942109 w 1122218"/>
                  <a:gd name="connsiteY11" fmla="*/ 13854 h 152400"/>
                  <a:gd name="connsiteX12" fmla="*/ 1039091 w 1122218"/>
                  <a:gd name="connsiteY12" fmla="*/ 152400 h 152400"/>
                  <a:gd name="connsiteX13" fmla="*/ 1122218 w 1122218"/>
                  <a:gd name="connsiteY13" fmla="*/ 13854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22218" h="152400">
                    <a:moveTo>
                      <a:pt x="0" y="124691"/>
                    </a:moveTo>
                    <a:cubicBezTo>
                      <a:pt x="40409" y="69272"/>
                      <a:pt x="80819" y="13854"/>
                      <a:pt x="110837" y="13854"/>
                    </a:cubicBezTo>
                    <a:cubicBezTo>
                      <a:pt x="140855" y="13854"/>
                      <a:pt x="152400" y="124691"/>
                      <a:pt x="180109" y="124691"/>
                    </a:cubicBezTo>
                    <a:cubicBezTo>
                      <a:pt x="207818" y="124691"/>
                      <a:pt x="247073" y="13854"/>
                      <a:pt x="277091" y="13854"/>
                    </a:cubicBezTo>
                    <a:cubicBezTo>
                      <a:pt x="307109" y="13854"/>
                      <a:pt x="334818" y="124691"/>
                      <a:pt x="360218" y="124691"/>
                    </a:cubicBezTo>
                    <a:cubicBezTo>
                      <a:pt x="385618" y="124691"/>
                      <a:pt x="401782" y="11545"/>
                      <a:pt x="429491" y="13854"/>
                    </a:cubicBezTo>
                    <a:cubicBezTo>
                      <a:pt x="457200" y="16163"/>
                      <a:pt x="496455" y="138545"/>
                      <a:pt x="526473" y="138545"/>
                    </a:cubicBezTo>
                    <a:cubicBezTo>
                      <a:pt x="556491" y="138545"/>
                      <a:pt x="581891" y="13854"/>
                      <a:pt x="609600" y="13854"/>
                    </a:cubicBezTo>
                    <a:cubicBezTo>
                      <a:pt x="637309" y="13854"/>
                      <a:pt x="667327" y="140854"/>
                      <a:pt x="692727" y="138545"/>
                    </a:cubicBezTo>
                    <a:cubicBezTo>
                      <a:pt x="718127" y="136236"/>
                      <a:pt x="734291" y="0"/>
                      <a:pt x="762000" y="0"/>
                    </a:cubicBezTo>
                    <a:cubicBezTo>
                      <a:pt x="789709" y="0"/>
                      <a:pt x="828964" y="136236"/>
                      <a:pt x="858982" y="138545"/>
                    </a:cubicBezTo>
                    <a:cubicBezTo>
                      <a:pt x="889000" y="140854"/>
                      <a:pt x="912091" y="11545"/>
                      <a:pt x="942109" y="13854"/>
                    </a:cubicBezTo>
                    <a:cubicBezTo>
                      <a:pt x="972127" y="16163"/>
                      <a:pt x="1009073" y="152400"/>
                      <a:pt x="1039091" y="152400"/>
                    </a:cubicBezTo>
                    <a:cubicBezTo>
                      <a:pt x="1069109" y="152400"/>
                      <a:pt x="1094509" y="46181"/>
                      <a:pt x="1122218" y="13854"/>
                    </a:cubicBezTo>
                  </a:path>
                </a:pathLst>
              </a:custGeom>
              <a:grpFill/>
            </p:spPr>
            <p:style>
              <a:lnRef idx="2">
                <a:schemeClr val="dk1"/>
              </a:lnRef>
              <a:fillRef idx="0">
                <a:schemeClr val="dk1"/>
              </a:fillRef>
              <a:effectRef idx="1">
                <a:schemeClr val="dk1"/>
              </a:effectRef>
              <a:fontRef idx="minor">
                <a:schemeClr val="tx1"/>
              </a:fontRef>
            </p:style>
            <p:txBody>
              <a:bodyPr numCol="2" rtlCol="0" anchor="ctr"/>
              <a:lstStyle/>
              <a:p>
                <a:pPr algn="ctr"/>
                <a:endParaRPr lang="sv-SE" sz="1050"/>
              </a:p>
            </p:txBody>
          </p:sp>
          <p:sp>
            <p:nvSpPr>
              <p:cNvPr id="26" name="Likbent triangel 25"/>
              <p:cNvSpPr/>
              <p:nvPr/>
            </p:nvSpPr>
            <p:spPr>
              <a:xfrm>
                <a:off x="1933019" y="5557748"/>
                <a:ext cx="196608" cy="274239"/>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numCol="2" rtlCol="0" anchor="ctr"/>
              <a:lstStyle/>
              <a:p>
                <a:pPr algn="ctr"/>
                <a:endParaRPr lang="sv-SE" sz="1050"/>
              </a:p>
            </p:txBody>
          </p:sp>
          <p:sp>
            <p:nvSpPr>
              <p:cNvPr id="29" name="textruta 28"/>
              <p:cNvSpPr txBox="1"/>
              <p:nvPr/>
            </p:nvSpPr>
            <p:spPr>
              <a:xfrm>
                <a:off x="1943866" y="6325431"/>
                <a:ext cx="276722" cy="365314"/>
              </a:xfrm>
              <a:prstGeom prst="rect">
                <a:avLst/>
              </a:prstGeom>
              <a:grpFill/>
            </p:spPr>
            <p:txBody>
              <a:bodyPr wrap="square" numCol="2" rtlCol="0">
                <a:spAutoFit/>
              </a:bodyPr>
              <a:lstStyle/>
              <a:p>
                <a:r>
                  <a:rPr lang="sv-SE" sz="900" b="1" dirty="0" smtClean="0"/>
                  <a:t>A</a:t>
                </a:r>
                <a:endParaRPr lang="sv-SE" sz="900" b="1" dirty="0"/>
              </a:p>
            </p:txBody>
          </p:sp>
        </p:grpSp>
        <p:sp>
          <p:nvSpPr>
            <p:cNvPr id="93" name="textruta 92"/>
            <p:cNvSpPr txBox="1"/>
            <p:nvPr/>
          </p:nvSpPr>
          <p:spPr>
            <a:xfrm>
              <a:off x="2243207" y="6322799"/>
              <a:ext cx="276722" cy="365314"/>
            </a:xfrm>
            <a:prstGeom prst="rect">
              <a:avLst/>
            </a:prstGeom>
            <a:grpFill/>
          </p:spPr>
          <p:txBody>
            <a:bodyPr wrap="square" numCol="2" rtlCol="0">
              <a:spAutoFit/>
            </a:bodyPr>
            <a:lstStyle/>
            <a:p>
              <a:r>
                <a:rPr lang="sv-SE" sz="900" b="1" dirty="0"/>
                <a:t>B</a:t>
              </a:r>
            </a:p>
          </p:txBody>
        </p:sp>
        <p:sp>
          <p:nvSpPr>
            <p:cNvPr id="94" name="textruta 93"/>
            <p:cNvSpPr txBox="1"/>
            <p:nvPr/>
          </p:nvSpPr>
          <p:spPr>
            <a:xfrm>
              <a:off x="2531239" y="6326338"/>
              <a:ext cx="276722" cy="365314"/>
            </a:xfrm>
            <a:prstGeom prst="rect">
              <a:avLst/>
            </a:prstGeom>
            <a:grpFill/>
          </p:spPr>
          <p:txBody>
            <a:bodyPr wrap="square" numCol="2" rtlCol="0">
              <a:spAutoFit/>
            </a:bodyPr>
            <a:lstStyle/>
            <a:p>
              <a:r>
                <a:rPr lang="sv-SE" sz="900" b="1" dirty="0" smtClean="0"/>
                <a:t>C</a:t>
              </a:r>
              <a:endParaRPr lang="sv-SE" sz="900" b="1" dirty="0"/>
            </a:p>
          </p:txBody>
        </p:sp>
        <p:sp>
          <p:nvSpPr>
            <p:cNvPr id="95" name="textruta 94"/>
            <p:cNvSpPr txBox="1"/>
            <p:nvPr/>
          </p:nvSpPr>
          <p:spPr>
            <a:xfrm>
              <a:off x="2819271" y="6325433"/>
              <a:ext cx="276722" cy="365314"/>
            </a:xfrm>
            <a:prstGeom prst="rect">
              <a:avLst/>
            </a:prstGeom>
            <a:grpFill/>
          </p:spPr>
          <p:txBody>
            <a:bodyPr wrap="square" numCol="2" rtlCol="0">
              <a:spAutoFit/>
            </a:bodyPr>
            <a:lstStyle/>
            <a:p>
              <a:r>
                <a:rPr lang="sv-SE" sz="900" b="1" dirty="0" smtClean="0"/>
                <a:t>D</a:t>
              </a:r>
              <a:endParaRPr lang="sv-SE" sz="900" b="1" dirty="0"/>
            </a:p>
          </p:txBody>
        </p:sp>
        <p:sp>
          <p:nvSpPr>
            <p:cNvPr id="96" name="textruta 95"/>
            <p:cNvSpPr txBox="1"/>
            <p:nvPr/>
          </p:nvSpPr>
          <p:spPr>
            <a:xfrm>
              <a:off x="3081474" y="6325433"/>
              <a:ext cx="276722" cy="365314"/>
            </a:xfrm>
            <a:prstGeom prst="rect">
              <a:avLst/>
            </a:prstGeom>
            <a:grpFill/>
          </p:spPr>
          <p:txBody>
            <a:bodyPr wrap="square" numCol="2" rtlCol="0">
              <a:spAutoFit/>
            </a:bodyPr>
            <a:lstStyle/>
            <a:p>
              <a:r>
                <a:rPr lang="sv-SE" sz="900" b="1" dirty="0"/>
                <a:t>E</a:t>
              </a:r>
            </a:p>
          </p:txBody>
        </p:sp>
      </p:grpSp>
      <p:grpSp>
        <p:nvGrpSpPr>
          <p:cNvPr id="14" name="Grupp 13"/>
          <p:cNvGrpSpPr/>
          <p:nvPr/>
        </p:nvGrpSpPr>
        <p:grpSpPr>
          <a:xfrm>
            <a:off x="4672331" y="3491318"/>
            <a:ext cx="4292157" cy="2981763"/>
            <a:chOff x="4672331" y="3491318"/>
            <a:chExt cx="4292157" cy="2981763"/>
          </a:xfrm>
        </p:grpSpPr>
        <p:cxnSp>
          <p:nvCxnSpPr>
            <p:cNvPr id="37" name="Rak pil 36"/>
            <p:cNvCxnSpPr/>
            <p:nvPr/>
          </p:nvCxnSpPr>
          <p:spPr>
            <a:xfrm flipV="1">
              <a:off x="4885780" y="3923751"/>
              <a:ext cx="1" cy="212948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0" name="Rak pil 39"/>
            <p:cNvCxnSpPr/>
            <p:nvPr/>
          </p:nvCxnSpPr>
          <p:spPr>
            <a:xfrm>
              <a:off x="4966170" y="4005064"/>
              <a:ext cx="720352" cy="99352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44" name="Rak pil 43"/>
            <p:cNvCxnSpPr/>
            <p:nvPr/>
          </p:nvCxnSpPr>
          <p:spPr>
            <a:xfrm flipV="1">
              <a:off x="4885781" y="5005764"/>
              <a:ext cx="800741" cy="99602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46" name="Rak pil 45"/>
            <p:cNvCxnSpPr/>
            <p:nvPr/>
          </p:nvCxnSpPr>
          <p:spPr>
            <a:xfrm flipV="1">
              <a:off x="5686522" y="3933847"/>
              <a:ext cx="2727626" cy="106474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0" name="Rak pil 49"/>
            <p:cNvCxnSpPr/>
            <p:nvPr/>
          </p:nvCxnSpPr>
          <p:spPr>
            <a:xfrm flipV="1">
              <a:off x="5686522" y="4779761"/>
              <a:ext cx="1872208" cy="21882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53" name="Rak pil 52"/>
            <p:cNvCxnSpPr/>
            <p:nvPr/>
          </p:nvCxnSpPr>
          <p:spPr>
            <a:xfrm flipH="1">
              <a:off x="7558731" y="3933848"/>
              <a:ext cx="863623" cy="895375"/>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5" name="Rak pil 54"/>
            <p:cNvCxnSpPr/>
            <p:nvPr/>
          </p:nvCxnSpPr>
          <p:spPr>
            <a:xfrm>
              <a:off x="7668344" y="4829223"/>
              <a:ext cx="1022526" cy="103835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58" name="Rak pil 57"/>
            <p:cNvCxnSpPr/>
            <p:nvPr/>
          </p:nvCxnSpPr>
          <p:spPr>
            <a:xfrm flipH="1">
              <a:off x="5974554" y="4829223"/>
              <a:ext cx="1584177" cy="390757"/>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62" name="Rak pil 61"/>
            <p:cNvCxnSpPr/>
            <p:nvPr/>
          </p:nvCxnSpPr>
          <p:spPr>
            <a:xfrm flipH="1" flipV="1">
              <a:off x="6046562" y="5238421"/>
              <a:ext cx="2580978" cy="62916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91" name="Höger 90"/>
            <p:cNvSpPr/>
            <p:nvPr/>
          </p:nvSpPr>
          <p:spPr>
            <a:xfrm rot="3275089">
              <a:off x="5953531" y="5632255"/>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7" name="textruta 96"/>
            <p:cNvSpPr txBox="1"/>
            <p:nvPr/>
          </p:nvSpPr>
          <p:spPr>
            <a:xfrm>
              <a:off x="4730577" y="6165304"/>
              <a:ext cx="587315" cy="307777"/>
            </a:xfrm>
            <a:prstGeom prst="rect">
              <a:avLst/>
            </a:prstGeom>
            <a:noFill/>
          </p:spPr>
          <p:txBody>
            <a:bodyPr wrap="square" rtlCol="0">
              <a:spAutoFit/>
            </a:bodyPr>
            <a:lstStyle/>
            <a:p>
              <a:r>
                <a:rPr lang="sv-SE" sz="1400" b="1" dirty="0" smtClean="0"/>
                <a:t>A=X</a:t>
              </a:r>
              <a:endParaRPr lang="sv-SE" sz="1400" b="1" dirty="0"/>
            </a:p>
          </p:txBody>
        </p:sp>
        <p:sp>
          <p:nvSpPr>
            <p:cNvPr id="98" name="textruta 97"/>
            <p:cNvSpPr txBox="1"/>
            <p:nvPr/>
          </p:nvSpPr>
          <p:spPr>
            <a:xfrm>
              <a:off x="8124800" y="3626070"/>
              <a:ext cx="502740" cy="307777"/>
            </a:xfrm>
            <a:prstGeom prst="rect">
              <a:avLst/>
            </a:prstGeom>
            <a:noFill/>
          </p:spPr>
          <p:txBody>
            <a:bodyPr wrap="square" rtlCol="0">
              <a:spAutoFit/>
            </a:bodyPr>
            <a:lstStyle/>
            <a:p>
              <a:r>
                <a:rPr lang="sv-SE" sz="1400" b="1" dirty="0" smtClean="0"/>
                <a:t>C=X</a:t>
              </a:r>
              <a:endParaRPr lang="sv-SE" sz="1400" b="1" dirty="0"/>
            </a:p>
          </p:txBody>
        </p:sp>
        <p:sp>
          <p:nvSpPr>
            <p:cNvPr id="99" name="textruta 98"/>
            <p:cNvSpPr txBox="1"/>
            <p:nvPr/>
          </p:nvSpPr>
          <p:spPr>
            <a:xfrm>
              <a:off x="8414148" y="5806871"/>
              <a:ext cx="550340" cy="307777"/>
            </a:xfrm>
            <a:prstGeom prst="rect">
              <a:avLst/>
            </a:prstGeom>
            <a:noFill/>
          </p:spPr>
          <p:txBody>
            <a:bodyPr wrap="square" rtlCol="0">
              <a:spAutoFit/>
            </a:bodyPr>
            <a:lstStyle/>
            <a:p>
              <a:r>
                <a:rPr lang="sv-SE" sz="1400" b="1" dirty="0" smtClean="0"/>
                <a:t>D=X</a:t>
              </a:r>
              <a:endParaRPr lang="sv-SE" sz="1400" b="1" dirty="0"/>
            </a:p>
          </p:txBody>
        </p:sp>
        <p:sp>
          <p:nvSpPr>
            <p:cNvPr id="100" name="textruta 99"/>
            <p:cNvSpPr txBox="1"/>
            <p:nvPr/>
          </p:nvSpPr>
          <p:spPr>
            <a:xfrm>
              <a:off x="4722782" y="3626071"/>
              <a:ext cx="486777" cy="307777"/>
            </a:xfrm>
            <a:prstGeom prst="rect">
              <a:avLst/>
            </a:prstGeom>
            <a:noFill/>
          </p:spPr>
          <p:txBody>
            <a:bodyPr wrap="square" rtlCol="0">
              <a:spAutoFit/>
            </a:bodyPr>
            <a:lstStyle/>
            <a:p>
              <a:r>
                <a:rPr lang="sv-SE" sz="1400" b="1" dirty="0" smtClean="0"/>
                <a:t>B=X</a:t>
              </a:r>
              <a:endParaRPr lang="sv-SE" sz="1400" b="1" dirty="0"/>
            </a:p>
          </p:txBody>
        </p:sp>
        <p:sp>
          <p:nvSpPr>
            <p:cNvPr id="110" name="Likbent triangel 109"/>
            <p:cNvSpPr/>
            <p:nvPr/>
          </p:nvSpPr>
          <p:spPr>
            <a:xfrm>
              <a:off x="5121285" y="620633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1" name="Likbent triangel 110"/>
            <p:cNvSpPr/>
            <p:nvPr/>
          </p:nvSpPr>
          <p:spPr>
            <a:xfrm>
              <a:off x="4672331" y="3491318"/>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2" name="Likbent triangel 111"/>
            <p:cNvSpPr/>
            <p:nvPr/>
          </p:nvSpPr>
          <p:spPr>
            <a:xfrm>
              <a:off x="8592566" y="359786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3" name="Likbent triangel 112"/>
            <p:cNvSpPr/>
            <p:nvPr/>
          </p:nvSpPr>
          <p:spPr>
            <a:xfrm>
              <a:off x="8690870" y="6001791"/>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grpSp>
        <p:nvGrpSpPr>
          <p:cNvPr id="72" name="Grupp 71"/>
          <p:cNvGrpSpPr/>
          <p:nvPr/>
        </p:nvGrpSpPr>
        <p:grpSpPr>
          <a:xfrm>
            <a:off x="4868939" y="221392"/>
            <a:ext cx="4095549" cy="3114602"/>
            <a:chOff x="4841439" y="3317447"/>
            <a:chExt cx="4095549" cy="3114602"/>
          </a:xfrm>
        </p:grpSpPr>
        <p:cxnSp>
          <p:nvCxnSpPr>
            <p:cNvPr id="73" name="Rak pil 72"/>
            <p:cNvCxnSpPr/>
            <p:nvPr/>
          </p:nvCxnSpPr>
          <p:spPr>
            <a:xfrm flipH="1">
              <a:off x="4841439" y="3933848"/>
              <a:ext cx="27500" cy="2164252"/>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4" name="Rak pil 73"/>
            <p:cNvCxnSpPr/>
            <p:nvPr/>
          </p:nvCxnSpPr>
          <p:spPr>
            <a:xfrm>
              <a:off x="7531231" y="5090396"/>
              <a:ext cx="970505" cy="306486"/>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5" name="Rak pil 74"/>
            <p:cNvCxnSpPr/>
            <p:nvPr/>
          </p:nvCxnSpPr>
          <p:spPr>
            <a:xfrm>
              <a:off x="8394855" y="3471335"/>
              <a:ext cx="266963" cy="96548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6" name="Rak pil 75"/>
            <p:cNvCxnSpPr/>
            <p:nvPr/>
          </p:nvCxnSpPr>
          <p:spPr>
            <a:xfrm>
              <a:off x="5659022" y="4632851"/>
              <a:ext cx="0" cy="1528063"/>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7" name="Rak pil 76"/>
            <p:cNvCxnSpPr/>
            <p:nvPr/>
          </p:nvCxnSpPr>
          <p:spPr>
            <a:xfrm flipH="1">
              <a:off x="8501736" y="4511244"/>
              <a:ext cx="161634" cy="885638"/>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78" name="Rak pil 77"/>
            <p:cNvCxnSpPr>
              <a:endCxn id="86" idx="2"/>
            </p:cNvCxnSpPr>
            <p:nvPr/>
          </p:nvCxnSpPr>
          <p:spPr>
            <a:xfrm flipV="1">
              <a:off x="7531231" y="3625224"/>
              <a:ext cx="71977" cy="1297374"/>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79" name="Rak pil 78"/>
            <p:cNvCxnSpPr/>
            <p:nvPr/>
          </p:nvCxnSpPr>
          <p:spPr>
            <a:xfrm flipH="1">
              <a:off x="7567219" y="4511244"/>
              <a:ext cx="1089155" cy="579151"/>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cxnSp>
          <p:nvCxnSpPr>
            <p:cNvPr id="80" name="Rak pil 79"/>
            <p:cNvCxnSpPr/>
            <p:nvPr/>
          </p:nvCxnSpPr>
          <p:spPr>
            <a:xfrm flipV="1">
              <a:off x="7531230" y="3471335"/>
              <a:ext cx="863624" cy="1544640"/>
            </a:xfrm>
            <a:prstGeom prst="straightConnector1">
              <a:avLst/>
            </a:prstGeom>
            <a:ln>
              <a:tailEnd type="arrow"/>
            </a:ln>
          </p:spPr>
          <p:style>
            <a:lnRef idx="2">
              <a:schemeClr val="dk1"/>
            </a:lnRef>
            <a:fillRef idx="0">
              <a:schemeClr val="dk1"/>
            </a:fillRef>
            <a:effectRef idx="1">
              <a:schemeClr val="dk1"/>
            </a:effectRef>
            <a:fontRef idx="minor">
              <a:schemeClr val="tx1"/>
            </a:fontRef>
          </p:style>
        </p:cxnSp>
        <p:cxnSp>
          <p:nvCxnSpPr>
            <p:cNvPr id="81" name="Rak pil 80"/>
            <p:cNvCxnSpPr/>
            <p:nvPr/>
          </p:nvCxnSpPr>
          <p:spPr>
            <a:xfrm>
              <a:off x="7640844" y="3625224"/>
              <a:ext cx="1057500" cy="811599"/>
            </a:xfrm>
            <a:prstGeom prst="straightConnector1">
              <a:avLst/>
            </a:prstGeom>
            <a:ln>
              <a:prstDash val="lgDash"/>
              <a:tailEnd type="arrow"/>
            </a:ln>
          </p:spPr>
          <p:style>
            <a:lnRef idx="2">
              <a:schemeClr val="dk1"/>
            </a:lnRef>
            <a:fillRef idx="0">
              <a:schemeClr val="dk1"/>
            </a:fillRef>
            <a:effectRef idx="1">
              <a:schemeClr val="dk1"/>
            </a:effectRef>
            <a:fontRef idx="minor">
              <a:schemeClr val="tx1"/>
            </a:fontRef>
          </p:style>
        </p:cxnSp>
        <p:sp>
          <p:nvSpPr>
            <p:cNvPr id="82" name="Höger 81"/>
            <p:cNvSpPr/>
            <p:nvPr/>
          </p:nvSpPr>
          <p:spPr>
            <a:xfrm rot="15474846">
              <a:off x="6399420" y="4580838"/>
              <a:ext cx="864096" cy="144016"/>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83" name="textruta 82"/>
            <p:cNvSpPr txBox="1"/>
            <p:nvPr/>
          </p:nvSpPr>
          <p:spPr>
            <a:xfrm>
              <a:off x="7309551" y="4632851"/>
              <a:ext cx="587315" cy="307777"/>
            </a:xfrm>
            <a:prstGeom prst="rect">
              <a:avLst/>
            </a:prstGeom>
            <a:noFill/>
          </p:spPr>
          <p:txBody>
            <a:bodyPr wrap="square" rtlCol="0">
              <a:spAutoFit/>
            </a:bodyPr>
            <a:lstStyle/>
            <a:p>
              <a:r>
                <a:rPr lang="sv-SE" sz="1400" b="1" dirty="0" smtClean="0"/>
                <a:t>A=X</a:t>
              </a:r>
              <a:endParaRPr lang="sv-SE" sz="1400" b="1" dirty="0"/>
            </a:p>
          </p:txBody>
        </p:sp>
        <p:sp>
          <p:nvSpPr>
            <p:cNvPr id="84" name="textruta 83"/>
            <p:cNvSpPr txBox="1"/>
            <p:nvPr/>
          </p:nvSpPr>
          <p:spPr>
            <a:xfrm>
              <a:off x="5805346" y="5806869"/>
              <a:ext cx="502740" cy="307777"/>
            </a:xfrm>
            <a:prstGeom prst="rect">
              <a:avLst/>
            </a:prstGeom>
            <a:noFill/>
          </p:spPr>
          <p:txBody>
            <a:bodyPr wrap="square" rtlCol="0">
              <a:spAutoFit/>
            </a:bodyPr>
            <a:lstStyle/>
            <a:p>
              <a:r>
                <a:rPr lang="sv-SE" sz="1400" b="1" dirty="0" smtClean="0"/>
                <a:t>C=X</a:t>
              </a:r>
              <a:endParaRPr lang="sv-SE" sz="1400" b="1" dirty="0"/>
            </a:p>
          </p:txBody>
        </p:sp>
        <p:sp>
          <p:nvSpPr>
            <p:cNvPr id="85" name="textruta 84"/>
            <p:cNvSpPr txBox="1"/>
            <p:nvPr/>
          </p:nvSpPr>
          <p:spPr>
            <a:xfrm>
              <a:off x="8386648" y="5853137"/>
              <a:ext cx="550340" cy="307777"/>
            </a:xfrm>
            <a:prstGeom prst="rect">
              <a:avLst/>
            </a:prstGeom>
            <a:noFill/>
          </p:spPr>
          <p:txBody>
            <a:bodyPr wrap="square" rtlCol="0">
              <a:spAutoFit/>
            </a:bodyPr>
            <a:lstStyle/>
            <a:p>
              <a:r>
                <a:rPr lang="sv-SE" sz="1400" b="1" dirty="0" smtClean="0"/>
                <a:t>D=X</a:t>
              </a:r>
              <a:endParaRPr lang="sv-SE" sz="1400" b="1" dirty="0"/>
            </a:p>
          </p:txBody>
        </p:sp>
        <p:sp>
          <p:nvSpPr>
            <p:cNvPr id="86" name="textruta 85"/>
            <p:cNvSpPr txBox="1"/>
            <p:nvPr/>
          </p:nvSpPr>
          <p:spPr>
            <a:xfrm>
              <a:off x="7359819" y="3317447"/>
              <a:ext cx="486777" cy="307777"/>
            </a:xfrm>
            <a:prstGeom prst="rect">
              <a:avLst/>
            </a:prstGeom>
            <a:noFill/>
          </p:spPr>
          <p:txBody>
            <a:bodyPr wrap="square" rtlCol="0">
              <a:spAutoFit/>
            </a:bodyPr>
            <a:lstStyle/>
            <a:p>
              <a:r>
                <a:rPr lang="sv-SE" sz="1400" b="1" dirty="0" smtClean="0"/>
                <a:t>B=X</a:t>
              </a:r>
              <a:endParaRPr lang="sv-SE" sz="1400" b="1" dirty="0"/>
            </a:p>
          </p:txBody>
        </p:sp>
        <p:sp>
          <p:nvSpPr>
            <p:cNvPr id="87" name="Likbent triangel 86"/>
            <p:cNvSpPr/>
            <p:nvPr/>
          </p:nvSpPr>
          <p:spPr>
            <a:xfrm>
              <a:off x="5121285" y="6206335"/>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90" name="Likbent triangel 89"/>
            <p:cNvSpPr/>
            <p:nvPr/>
          </p:nvSpPr>
          <p:spPr>
            <a:xfrm>
              <a:off x="8501736" y="6112950"/>
              <a:ext cx="196608" cy="225714"/>
            </a:xfrm>
            <a:prstGeom prst="triangl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grpSp>
      <p:sp>
        <p:nvSpPr>
          <p:cNvPr id="35" name="Frihandsfigur 34"/>
          <p:cNvSpPr/>
          <p:nvPr/>
        </p:nvSpPr>
        <p:spPr>
          <a:xfrm>
            <a:off x="6974541" y="1990165"/>
            <a:ext cx="1577788" cy="520851"/>
          </a:xfrm>
          <a:custGeom>
            <a:avLst/>
            <a:gdLst>
              <a:gd name="connsiteX0" fmla="*/ 1577788 w 1577788"/>
              <a:gd name="connsiteY0" fmla="*/ 268941 h 520851"/>
              <a:gd name="connsiteX1" fmla="*/ 1272988 w 1577788"/>
              <a:gd name="connsiteY1" fmla="*/ 519953 h 520851"/>
              <a:gd name="connsiteX2" fmla="*/ 1147483 w 1577788"/>
              <a:gd name="connsiteY2" fmla="*/ 358588 h 520851"/>
              <a:gd name="connsiteX3" fmla="*/ 968188 w 1577788"/>
              <a:gd name="connsiteY3" fmla="*/ 519953 h 520851"/>
              <a:gd name="connsiteX4" fmla="*/ 914400 w 1577788"/>
              <a:gd name="connsiteY4" fmla="*/ 358588 h 520851"/>
              <a:gd name="connsiteX5" fmla="*/ 699247 w 1577788"/>
              <a:gd name="connsiteY5" fmla="*/ 484094 h 520851"/>
              <a:gd name="connsiteX6" fmla="*/ 699247 w 1577788"/>
              <a:gd name="connsiteY6" fmla="*/ 304800 h 520851"/>
              <a:gd name="connsiteX7" fmla="*/ 430306 w 1577788"/>
              <a:gd name="connsiteY7" fmla="*/ 430306 h 520851"/>
              <a:gd name="connsiteX8" fmla="*/ 412377 w 1577788"/>
              <a:gd name="connsiteY8" fmla="*/ 251011 h 520851"/>
              <a:gd name="connsiteX9" fmla="*/ 161365 w 1577788"/>
              <a:gd name="connsiteY9" fmla="*/ 286870 h 520851"/>
              <a:gd name="connsiteX10" fmla="*/ 233083 w 1577788"/>
              <a:gd name="connsiteY10" fmla="*/ 161364 h 520851"/>
              <a:gd name="connsiteX11" fmla="*/ 0 w 1577788"/>
              <a:gd name="connsiteY11" fmla="*/ 0 h 52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77788" h="520851">
                <a:moveTo>
                  <a:pt x="1577788" y="268941"/>
                </a:moveTo>
                <a:cubicBezTo>
                  <a:pt x="1461246" y="386976"/>
                  <a:pt x="1344705" y="505012"/>
                  <a:pt x="1272988" y="519953"/>
                </a:cubicBezTo>
                <a:cubicBezTo>
                  <a:pt x="1201270" y="534894"/>
                  <a:pt x="1198283" y="358588"/>
                  <a:pt x="1147483" y="358588"/>
                </a:cubicBezTo>
                <a:cubicBezTo>
                  <a:pt x="1096683" y="358588"/>
                  <a:pt x="1007035" y="519953"/>
                  <a:pt x="968188" y="519953"/>
                </a:cubicBezTo>
                <a:cubicBezTo>
                  <a:pt x="929341" y="519953"/>
                  <a:pt x="959223" y="364564"/>
                  <a:pt x="914400" y="358588"/>
                </a:cubicBezTo>
                <a:cubicBezTo>
                  <a:pt x="869577" y="352612"/>
                  <a:pt x="735106" y="493059"/>
                  <a:pt x="699247" y="484094"/>
                </a:cubicBezTo>
                <a:cubicBezTo>
                  <a:pt x="663388" y="475129"/>
                  <a:pt x="744070" y="313765"/>
                  <a:pt x="699247" y="304800"/>
                </a:cubicBezTo>
                <a:cubicBezTo>
                  <a:pt x="654424" y="295835"/>
                  <a:pt x="478118" y="439271"/>
                  <a:pt x="430306" y="430306"/>
                </a:cubicBezTo>
                <a:cubicBezTo>
                  <a:pt x="382494" y="421341"/>
                  <a:pt x="457200" y="274917"/>
                  <a:pt x="412377" y="251011"/>
                </a:cubicBezTo>
                <a:cubicBezTo>
                  <a:pt x="367553" y="227105"/>
                  <a:pt x="191247" y="301811"/>
                  <a:pt x="161365" y="286870"/>
                </a:cubicBezTo>
                <a:cubicBezTo>
                  <a:pt x="131483" y="271929"/>
                  <a:pt x="259977" y="209176"/>
                  <a:pt x="233083" y="161364"/>
                </a:cubicBezTo>
                <a:cubicBezTo>
                  <a:pt x="206189" y="113552"/>
                  <a:pt x="103094" y="56776"/>
                  <a:pt x="0" y="0"/>
                </a:cubicBezTo>
              </a:path>
            </a:pathLst>
          </a:custGeom>
        </p:spPr>
        <p:style>
          <a:lnRef idx="2">
            <a:schemeClr val="dk1"/>
          </a:lnRef>
          <a:fillRef idx="0">
            <a:schemeClr val="dk1"/>
          </a:fillRef>
          <a:effectRef idx="1">
            <a:schemeClr val="dk1"/>
          </a:effectRef>
          <a:fontRef idx="minor">
            <a:schemeClr val="tx1"/>
          </a:fontRef>
        </p:style>
        <p:txBody>
          <a:bodyPr rtlCol="0" anchor="ctr"/>
          <a:lstStyle/>
          <a:p>
            <a:pPr algn="ctr"/>
            <a:endParaRPr lang="sv-SE"/>
          </a:p>
        </p:txBody>
      </p:sp>
    </p:spTree>
    <p:extLst>
      <p:ext uri="{BB962C8B-B14F-4D97-AF65-F5344CB8AC3E}">
        <p14:creationId xmlns:p14="http://schemas.microsoft.com/office/powerpoint/2010/main" val="359202689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2415</TotalTime>
  <Words>4018</Words>
  <Application>Microsoft Office PowerPoint</Application>
  <PresentationFormat>Bildspel på skärmen (4:3)</PresentationFormat>
  <Paragraphs>961</Paragraphs>
  <Slides>22</Slides>
  <Notes>0</Notes>
  <HiddenSlides>0</HiddenSlides>
  <MMClips>0</MMClips>
  <ScaleCrop>false</ScaleCrop>
  <HeadingPairs>
    <vt:vector size="4" baseType="variant">
      <vt:variant>
        <vt:lpstr>Tema</vt:lpstr>
      </vt:variant>
      <vt:variant>
        <vt:i4>1</vt:i4>
      </vt:variant>
      <vt:variant>
        <vt:lpstr>Bildrubriker</vt:lpstr>
      </vt:variant>
      <vt:variant>
        <vt:i4>22</vt:i4>
      </vt:variant>
    </vt:vector>
  </HeadingPairs>
  <TitlesOfParts>
    <vt:vector size="23" baseType="lpstr">
      <vt:lpstr>Office-tema</vt:lpstr>
      <vt:lpstr>Övning: Teknikbanan  </vt:lpstr>
      <vt:lpstr>Övning: Guldtian Tid: 10 minuter</vt:lpstr>
      <vt:lpstr>Övning: Guldtian 2 Tid: 10 minuter</vt:lpstr>
      <vt:lpstr>Övning: Slottet Tid: 15 minuter</vt:lpstr>
      <vt:lpstr>Övning: Slottet 2 Tid: 15 minuter</vt:lpstr>
      <vt:lpstr>Övning: Slottet 3 Tid: 15 minuter</vt:lpstr>
      <vt:lpstr>Övning: Väggen  Tid: 10 minuter</vt:lpstr>
      <vt:lpstr>Övning: Väggen 2 Tid: 10 minuter</vt:lpstr>
      <vt:lpstr>Övning: Väggen 3 Tid: 15 minuter</vt:lpstr>
      <vt:lpstr>Övning: Väggen 4 Tid: 15 minuter</vt:lpstr>
      <vt:lpstr>Övning: Väggen 5 Tid: 15 minuter</vt:lpstr>
      <vt:lpstr>Övning: Klapp klapp  Tid: 10 minuter</vt:lpstr>
      <vt:lpstr>Övning: Klapp klapp 2  Tid: 10 minuter</vt:lpstr>
      <vt:lpstr>Övning: Anfall 3 mot 1  Tid: 15 minuter</vt:lpstr>
      <vt:lpstr>Övning: Anfall 3 mot 2  Tid: 15 minuter</vt:lpstr>
      <vt:lpstr>Övning: Back till back Tid: 10 minuter</vt:lpstr>
      <vt:lpstr>Övning: VIB Superchallenge, boll mot bänk Tid: Max 30 sekunder</vt:lpstr>
      <vt:lpstr>Övning: VIB Superchallenge, träffsäkerhet Tid: Max 30 sekunder</vt:lpstr>
      <vt:lpstr>Övning: VIB Superchallenge, jonglering Tid: Max 30 sekunder</vt:lpstr>
      <vt:lpstr>Övning: VIB Superchallenge, hämta bollar Tid: Individuellt</vt:lpstr>
      <vt:lpstr>Övning: VIB Superchallenge, dribblaren Tid: Individuellt</vt:lpstr>
      <vt:lpstr>Övning: Mall  Tid: 15 minuter</vt:lpstr>
    </vt:vector>
  </TitlesOfParts>
  <Company>HP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Patrik Fahlman</dc:creator>
  <cp:lastModifiedBy>Patrik Fahlman</cp:lastModifiedBy>
  <cp:revision>122</cp:revision>
  <dcterms:created xsi:type="dcterms:W3CDTF">2015-01-12T09:03:43Z</dcterms:created>
  <dcterms:modified xsi:type="dcterms:W3CDTF">2015-03-23T07:51:49Z</dcterms:modified>
</cp:coreProperties>
</file>