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0" r:id="rId9"/>
    <p:sldId id="294" r:id="rId10"/>
    <p:sldId id="293" r:id="rId11"/>
    <p:sldId id="291" r:id="rId12"/>
    <p:sldId id="292" r:id="rId13"/>
    <p:sldId id="295" r:id="rId14"/>
    <p:sldId id="296" r:id="rId15"/>
    <p:sldId id="297" r:id="rId16"/>
    <p:sldId id="263" r:id="rId17"/>
  </p:sldIdLst>
  <p:sldSz cx="12192000" cy="6858000"/>
  <p:notesSz cx="7104063" cy="102346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5" d="100"/>
          <a:sy n="55" d="100"/>
        </p:scale>
        <p:origin x="11448" y="2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3851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3851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958850"/>
            <a:ext cx="4606925" cy="2590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3694056"/>
            <a:ext cx="5683250" cy="30224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290830"/>
            <a:ext cx="3078427" cy="3851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7290830"/>
            <a:ext cx="3078427" cy="3851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IFK Strömstads spelarutbildningsplan, långsiktig spelarutveckling och enhetligt arbetssätt: turn3search4, lines 48-56.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Bakgrunden på denna slide bygger på säsongssammanfattningen som Ali beskrev i samtalet.
IFK:s säsongsplanering 2026 beskriver två 11-mannalag och möjlighet till spel med U/A-laget: turn3search9, lines 4 and 14.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IFK:s spelarutbildningsplan anger att långsiktig utveckling är viktigare än kortsiktiga resultat och att spelare ska utveckla teknik, spelförståelse samt fysiska och psykologiska färdigheter: turn3search4, lines 48-54 and 84-85.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IFK:s spelarutbildningsplan beskriver teman i säsongsplaneringen, matchlika övningar och progression i 11v11: turn3search4, lines 78-81 and 89-91.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IFK:s spelarutbildningsplan innehåller hospitering och anger att spelare ska utmanas på sin egen nivå: turn3search4, lines 38-41 and 48-54.
Säsongsplaneringen 2026 anger möjlighet till spel med U/A-laget: turn3search9, line 14.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IFK:s spelarutbildningsplan lyfter strukturerad positiv lärmiljö, individuella nivåanpassade utmaningar och involvering av föräldrar: turn3search4, lines 48-54.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De praktiska punkterna bygger på spelarbudskapet som Ali formulerade i samtalet.
IFK:s spelarutbildningsplan rekommenderar hållbart idrottande och att lag årligen kommer överens om hur riktlinjerna ska tillämpas: turn3search4, lines 84-91.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Utifrån målsättningar och förutsättningar, identifiera konkreta handlingar som du ska göra under försäsongen.</a:t>
            </a:r>
          </a:p>
          <a:p>
            <a:endParaRPr lang="sv-SE" dirty="0"/>
          </a:p>
          <a:p>
            <a:r>
              <a:rPr lang="sv-SE" dirty="0"/>
              <a:t>Träningsplanering </a:t>
            </a:r>
            <a:r>
              <a:rPr lang="sv-SE" dirty="0" err="1"/>
              <a:t>t.ex</a:t>
            </a:r>
            <a:r>
              <a:rPr lang="sv-SE" dirty="0"/>
              <a:t>?</a:t>
            </a:r>
          </a:p>
          <a:p>
            <a:pPr marL="171447" indent="-171447">
              <a:buFont typeface="Arial" panose="020B0604020202020204" pitchFamily="34" charset="0"/>
              <a:buChar char="•"/>
            </a:pPr>
            <a:r>
              <a:rPr lang="sv-SE" dirty="0"/>
              <a:t>Antal träningstillfällen och matcher?</a:t>
            </a:r>
          </a:p>
          <a:p>
            <a:pPr marL="171447" indent="-171447" defTabSz="914381">
              <a:buFont typeface="Arial" panose="020B0604020202020204" pitchFamily="34" charset="0"/>
              <a:buChar char="•"/>
              <a:defRPr/>
            </a:pPr>
            <a:r>
              <a:rPr lang="sv-SE" dirty="0"/>
              <a:t>Lagmöten? Matchanalys / Matchgenomgång? </a:t>
            </a:r>
          </a:p>
          <a:p>
            <a:pPr marL="171447" indent="-171447">
              <a:buFont typeface="Arial" panose="020B0604020202020204" pitchFamily="34" charset="0"/>
              <a:buChar char="•"/>
            </a:pPr>
            <a:r>
              <a:rPr lang="sv-SE" dirty="0"/>
              <a:t>Träningsinnehåll? </a:t>
            </a:r>
          </a:p>
          <a:p>
            <a:endParaRPr lang="sv-SE" dirty="0"/>
          </a:p>
          <a:p>
            <a:pPr lvl="0" fontAlgn="base"/>
            <a:r>
              <a:rPr lang="sv-SE" dirty="0"/>
              <a:t>Visualisera hur en exempelvecka ser ut</a:t>
            </a:r>
          </a:p>
          <a:p>
            <a:pPr marL="171447" indent="-171447" fontAlgn="base">
              <a:buFont typeface="Arial" panose="020B0604020202020204" pitchFamily="34" charset="0"/>
              <a:buChar char="•"/>
            </a:pPr>
            <a:r>
              <a:rPr lang="sv-SE" dirty="0"/>
              <a:t>Återhämtningsfas</a:t>
            </a:r>
          </a:p>
          <a:p>
            <a:pPr marL="171447" indent="-171447" fontAlgn="base">
              <a:buFont typeface="Arial" panose="020B0604020202020204" pitchFamily="34" charset="0"/>
              <a:buChar char="•"/>
            </a:pPr>
            <a:r>
              <a:rPr lang="sv-SE" dirty="0"/>
              <a:t>Högbelastande fas</a:t>
            </a:r>
          </a:p>
          <a:p>
            <a:pPr marL="171447" indent="-171447" fontAlgn="base">
              <a:buFont typeface="Arial" panose="020B0604020202020204" pitchFamily="34" charset="0"/>
              <a:buChar char="•"/>
            </a:pPr>
            <a:r>
              <a:rPr lang="sv-SE" dirty="0"/>
              <a:t>Matchförberedande fas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59123-A4C7-684E-B9CC-66432AD0112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003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Budskapet sammanfattar principerna i IFK Strömstads spelarutbildningsplan om långsiktig utveckling, föreningskultur och enhetligt arbetssätt: turn3search4, lines 48-56.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FK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6510528"/>
            <a:ext cx="4846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57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IFK STRÖMSTAD  |  JUNIOR 2027</a:t>
            </a:r>
            <a:endParaRPr lang="en-US" sz="800"/>
          </a:p>
        </p:txBody>
      </p:sp>
      <p:sp>
        <p:nvSpPr>
          <p:cNvPr id="4" name="Text 2"/>
          <p:cNvSpPr/>
          <p:nvPr/>
        </p:nvSpPr>
        <p:spPr>
          <a:xfrm>
            <a:off x="9738360" y="6510528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557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 BLÅVITA TRÅDEN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Shape 1"/>
          <p:cNvSpPr/>
          <p:nvPr/>
        </p:nvSpPr>
        <p:spPr>
          <a:xfrm>
            <a:off x="685800" y="822960"/>
            <a:ext cx="1005840" cy="1005840"/>
          </a:xfrm>
          <a:prstGeom prst="ellipse">
            <a:avLst/>
          </a:prstGeom>
          <a:solidFill>
            <a:srgbClr val="FFFFFF">
              <a:alpha val="95000"/>
            </a:srgbClr>
          </a:solidFill>
          <a:ln w="508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1874519" y="1051560"/>
            <a:ext cx="438912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</a:rPr>
              <a:t>IFK STRÖMSTAD</a:t>
            </a:r>
            <a:endParaRPr lang="en-US" sz="5800"/>
          </a:p>
        </p:txBody>
      </p:sp>
      <p:sp>
        <p:nvSpPr>
          <p:cNvPr id="6" name="Text 4"/>
          <p:cNvSpPr/>
          <p:nvPr/>
        </p:nvSpPr>
        <p:spPr>
          <a:xfrm>
            <a:off x="658368" y="2148840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</a:rPr>
              <a:t>JUNIOR 2027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685800" y="2852928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DCEAFF"/>
                </a:solidFill>
              </a:rPr>
              <a:t>Första spelar- och föräldramötet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3493008"/>
            <a:ext cx="3886200" cy="1"/>
          </a:xfrm>
          <a:prstGeom prst="line">
            <a:avLst/>
          </a:prstGeom>
          <a:noFill/>
          <a:ln w="50800">
            <a:solidFill>
              <a:srgbClr val="F2B54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85800" y="3794760"/>
            <a:ext cx="548640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Ska vi </a:t>
            </a:r>
            <a:r>
              <a:rPr lang="en-US" sz="2500" b="1" dirty="0" err="1">
                <a:solidFill>
                  <a:srgbClr val="FFFFFF"/>
                </a:solidFill>
              </a:rPr>
              <a:t>skapa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b="1" dirty="0" err="1">
                <a:solidFill>
                  <a:srgbClr val="FFFFFF"/>
                </a:solidFill>
              </a:rPr>
              <a:t>bästa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b="1" dirty="0" err="1">
                <a:solidFill>
                  <a:srgbClr val="FFFFFF"/>
                </a:solidFill>
              </a:rPr>
              <a:t>fotbollssäsongen</a:t>
            </a:r>
            <a:r>
              <a:rPr lang="en-US" sz="2500" b="1" dirty="0">
                <a:solidFill>
                  <a:srgbClr val="FFFFFF"/>
                </a:solidFill>
              </a:rPr>
              <a:t> </a:t>
            </a:r>
            <a:r>
              <a:rPr lang="en-US" sz="2500" b="1" dirty="0" err="1">
                <a:solidFill>
                  <a:srgbClr val="FFFFFF"/>
                </a:solidFill>
              </a:rPr>
              <a:t>tillsammans</a:t>
            </a:r>
            <a:r>
              <a:rPr lang="en-US" sz="2500" b="1" dirty="0">
                <a:solidFill>
                  <a:srgbClr val="FFFFFF"/>
                </a:solidFill>
              </a:rPr>
              <a:t>?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04088" y="530352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CEAFF"/>
                </a:solidFill>
              </a:rPr>
              <a:t>Utveckling • ansvar • lagkänsla • rätt utmaning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15C2DA-554A-7719-6AD7-BDEEDB6E8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" y="978407"/>
            <a:ext cx="612648" cy="6949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94B0B1-3E0C-5598-ACC7-352C7065CE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000" t="22000" r="12000" b="6000"/>
          <a:stretch>
            <a:fillRect/>
          </a:stretch>
        </p:blipFill>
        <p:spPr>
          <a:xfrm>
            <a:off x="9966960" y="3177539"/>
            <a:ext cx="1764792" cy="22174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376FC9-E8DF-4008-1F81-89A7F7D83A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000" r="7000"/>
          <a:stretch>
            <a:fillRect/>
          </a:stretch>
        </p:blipFill>
        <p:spPr>
          <a:xfrm>
            <a:off x="9966960" y="822960"/>
            <a:ext cx="1764792" cy="22174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F8A9D6-5341-8522-8BE3-32C88FCD4A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829300" y="1394460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VARFÖR VI SAMLAS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Vad vi tar med oss från 2026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7188"/>
                </a:solidFill>
              </a:rPr>
              <a:t>Vi ska behålla möjligheten till seniorutmaning utan att juniorlaget tappar sin utvecklingsmiljö.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182112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>
            <a:outerShdw blurRad="25400" dist="127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68680" y="2212848"/>
            <a:ext cx="438912" cy="438912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68680" y="2276856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297180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263A"/>
                </a:solidFill>
              </a:rPr>
              <a:t>Två lag, </a:t>
            </a:r>
            <a:r>
              <a:rPr lang="en-US" sz="2000" b="1" dirty="0" err="1">
                <a:solidFill>
                  <a:srgbClr val="15263A"/>
                </a:solidFill>
              </a:rPr>
              <a:t>olika</a:t>
            </a:r>
            <a:r>
              <a:rPr lang="en-US" sz="2000" b="1" dirty="0">
                <a:solidFill>
                  <a:srgbClr val="15263A"/>
                </a:solidFill>
              </a:rPr>
              <a:t> </a:t>
            </a:r>
            <a:r>
              <a:rPr lang="en-US" sz="2000" b="1" dirty="0" err="1">
                <a:solidFill>
                  <a:srgbClr val="15263A"/>
                </a:solidFill>
              </a:rPr>
              <a:t>åldersklasser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3611880"/>
            <a:ext cx="2697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D7188"/>
                </a:solidFill>
              </a:rPr>
              <a:t>När äldre juniorer prioriterade seniorfotboll och jobb fick yngre spelare bära båda serierna.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160520" y="1965960"/>
            <a:ext cx="3182112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389120" y="2212848"/>
            <a:ext cx="438912" cy="438912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389120" y="2276856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89120" y="297180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263A"/>
                </a:solidFill>
              </a:rPr>
              <a:t>Spelare försvann uppåt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389120" y="3611880"/>
            <a:ext cx="2697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D7188"/>
                </a:solidFill>
              </a:rPr>
              <a:t>Efter sommaren började även flera 2010/2011-spelare träna och spela mer med seniorlaget.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680960" y="1965960"/>
            <a:ext cx="3182112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909560" y="2212848"/>
            <a:ext cx="438912" cy="438912"/>
          </a:xfrm>
          <a:prstGeom prst="ellipse">
            <a:avLst/>
          </a:prstGeom>
          <a:solidFill>
            <a:srgbClr val="D84B4B"/>
          </a:solidFill>
          <a:ln w="12700">
            <a:solidFill>
              <a:srgbClr val="D84B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909560" y="2276856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909560" y="297180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263A"/>
                </a:solidFill>
              </a:rPr>
              <a:t>Svårt att avsluta tillsammans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909560" y="3611880"/>
            <a:ext cx="2697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D7188"/>
                </a:solidFill>
              </a:rPr>
              <a:t>Juniorlaget fick brist på spelare, trots att laget och utbildningsplanen behövde kontinuitet.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1325880" y="5212080"/>
            <a:ext cx="9509760" cy="658368"/>
          </a:xfrm>
          <a:prstGeom prst="roundRect">
            <a:avLst>
              <a:gd name="adj" fmla="val 11111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554480" y="5413248"/>
            <a:ext cx="9052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A73"/>
                </a:solidFill>
              </a:rPr>
              <a:t>Lärdom: seniorfotboll ska planeras ovanpå juniorutbildningen, inte ersätta den.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VÅR KOMPASS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Utveckling före kortsiktiga resultat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7188"/>
                </a:solidFill>
              </a:rPr>
              <a:t>Vi vill vinna varje match. Men matchen är också ett utbildningstillfälle.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2971800" cy="2971800"/>
          </a:xfrm>
          <a:prstGeom prst="ellipse">
            <a:avLst/>
          </a:prstGeom>
          <a:solidFill>
            <a:srgbClr val="E8F1FB"/>
          </a:solidFill>
          <a:ln w="381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2487168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557B0"/>
                </a:solidFill>
              </a:rPr>
              <a:t>MATCH-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051560" y="288036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23A73"/>
                </a:solidFill>
              </a:rPr>
              <a:t>RESULTAT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234440" y="3721608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7188"/>
                </a:solidFill>
              </a:rPr>
              <a:t>Viktigt idag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977640" y="2926080"/>
            <a:ext cx="1051560" cy="685800"/>
          </a:xfrm>
          <a:prstGeom prst="chevron">
            <a:avLst/>
          </a:prstGeom>
          <a:solidFill>
            <a:srgbClr val="F2B544"/>
          </a:solidFill>
          <a:ln w="12700">
            <a:solidFill>
              <a:srgbClr val="F2B54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5257800" y="1828800"/>
            <a:ext cx="6035040" cy="3337560"/>
          </a:xfrm>
          <a:prstGeom prst="roundRect">
            <a:avLst>
              <a:gd name="adj" fmla="val 2192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559552" y="2176272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LÅNGSIKTIG UTVECKLING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623560" y="2880360"/>
            <a:ext cx="5166360" cy="1783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03200" indent="-203200">
              <a:buSzPct val="100000"/>
              <a:buChar char="•"/>
            </a:pPr>
            <a:r>
              <a:rPr lang="en-US" sz="1650" dirty="0">
                <a:solidFill>
                  <a:srgbClr val="EAF3FF"/>
                </a:solidFill>
              </a:rPr>
              <a:t>Följa veckans lagtema i match</a:t>
            </a:r>
            <a:endParaRPr lang="en-US" sz="1650" dirty="0"/>
          </a:p>
          <a:p>
            <a:pPr marL="203200" indent="-203200">
              <a:buSzPct val="100000"/>
              <a:buChar char="•"/>
            </a:pPr>
            <a:r>
              <a:rPr lang="en-US" sz="1650" dirty="0">
                <a:solidFill>
                  <a:srgbClr val="EAF3FF"/>
                </a:solidFill>
              </a:rPr>
              <a:t>Våga prova, göra misstag och lära</a:t>
            </a:r>
            <a:endParaRPr lang="en-US" sz="1650" dirty="0"/>
          </a:p>
          <a:p>
            <a:pPr marL="203200" indent="-203200">
              <a:buSzPct val="100000"/>
              <a:buChar char="•"/>
            </a:pPr>
            <a:r>
              <a:rPr lang="en-US" sz="1650" dirty="0">
                <a:solidFill>
                  <a:srgbClr val="EAF3FF"/>
                </a:solidFill>
              </a:rPr>
              <a:t>Utveckla teknik, spelförståelse, fysik och psykologiska färdigheter</a:t>
            </a:r>
            <a:endParaRPr lang="en-US" sz="1650" dirty="0"/>
          </a:p>
          <a:p>
            <a:pPr marL="203200" indent="-203200">
              <a:buSzPct val="100000"/>
              <a:buChar char="•"/>
            </a:pPr>
            <a:r>
              <a:rPr lang="en-US" sz="1650" dirty="0">
                <a:solidFill>
                  <a:srgbClr val="EAF3FF"/>
                </a:solidFill>
              </a:rPr>
              <a:t>Bli mer självständig och fatta bättre beslut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3364992" y="5486400"/>
            <a:ext cx="5440680" cy="438912"/>
          </a:xfrm>
          <a:prstGeom prst="roundRect">
            <a:avLst>
              <a:gd name="adj" fmla="val 20833"/>
            </a:avLst>
          </a:prstGeom>
          <a:solidFill>
            <a:srgbClr val="31A66A"/>
          </a:solidFill>
          <a:ln w="12700">
            <a:solidFill>
              <a:srgbClr val="31A66A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438144" y="5577840"/>
            <a:ext cx="52943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Blir vi lite bättre har matchen varit värdefull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DIN BAS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Juniorlaget är din huvudsakliga utvecklingsmiljö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7188"/>
                </a:solidFill>
              </a:rPr>
              <a:t>Här följer vi en plan, bygger laget och tränar för nästa steg.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1828800"/>
            <a:ext cx="6629400" cy="35204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A73"/>
                </a:solidFill>
              </a:rPr>
              <a:t>JUNIORLAGET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024128" y="2542032"/>
            <a:ext cx="5870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263A"/>
                </a:solidFill>
              </a:rPr>
              <a:t>Träningar och matcher hänger ihop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263A"/>
                </a:solidFill>
              </a:rPr>
              <a:t>Vi börjar och avslutar säsongen tillsammans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263A"/>
                </a:solidFill>
              </a:rPr>
              <a:t>Du får individuella utmaningar efter nivå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726680" y="1828800"/>
            <a:ext cx="3749040" cy="3520440"/>
          </a:xfrm>
          <a:prstGeom prst="roundRect">
            <a:avLst>
              <a:gd name="adj" fmla="val 2078"/>
            </a:avLst>
          </a:prstGeom>
          <a:solidFill>
            <a:srgbClr val="2B8D5A"/>
          </a:solidFill>
          <a:ln w="25400">
            <a:solidFill>
              <a:srgbClr val="D9F4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9601200" y="1883664"/>
            <a:ext cx="1" cy="3410712"/>
          </a:xfrm>
          <a:prstGeom prst="line">
            <a:avLst/>
          </a:prstGeom>
          <a:noFill/>
          <a:ln w="25400">
            <a:solidFill>
              <a:srgbClr val="D9F4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9006840" y="2962656"/>
            <a:ext cx="1188720" cy="1188720"/>
          </a:xfrm>
          <a:prstGeom prst="ellipse">
            <a:avLst/>
          </a:prstGeom>
          <a:solidFill>
            <a:srgbClr val="2B8D5A">
              <a:alpha val="0"/>
            </a:srgbClr>
          </a:solidFill>
          <a:ln w="25400">
            <a:solidFill>
              <a:srgbClr val="D9F4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8321040" y="2423160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8321040" y="4160520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9253728" y="3310128"/>
            <a:ext cx="347472" cy="347472"/>
          </a:xfrm>
          <a:prstGeom prst="ellipse">
            <a:avLst/>
          </a:prstGeom>
          <a:solidFill>
            <a:srgbClr val="F2B544"/>
          </a:solidFill>
          <a:ln w="1905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10241280" y="2423160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10241280" y="4160520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7909560" y="55321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1557B0"/>
                </a:solidFill>
              </a:rPr>
              <a:t>PLAN • TEMA • REPETITION • REFLEKTION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1005840" y="3611880"/>
            <a:ext cx="5943600" cy="1554480"/>
          </a:xfrm>
          <a:prstGeom prst="roundRect">
            <a:avLst>
              <a:gd name="adj" fmla="val 6000"/>
            </a:avLst>
          </a:prstGeom>
          <a:solidFill>
            <a:srgbClr val="FFF4DC"/>
          </a:solidFill>
          <a:ln w="15875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Ins="182880" bIns="73152" rtlCol="0" anchor="t"/>
          <a:lstStyle/>
          <a:p>
            <a:pPr algn="l">
              <a:spcAft>
                <a:spcPts val="400"/>
              </a:spcAft>
            </a:pPr>
            <a:r>
              <a:rPr sz="1300" b="1" dirty="0">
                <a:solidFill>
                  <a:srgbClr val="123A73"/>
                </a:solidFill>
              </a:rPr>
              <a:t>LÄNGRE FRAM = STÖRRE ANSVAR: </a:t>
            </a:r>
            <a:r>
              <a:rPr sz="1300" b="1" dirty="0" err="1">
                <a:solidFill>
                  <a:srgbClr val="123A73"/>
                </a:solidFill>
              </a:rPr>
              <a:t>gör</a:t>
            </a:r>
            <a:r>
              <a:rPr sz="1300" b="1" dirty="0">
                <a:solidFill>
                  <a:srgbClr val="123A73"/>
                </a:solidFill>
              </a:rPr>
              <a:t> </a:t>
            </a:r>
            <a:r>
              <a:rPr sz="1300" b="1" dirty="0" err="1">
                <a:solidFill>
                  <a:srgbClr val="123A73"/>
                </a:solidFill>
              </a:rPr>
              <a:t>dina</a:t>
            </a:r>
            <a:r>
              <a:rPr sz="1300" b="1" dirty="0">
                <a:solidFill>
                  <a:srgbClr val="123A73"/>
                </a:solidFill>
              </a:rPr>
              <a:t> </a:t>
            </a:r>
            <a:r>
              <a:rPr sz="1300" b="1" dirty="0" err="1">
                <a:solidFill>
                  <a:srgbClr val="123A73"/>
                </a:solidFill>
              </a:rPr>
              <a:t>lagkamrater</a:t>
            </a:r>
            <a:r>
              <a:rPr sz="1300" b="1" dirty="0">
                <a:solidFill>
                  <a:srgbClr val="123A73"/>
                </a:solidFill>
              </a:rPr>
              <a:t> </a:t>
            </a:r>
            <a:r>
              <a:rPr sz="1300" b="1" dirty="0" err="1">
                <a:solidFill>
                  <a:srgbClr val="123A73"/>
                </a:solidFill>
              </a:rPr>
              <a:t>bättre</a:t>
            </a:r>
            <a:endParaRPr sz="1300" b="1" dirty="0">
              <a:solidFill>
                <a:srgbClr val="123A73"/>
              </a:solidFill>
            </a:endParaRPr>
          </a:p>
          <a:p>
            <a:pPr marL="228600" indent="-228600" algn="l">
              <a:spcAft>
                <a:spcPts val="300"/>
              </a:spcAft>
              <a:buChar char="•"/>
            </a:pPr>
            <a:r>
              <a:rPr sz="1250" b="1" dirty="0" err="1">
                <a:solidFill>
                  <a:srgbClr val="15263A"/>
                </a:solidFill>
              </a:rPr>
              <a:t>På</a:t>
            </a:r>
            <a:r>
              <a:rPr sz="1250" b="1" dirty="0">
                <a:solidFill>
                  <a:srgbClr val="15263A"/>
                </a:solidFill>
              </a:rPr>
              <a:t> </a:t>
            </a:r>
            <a:r>
              <a:rPr sz="1250" b="1" dirty="0" err="1">
                <a:solidFill>
                  <a:srgbClr val="15263A"/>
                </a:solidFill>
              </a:rPr>
              <a:t>träning</a:t>
            </a:r>
            <a:r>
              <a:rPr lang="en-GB" sz="1250" b="1" dirty="0">
                <a:solidFill>
                  <a:srgbClr val="15263A"/>
                </a:solidFill>
              </a:rPr>
              <a:t>; </a:t>
            </a:r>
            <a:r>
              <a:rPr lang="en-GB" sz="1250" b="1" dirty="0" err="1">
                <a:solidFill>
                  <a:srgbClr val="15263A"/>
                </a:solidFill>
              </a:rPr>
              <a:t>kommunicera</a:t>
            </a:r>
            <a:r>
              <a:rPr lang="en-GB" sz="1250" b="1" dirty="0">
                <a:solidFill>
                  <a:srgbClr val="15263A"/>
                </a:solidFill>
              </a:rPr>
              <a:t> med </a:t>
            </a:r>
            <a:r>
              <a:rPr lang="en-GB" sz="1250" b="1" dirty="0" err="1">
                <a:solidFill>
                  <a:srgbClr val="15263A"/>
                </a:solidFill>
              </a:rPr>
              <a:t>medspelare</a:t>
            </a:r>
            <a:r>
              <a:rPr lang="en-GB" sz="1250" b="1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i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övningen</a:t>
            </a:r>
            <a:r>
              <a:rPr sz="1250" b="0" dirty="0">
                <a:solidFill>
                  <a:srgbClr val="15263A"/>
                </a:solidFill>
              </a:rPr>
              <a:t> och </a:t>
            </a:r>
            <a:r>
              <a:rPr sz="1250" b="0" dirty="0" err="1">
                <a:solidFill>
                  <a:srgbClr val="15263A"/>
                </a:solidFill>
              </a:rPr>
              <a:t>förklara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varför</a:t>
            </a:r>
            <a:r>
              <a:rPr sz="1250" b="0" dirty="0">
                <a:solidFill>
                  <a:srgbClr val="15263A"/>
                </a:solidFill>
              </a:rPr>
              <a:t>, </a:t>
            </a:r>
            <a:r>
              <a:rPr sz="1250" b="0" dirty="0" err="1">
                <a:solidFill>
                  <a:srgbClr val="15263A"/>
                </a:solidFill>
              </a:rPr>
              <a:t>inte</a:t>
            </a:r>
            <a:r>
              <a:rPr sz="1250" b="0" dirty="0">
                <a:solidFill>
                  <a:srgbClr val="15263A"/>
                </a:solidFill>
              </a:rPr>
              <a:t> bara </a:t>
            </a:r>
            <a:r>
              <a:rPr sz="1250" b="0" dirty="0" err="1">
                <a:solidFill>
                  <a:srgbClr val="15263A"/>
                </a:solidFill>
              </a:rPr>
              <a:t>vad</a:t>
            </a:r>
            <a:r>
              <a:rPr sz="1250" b="0" dirty="0">
                <a:solidFill>
                  <a:srgbClr val="15263A"/>
                </a:solidFill>
              </a:rPr>
              <a:t>.</a:t>
            </a:r>
          </a:p>
          <a:p>
            <a:pPr marL="228600" indent="-228600" algn="l">
              <a:spcAft>
                <a:spcPts val="300"/>
              </a:spcAft>
              <a:buChar char="•"/>
            </a:pPr>
            <a:r>
              <a:rPr sz="1250" b="1" dirty="0">
                <a:solidFill>
                  <a:srgbClr val="15263A"/>
                </a:solidFill>
              </a:rPr>
              <a:t>I match: </a:t>
            </a:r>
            <a:r>
              <a:rPr sz="1250" b="0" dirty="0">
                <a:solidFill>
                  <a:srgbClr val="15263A"/>
                </a:solidFill>
              </a:rPr>
              <a:t>prata </a:t>
            </a:r>
            <a:r>
              <a:rPr sz="1250" b="0" dirty="0" err="1">
                <a:solidFill>
                  <a:srgbClr val="15263A"/>
                </a:solidFill>
              </a:rPr>
              <a:t>högt</a:t>
            </a:r>
            <a:r>
              <a:rPr sz="1250" b="0" dirty="0">
                <a:solidFill>
                  <a:srgbClr val="15263A"/>
                </a:solidFill>
              </a:rPr>
              <a:t>, </a:t>
            </a:r>
            <a:r>
              <a:rPr sz="1250" b="0" dirty="0" err="1">
                <a:solidFill>
                  <a:srgbClr val="15263A"/>
                </a:solidFill>
              </a:rPr>
              <a:t>coacha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positioneringen</a:t>
            </a:r>
            <a:r>
              <a:rPr sz="1250" b="0" dirty="0">
                <a:solidFill>
                  <a:srgbClr val="15263A"/>
                </a:solidFill>
              </a:rPr>
              <a:t> och </a:t>
            </a:r>
            <a:r>
              <a:rPr sz="1250" b="0" dirty="0" err="1">
                <a:solidFill>
                  <a:srgbClr val="15263A"/>
                </a:solidFill>
              </a:rPr>
              <a:t>spela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fram</a:t>
            </a:r>
            <a:r>
              <a:rPr sz="1250" b="0" dirty="0">
                <a:solidFill>
                  <a:srgbClr val="15263A"/>
                </a:solidFill>
              </a:rPr>
              <a:t> den </a:t>
            </a:r>
            <a:r>
              <a:rPr sz="1250" b="0" dirty="0" err="1">
                <a:solidFill>
                  <a:srgbClr val="15263A"/>
                </a:solidFill>
              </a:rPr>
              <a:t>som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behöver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självförtroende</a:t>
            </a:r>
            <a:r>
              <a:rPr sz="1250" b="0" dirty="0">
                <a:solidFill>
                  <a:srgbClr val="15263A"/>
                </a:solidFill>
              </a:rPr>
              <a:t>.</a:t>
            </a:r>
          </a:p>
          <a:p>
            <a:pPr marL="228600" indent="-228600" algn="l">
              <a:spcAft>
                <a:spcPts val="0"/>
              </a:spcAft>
              <a:buChar char="•"/>
            </a:pPr>
            <a:r>
              <a:rPr sz="1250" b="1" dirty="0" err="1">
                <a:solidFill>
                  <a:srgbClr val="15263A"/>
                </a:solidFill>
              </a:rPr>
              <a:t>Efter</a:t>
            </a:r>
            <a:r>
              <a:rPr sz="1250" b="1" dirty="0">
                <a:solidFill>
                  <a:srgbClr val="15263A"/>
                </a:solidFill>
              </a:rPr>
              <a:t> </a:t>
            </a:r>
            <a:r>
              <a:rPr sz="1250" b="1" dirty="0" err="1">
                <a:solidFill>
                  <a:srgbClr val="15263A"/>
                </a:solidFill>
              </a:rPr>
              <a:t>en</a:t>
            </a:r>
            <a:r>
              <a:rPr sz="1250" b="1" dirty="0">
                <a:solidFill>
                  <a:srgbClr val="15263A"/>
                </a:solidFill>
              </a:rPr>
              <a:t> miss: </a:t>
            </a:r>
            <a:r>
              <a:rPr sz="1250" b="0" dirty="0">
                <a:solidFill>
                  <a:srgbClr val="15263A"/>
                </a:solidFill>
              </a:rPr>
              <a:t>”Bra </a:t>
            </a:r>
            <a:r>
              <a:rPr sz="1250" b="0" dirty="0" err="1">
                <a:solidFill>
                  <a:srgbClr val="15263A"/>
                </a:solidFill>
              </a:rPr>
              <a:t>försök</a:t>
            </a:r>
            <a:r>
              <a:rPr sz="1250" b="0" dirty="0">
                <a:solidFill>
                  <a:srgbClr val="15263A"/>
                </a:solidFill>
              </a:rPr>
              <a:t>, </a:t>
            </a:r>
            <a:r>
              <a:rPr sz="1250" b="0" dirty="0" err="1">
                <a:solidFill>
                  <a:srgbClr val="15263A"/>
                </a:solidFill>
              </a:rPr>
              <a:t>nästa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gång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gör</a:t>
            </a:r>
            <a:r>
              <a:rPr sz="1250" b="0" dirty="0">
                <a:solidFill>
                  <a:srgbClr val="15263A"/>
                </a:solidFill>
              </a:rPr>
              <a:t> vi </a:t>
            </a:r>
            <a:r>
              <a:rPr sz="1250" b="0" dirty="0" err="1">
                <a:solidFill>
                  <a:srgbClr val="15263A"/>
                </a:solidFill>
              </a:rPr>
              <a:t>så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här</a:t>
            </a:r>
            <a:r>
              <a:rPr sz="1250" b="0" dirty="0">
                <a:solidFill>
                  <a:srgbClr val="15263A"/>
                </a:solidFill>
              </a:rPr>
              <a:t>” </a:t>
            </a:r>
            <a:r>
              <a:rPr sz="1250" b="0" dirty="0" err="1">
                <a:solidFill>
                  <a:srgbClr val="15263A"/>
                </a:solidFill>
              </a:rPr>
              <a:t>i</a:t>
            </a:r>
            <a:r>
              <a:rPr sz="1250" b="0" dirty="0">
                <a:solidFill>
                  <a:srgbClr val="15263A"/>
                </a:solidFill>
              </a:rPr>
              <a:t> </a:t>
            </a:r>
            <a:r>
              <a:rPr sz="1250" b="0" dirty="0" err="1">
                <a:solidFill>
                  <a:srgbClr val="15263A"/>
                </a:solidFill>
              </a:rPr>
              <a:t>stället</a:t>
            </a:r>
            <a:r>
              <a:rPr sz="1250" b="0" dirty="0">
                <a:solidFill>
                  <a:srgbClr val="15263A"/>
                </a:solidFill>
              </a:rPr>
              <a:t> för suck.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RÄTT UTMANING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Seniorfotboll är ett komplement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7188"/>
                </a:solidFill>
              </a:rPr>
              <a:t>Du är juniorspelare som får seniorutmaningar när det hjälper din utveckling.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286000"/>
            <a:ext cx="3886200" cy="2331720"/>
          </a:xfrm>
          <a:prstGeom prst="roundRect">
            <a:avLst>
              <a:gd name="adj" fmla="val 3137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26060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23A73"/>
                </a:solidFill>
              </a:rPr>
              <a:t>JUNIOR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1097280" y="32461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57B0"/>
                </a:solidFill>
              </a:rPr>
              <a:t>Huvudmiljö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69264" y="3712464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7188"/>
                </a:solidFill>
              </a:rPr>
              <a:t>Utbildningsplan • lag • matchtema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892040" y="2962656"/>
            <a:ext cx="1965960" cy="1005840"/>
          </a:xfrm>
          <a:prstGeom prst="chevron">
            <a:avLst/>
          </a:prstGeom>
          <a:solidFill>
            <a:srgbClr val="F2B544"/>
          </a:solidFill>
          <a:ln w="12700">
            <a:solidFill>
              <a:srgbClr val="F2B54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093208" y="3145536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A73"/>
                </a:solidFill>
              </a:rPr>
              <a:t>PLANERAD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23A73"/>
                </a:solidFill>
              </a:rPr>
              <a:t>UTMANING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132320" y="2286000"/>
            <a:ext cx="4297680" cy="2331720"/>
          </a:xfrm>
          <a:prstGeom prst="roundRect">
            <a:avLst>
              <a:gd name="adj" fmla="val 3137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7479792" y="26060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SENIOR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7543800" y="324612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B544"/>
                </a:solidFill>
              </a:rPr>
              <a:t>Extra utmaning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424928" y="3712464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CEAFF"/>
                </a:solidFill>
              </a:rPr>
              <a:t>1–2 pass • match när belastningen tillåter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417320" y="5230368"/>
            <a:ext cx="928116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645920" y="5404104"/>
            <a:ext cx="8823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263A"/>
                </a:solidFill>
              </a:rPr>
              <a:t>Målet är inte flest seniorminuter. Målet är rätt utmaning vid rätt tidpunkt.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ÖMSESIDIGT ANSVAR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IFK lovar dig. Du lovar laget.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Träning för verkligheten – för folkhälsa och ett bättre samhälle. Fotbollen är en av de bästa skolorna i psykologi</a:t>
            </a:r>
            <a:r>
              <a:rPr lang="en-US" sz="1500" dirty="0">
                <a:solidFill>
                  <a:srgbClr val="5D7188"/>
                </a:solidFill>
              </a:rPr>
              <a:t>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901952"/>
            <a:ext cx="5276088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731520" y="1901952"/>
            <a:ext cx="5276088" cy="658368"/>
          </a:xfrm>
          <a:prstGeom prst="roundRect">
            <a:avLst>
              <a:gd name="adj" fmla="val 11111"/>
            </a:avLst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60120" y="2103120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60" dirty="0">
                <a:solidFill>
                  <a:srgbClr val="FFFFFF"/>
                </a:solidFill>
              </a:rPr>
              <a:t>IFK LOVAR DIG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1078992" y="2816352"/>
            <a:ext cx="438912" cy="438912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078992" y="288036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847088" y="2898648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5263A"/>
                </a:solidFill>
              </a:rPr>
              <a:t>Planerad och utvecklande träning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078992" y="3346704"/>
            <a:ext cx="438912" cy="438912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78992" y="3410712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847088" y="342900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5263A"/>
                </a:solidFill>
              </a:rPr>
              <a:t>Individuella utmaningar efter nivå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78992" y="3877056"/>
            <a:ext cx="438912" cy="438912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078992" y="3941064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847088" y="3959352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5263A"/>
                </a:solidFill>
              </a:rPr>
              <a:t>Tydlig koppling mellan träning och match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078992" y="4407408"/>
            <a:ext cx="438912" cy="438912"/>
          </a:xfrm>
          <a:prstGeom prst="ellipse">
            <a:avLst/>
          </a:prstGeom>
          <a:solidFill>
            <a:srgbClr val="31A66A"/>
          </a:solidFill>
          <a:ln w="12700">
            <a:solidFill>
              <a:srgbClr val="31A6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78992" y="4471416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847088" y="4489704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15263A"/>
                </a:solidFill>
              </a:rPr>
              <a:t>Seniorutmaning</a:t>
            </a:r>
            <a:r>
              <a:rPr lang="en-US" sz="1600" dirty="0">
                <a:solidFill>
                  <a:srgbClr val="15263A"/>
                </a:solidFill>
              </a:rPr>
              <a:t> med </a:t>
            </a:r>
            <a:r>
              <a:rPr lang="en-US" sz="1600" dirty="0" err="1">
                <a:solidFill>
                  <a:srgbClr val="15263A"/>
                </a:solidFill>
              </a:rPr>
              <a:t>utvecklingssyfte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199632" y="1901952"/>
            <a:ext cx="5276088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 dirty="0"/>
          </a:p>
        </p:txBody>
      </p:sp>
      <p:sp>
        <p:nvSpPr>
          <p:cNvPr id="21" name="Shape 19"/>
          <p:cNvSpPr/>
          <p:nvPr/>
        </p:nvSpPr>
        <p:spPr>
          <a:xfrm>
            <a:off x="6199632" y="1901952"/>
            <a:ext cx="5276088" cy="658368"/>
          </a:xfrm>
          <a:prstGeom prst="roundRect">
            <a:avLst>
              <a:gd name="adj" fmla="val 11111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6428232" y="2103120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60" dirty="0">
                <a:solidFill>
                  <a:srgbClr val="FFFFFF"/>
                </a:solidFill>
              </a:rPr>
              <a:t>DU LOVAR LAGET</a:t>
            </a:r>
            <a:endParaRPr lang="en-US" sz="1900" dirty="0"/>
          </a:p>
        </p:txBody>
      </p:sp>
      <p:sp>
        <p:nvSpPr>
          <p:cNvPr id="23" name="Shape 21"/>
          <p:cNvSpPr/>
          <p:nvPr/>
        </p:nvSpPr>
        <p:spPr>
          <a:xfrm>
            <a:off x="6547104" y="2816352"/>
            <a:ext cx="438912" cy="438912"/>
          </a:xfrm>
          <a:prstGeom prst="ellipse">
            <a:avLst/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6547104" y="288036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315200" y="2898648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5263A"/>
                </a:solidFill>
              </a:rPr>
              <a:t>Närvaro</a:t>
            </a:r>
            <a:r>
              <a:rPr lang="en-US" sz="1400" dirty="0">
                <a:solidFill>
                  <a:srgbClr val="15263A"/>
                </a:solidFill>
              </a:rPr>
              <a:t> </a:t>
            </a:r>
            <a:r>
              <a:rPr lang="en-US" sz="1400" dirty="0" err="1">
                <a:solidFill>
                  <a:srgbClr val="15263A"/>
                </a:solidFill>
              </a:rPr>
              <a:t>på</a:t>
            </a:r>
            <a:r>
              <a:rPr lang="en-US" sz="1400" dirty="0">
                <a:solidFill>
                  <a:srgbClr val="15263A"/>
                </a:solidFill>
              </a:rPr>
              <a:t> </a:t>
            </a:r>
            <a:r>
              <a:rPr lang="en-US" sz="1400" dirty="0" err="1">
                <a:solidFill>
                  <a:srgbClr val="15263A"/>
                </a:solidFill>
              </a:rPr>
              <a:t>juniorlagets</a:t>
            </a:r>
            <a:r>
              <a:rPr lang="en-US" sz="1400" dirty="0">
                <a:solidFill>
                  <a:srgbClr val="15263A"/>
                </a:solidFill>
              </a:rPr>
              <a:t> </a:t>
            </a:r>
            <a:r>
              <a:rPr lang="en-US" sz="1400" dirty="0" err="1">
                <a:solidFill>
                  <a:srgbClr val="15263A"/>
                </a:solidFill>
              </a:rPr>
              <a:t>aktivieter</a:t>
            </a:r>
            <a:r>
              <a:rPr lang="en-US" sz="1400" dirty="0">
                <a:solidFill>
                  <a:srgbClr val="15263A"/>
                </a:solidFill>
              </a:rPr>
              <a:t> </a:t>
            </a:r>
            <a:r>
              <a:rPr lang="en-US" sz="1400" dirty="0" err="1">
                <a:solidFill>
                  <a:srgbClr val="15263A"/>
                </a:solidFill>
              </a:rPr>
              <a:t>prioriteras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547104" y="3346704"/>
            <a:ext cx="438912" cy="438912"/>
          </a:xfrm>
          <a:prstGeom prst="ellipse">
            <a:avLst/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6547104" y="3410712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315200" y="333935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 err="1">
                <a:solidFill>
                  <a:srgbClr val="15263A"/>
                </a:solidFill>
              </a:rPr>
              <a:t>Prioritering</a:t>
            </a:r>
            <a:r>
              <a:rPr lang="en-US" sz="1200" b="1" dirty="0">
                <a:solidFill>
                  <a:srgbClr val="15263A"/>
                </a:solidFill>
              </a:rPr>
              <a:t> under </a:t>
            </a:r>
            <a:r>
              <a:rPr lang="en-US" sz="1200" b="1" dirty="0" err="1">
                <a:solidFill>
                  <a:srgbClr val="15263A"/>
                </a:solidFill>
              </a:rPr>
              <a:t>säsongen</a:t>
            </a:r>
            <a:r>
              <a:rPr lang="en-US" sz="1200" dirty="0">
                <a:solidFill>
                  <a:srgbClr val="15263A"/>
                </a:solidFill>
              </a:rPr>
              <a:t>: </a:t>
            </a:r>
            <a:r>
              <a:rPr lang="en-US" sz="1200" dirty="0" err="1">
                <a:solidFill>
                  <a:srgbClr val="15263A"/>
                </a:solidFill>
              </a:rPr>
              <a:t>jobb</a:t>
            </a:r>
            <a:r>
              <a:rPr lang="en-US" sz="1200" dirty="0">
                <a:solidFill>
                  <a:srgbClr val="15263A"/>
                </a:solidFill>
              </a:rPr>
              <a:t>, </a:t>
            </a:r>
            <a:r>
              <a:rPr lang="en-US" sz="1200" dirty="0" err="1">
                <a:solidFill>
                  <a:srgbClr val="15263A"/>
                </a:solidFill>
              </a:rPr>
              <a:t>skola</a:t>
            </a:r>
            <a:r>
              <a:rPr lang="en-US" sz="1200" dirty="0">
                <a:solidFill>
                  <a:srgbClr val="15263A"/>
                </a:solidFill>
              </a:rPr>
              <a:t> och </a:t>
            </a:r>
            <a:r>
              <a:rPr lang="en-US" sz="1200" dirty="0" err="1">
                <a:solidFill>
                  <a:srgbClr val="15263A"/>
                </a:solidFill>
              </a:rPr>
              <a:t>familj</a:t>
            </a:r>
            <a:r>
              <a:rPr lang="en-US" sz="1200" dirty="0">
                <a:solidFill>
                  <a:srgbClr val="15263A"/>
                </a:solidFill>
              </a:rPr>
              <a:t> vs </a:t>
            </a:r>
            <a:r>
              <a:rPr lang="en-US" sz="1200" dirty="0" err="1">
                <a:solidFill>
                  <a:srgbClr val="15263A"/>
                </a:solidFill>
              </a:rPr>
              <a:t>fotbollen</a:t>
            </a:r>
            <a:r>
              <a:rPr lang="en-US" sz="1200" dirty="0">
                <a:solidFill>
                  <a:srgbClr val="15263A"/>
                </a:solidFill>
              </a:rPr>
              <a:t>, </a:t>
            </a:r>
            <a:r>
              <a:rPr lang="en-US" sz="1200" dirty="0" err="1">
                <a:solidFill>
                  <a:srgbClr val="15263A"/>
                </a:solidFill>
              </a:rPr>
              <a:t>planera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i</a:t>
            </a:r>
            <a:r>
              <a:rPr lang="en-US" sz="1200" dirty="0">
                <a:solidFill>
                  <a:srgbClr val="15263A"/>
                </a:solidFill>
              </a:rPr>
              <a:t> god </a:t>
            </a:r>
            <a:r>
              <a:rPr lang="en-US" sz="1200" dirty="0" err="1">
                <a:solidFill>
                  <a:srgbClr val="15263A"/>
                </a:solidFill>
              </a:rPr>
              <a:t>tid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547104" y="3877056"/>
            <a:ext cx="438912" cy="438912"/>
          </a:xfrm>
          <a:prstGeom prst="ellipse">
            <a:avLst/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6547104" y="3941064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315200" y="3959352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263A"/>
                </a:solidFill>
              </a:rPr>
              <a:t>Tidig och </a:t>
            </a:r>
            <a:r>
              <a:rPr lang="en-US" sz="1200" b="1" dirty="0" err="1">
                <a:solidFill>
                  <a:srgbClr val="15263A"/>
                </a:solidFill>
              </a:rPr>
              <a:t>tydlig</a:t>
            </a:r>
            <a:r>
              <a:rPr lang="en-US" sz="1200" b="1" dirty="0">
                <a:solidFill>
                  <a:srgbClr val="15263A"/>
                </a:solidFill>
              </a:rPr>
              <a:t> </a:t>
            </a:r>
            <a:r>
              <a:rPr lang="en-US" sz="1200" b="1" dirty="0" err="1">
                <a:solidFill>
                  <a:srgbClr val="15263A"/>
                </a:solidFill>
              </a:rPr>
              <a:t>kommunikation</a:t>
            </a:r>
            <a:r>
              <a:rPr lang="en-US" sz="1200" dirty="0">
                <a:solidFill>
                  <a:srgbClr val="15263A"/>
                </a:solidFill>
              </a:rPr>
              <a:t>: </a:t>
            </a:r>
            <a:r>
              <a:rPr lang="en-US" sz="1200" dirty="0" err="1">
                <a:solidFill>
                  <a:srgbClr val="15263A"/>
                </a:solidFill>
              </a:rPr>
              <a:t>svara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på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kallelser</a:t>
            </a:r>
            <a:r>
              <a:rPr lang="en-US" sz="1200" dirty="0">
                <a:solidFill>
                  <a:srgbClr val="15263A"/>
                </a:solidFill>
              </a:rPr>
              <a:t>, </a:t>
            </a:r>
            <a:r>
              <a:rPr lang="en-US" sz="1200" dirty="0" err="1">
                <a:solidFill>
                  <a:srgbClr val="15263A"/>
                </a:solidFill>
              </a:rPr>
              <a:t>kontakta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ledarna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i</a:t>
            </a:r>
            <a:r>
              <a:rPr lang="en-US" sz="1200" dirty="0">
                <a:solidFill>
                  <a:srgbClr val="15263A"/>
                </a:solidFill>
              </a:rPr>
              <a:t> god </a:t>
            </a:r>
            <a:r>
              <a:rPr lang="en-US" sz="1200" dirty="0" err="1">
                <a:solidFill>
                  <a:srgbClr val="15263A"/>
                </a:solidFill>
              </a:rPr>
              <a:t>tid</a:t>
            </a:r>
            <a:r>
              <a:rPr lang="en-US" sz="1200" dirty="0">
                <a:solidFill>
                  <a:srgbClr val="15263A"/>
                </a:solidFill>
              </a:rPr>
              <a:t> vid </a:t>
            </a:r>
            <a:r>
              <a:rPr lang="en-US" sz="1200" dirty="0" err="1">
                <a:solidFill>
                  <a:srgbClr val="15263A"/>
                </a:solidFill>
              </a:rPr>
              <a:t>återbud</a:t>
            </a:r>
            <a:r>
              <a:rPr lang="en-US" sz="1200" dirty="0">
                <a:solidFill>
                  <a:srgbClr val="15263A"/>
                </a:solidFill>
              </a:rPr>
              <a:t> etc.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547104" y="4407408"/>
            <a:ext cx="438912" cy="438912"/>
          </a:xfrm>
          <a:prstGeom prst="ellipse">
            <a:avLst/>
          </a:prstGeom>
          <a:solidFill>
            <a:srgbClr val="31A66A"/>
          </a:solidFill>
          <a:ln w="12700">
            <a:solidFill>
              <a:srgbClr val="31A6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6547104" y="4471416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315200" y="4489704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263A"/>
                </a:solidFill>
              </a:rPr>
              <a:t>Ansvar för </a:t>
            </a:r>
            <a:r>
              <a:rPr lang="en-US" sz="1200" b="1" dirty="0" err="1">
                <a:solidFill>
                  <a:srgbClr val="15263A"/>
                </a:solidFill>
              </a:rPr>
              <a:t>lagkamraterna</a:t>
            </a:r>
            <a:r>
              <a:rPr lang="en-US" sz="1200" dirty="0">
                <a:solidFill>
                  <a:srgbClr val="15263A"/>
                </a:solidFill>
              </a:rPr>
              <a:t>, </a:t>
            </a:r>
            <a:r>
              <a:rPr lang="en-US" sz="1200" dirty="0" err="1">
                <a:solidFill>
                  <a:srgbClr val="15263A"/>
                </a:solidFill>
              </a:rPr>
              <a:t>ställa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upp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både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på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hemma</a:t>
            </a:r>
            <a:r>
              <a:rPr lang="en-US" sz="1200" dirty="0">
                <a:solidFill>
                  <a:srgbClr val="15263A"/>
                </a:solidFill>
              </a:rPr>
              <a:t> och </a:t>
            </a:r>
            <a:r>
              <a:rPr lang="en-US" sz="1200" dirty="0" err="1">
                <a:solidFill>
                  <a:srgbClr val="15263A"/>
                </a:solidFill>
              </a:rPr>
              <a:t>bortamatcher</a:t>
            </a:r>
            <a:r>
              <a:rPr lang="en-US" sz="1200" dirty="0">
                <a:solidFill>
                  <a:srgbClr val="15263A"/>
                </a:solidFill>
              </a:rPr>
              <a:t>, </a:t>
            </a:r>
            <a:r>
              <a:rPr lang="en-US" sz="1200" dirty="0" err="1">
                <a:solidFill>
                  <a:srgbClr val="15263A"/>
                </a:solidFill>
              </a:rPr>
              <a:t>starta</a:t>
            </a:r>
            <a:r>
              <a:rPr lang="en-US" sz="1200" dirty="0">
                <a:solidFill>
                  <a:srgbClr val="15263A"/>
                </a:solidFill>
              </a:rPr>
              <a:t> och </a:t>
            </a:r>
            <a:r>
              <a:rPr lang="en-US" sz="1200" dirty="0" err="1">
                <a:solidFill>
                  <a:srgbClr val="15263A"/>
                </a:solidFill>
              </a:rPr>
              <a:t>sluta</a:t>
            </a:r>
            <a:r>
              <a:rPr lang="en-US" sz="1200" dirty="0">
                <a:solidFill>
                  <a:srgbClr val="15263A"/>
                </a:solidFill>
              </a:rPr>
              <a:t> </a:t>
            </a:r>
            <a:r>
              <a:rPr lang="en-US" sz="1200" dirty="0" err="1">
                <a:solidFill>
                  <a:srgbClr val="15263A"/>
                </a:solidFill>
              </a:rPr>
              <a:t>säsongen</a:t>
            </a:r>
            <a:r>
              <a:rPr lang="en-US" sz="1200" dirty="0">
                <a:solidFill>
                  <a:srgbClr val="15263A"/>
                </a:solidFill>
              </a:rPr>
              <a:t> med </a:t>
            </a:r>
            <a:r>
              <a:rPr lang="en-US" sz="1200" dirty="0" err="1">
                <a:solidFill>
                  <a:srgbClr val="15263A"/>
                </a:solidFill>
              </a:rPr>
              <a:t>laget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1527048" y="5596128"/>
            <a:ext cx="9144000" cy="438912"/>
          </a:xfrm>
          <a:prstGeom prst="roundRect">
            <a:avLst>
              <a:gd name="adj" fmla="val 20833"/>
            </a:avLst>
          </a:prstGeom>
          <a:solidFill>
            <a:srgbClr val="31A66A"/>
          </a:solidFill>
          <a:ln w="12700">
            <a:solidFill>
              <a:srgbClr val="31A66A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1600200" y="5687568"/>
            <a:ext cx="899769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När vi sagt ja </a:t>
            </a:r>
            <a:r>
              <a:rPr lang="en-US" sz="1300" b="1">
                <a:solidFill>
                  <a:srgbClr val="FFFFFF"/>
                </a:solidFill>
              </a:rPr>
              <a:t>litar </a:t>
            </a:r>
            <a:r>
              <a:rPr lang="en-US" sz="1300" b="1" dirty="0">
                <a:solidFill>
                  <a:srgbClr val="FFFFFF"/>
                </a:solidFill>
              </a:rPr>
              <a:t>vi på varandra</a:t>
            </a:r>
            <a:r>
              <a:rPr lang="en-US" sz="1300" b="1">
                <a:solidFill>
                  <a:srgbClr val="FFFFFF"/>
                </a:solidFill>
              </a:rPr>
              <a:t> – och hanterar med- och motgångar tillsammans</a:t>
            </a:r>
            <a:endParaRPr lang="en-US" sz="13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557B0"/>
                </a:solidFill>
              </a:rPr>
              <a:t>I PRAKTIKEN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63A"/>
                </a:solidFill>
              </a:rPr>
              <a:t>Så planerar vi säsongen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7188"/>
                </a:solidFill>
              </a:rPr>
              <a:t>Fotbollen ska fungera tillsammans med skola, familj och jobb.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77240" y="1956816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2157984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2B544"/>
                </a:solidFill>
              </a:rPr>
              <a:t>APR–SEP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350008" y="2139696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</a:rPr>
              <a:t>Fotbollen prioriteras i spelarens idrottsplanering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336792" y="1956816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565392" y="2157984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57B0"/>
                </a:solidFill>
              </a:rPr>
              <a:t>NÄRVARO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909560" y="2139696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263A"/>
                </a:solidFill>
              </a:rPr>
              <a:t>Regelbunden träning och tillgänglighet till matcher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77240" y="3438144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05840" y="3639312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57B0"/>
                </a:solidFill>
              </a:rPr>
              <a:t>JOBB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350008" y="3621024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263A"/>
                </a:solidFill>
              </a:rPr>
              <a:t>Synka schema tidigt och prata med arbetsgivaren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336792" y="3438144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6565392" y="3639312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57B0"/>
                </a:solidFill>
              </a:rPr>
              <a:t>FRÅNVARO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909560" y="3621024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263A"/>
                </a:solidFill>
              </a:rPr>
              <a:t>Meddela i god tid, inte samma dag om det går att undvika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1325880" y="5175504"/>
            <a:ext cx="9464040" cy="676656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600200" y="5385816"/>
            <a:ext cx="8915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A73"/>
                </a:solidFill>
              </a:rPr>
              <a:t>Skola, familj och livet utanför fotbollen är viktigt. Nyckeln är planering och kommunikation.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PERIODISERING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Försäsongen (Vinter/Vår)</a:t>
            </a:r>
            <a:endParaRPr lang="en-US" sz="3000"/>
          </a:p>
        </p:txBody>
      </p:sp>
      <p:sp>
        <p:nvSpPr>
          <p:cNvPr id="5" name="Shape 3"/>
          <p:cNvSpPr/>
          <p:nvPr/>
        </p:nvSpPr>
        <p:spPr>
          <a:xfrm>
            <a:off x="777240" y="160020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051560" y="1600200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F2B544"/>
                </a:solidFill>
              </a:rPr>
              <a:t>4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600200"/>
            <a:ext cx="7772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FFFFFF"/>
                </a:solidFill>
              </a:rPr>
              <a:t>Start 4 november 2026, spelarmöte</a:t>
            </a:r>
          </a:p>
        </p:txBody>
      </p:sp>
      <p:sp>
        <p:nvSpPr>
          <p:cNvPr id="8" name="Shape 6"/>
          <p:cNvSpPr/>
          <p:nvPr/>
        </p:nvSpPr>
        <p:spPr>
          <a:xfrm>
            <a:off x="777240" y="233172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51560" y="2331720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1557B0"/>
                </a:solidFill>
              </a:rPr>
              <a:t>NOV–DEC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511811"/>
            <a:ext cx="777240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0" dirty="0">
                <a:solidFill>
                  <a:srgbClr val="15263A"/>
                </a:solidFill>
              </a:rPr>
              <a:t>Nov-Dec, </a:t>
            </a:r>
            <a:r>
              <a:rPr sz="1700" b="0" dirty="0" err="1">
                <a:solidFill>
                  <a:srgbClr val="15263A"/>
                </a:solidFill>
              </a:rPr>
              <a:t>träning</a:t>
            </a:r>
            <a:r>
              <a:rPr sz="1700" b="0" dirty="0">
                <a:solidFill>
                  <a:srgbClr val="15263A"/>
                </a:solidFill>
              </a:rPr>
              <a:t> </a:t>
            </a:r>
            <a:r>
              <a:rPr sz="1700" b="0" dirty="0" err="1">
                <a:solidFill>
                  <a:srgbClr val="15263A"/>
                </a:solidFill>
              </a:rPr>
              <a:t>på</a:t>
            </a:r>
            <a:r>
              <a:rPr sz="1700" b="0" dirty="0">
                <a:solidFill>
                  <a:srgbClr val="15263A"/>
                </a:solidFill>
              </a:rPr>
              <a:t> </a:t>
            </a:r>
            <a:r>
              <a:rPr sz="1700" b="0" dirty="0" err="1">
                <a:solidFill>
                  <a:srgbClr val="15263A"/>
                </a:solidFill>
              </a:rPr>
              <a:t>onsdagar</a:t>
            </a:r>
            <a:r>
              <a:rPr lang="en-GB" sz="1700" b="0" dirty="0">
                <a:solidFill>
                  <a:srgbClr val="15263A"/>
                </a:solidFill>
              </a:rPr>
              <a:t> med </a:t>
            </a:r>
            <a:r>
              <a:rPr lang="en-GB" sz="1700" b="0" dirty="0" err="1">
                <a:solidFill>
                  <a:srgbClr val="15263A"/>
                </a:solidFill>
              </a:rPr>
              <a:t>mycket</a:t>
            </a:r>
            <a:r>
              <a:rPr lang="en-GB" sz="1700" b="0" dirty="0">
                <a:solidFill>
                  <a:srgbClr val="15263A"/>
                </a:solidFill>
              </a:rPr>
              <a:t> </a:t>
            </a:r>
            <a:r>
              <a:rPr lang="en-GB" sz="1700" b="0" dirty="0" err="1">
                <a:solidFill>
                  <a:srgbClr val="15263A"/>
                </a:solidFill>
              </a:rPr>
              <a:t>spel</a:t>
            </a:r>
            <a:r>
              <a:rPr sz="1700" b="0" dirty="0">
                <a:solidFill>
                  <a:srgbClr val="15263A"/>
                </a:solidFill>
              </a:rPr>
              <a:t>. </a:t>
            </a:r>
          </a:p>
        </p:txBody>
      </p:sp>
      <p:sp>
        <p:nvSpPr>
          <p:cNvPr id="4" name="Shape 6"/>
          <p:cNvSpPr/>
          <p:nvPr/>
        </p:nvSpPr>
        <p:spPr>
          <a:xfrm>
            <a:off x="777240" y="306324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051560" y="3063240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1557B0"/>
                </a:solidFill>
              </a:rPr>
              <a:t>FEB–APRIL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063240"/>
            <a:ext cx="7772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0">
                <a:solidFill>
                  <a:srgbClr val="15263A"/>
                </a:solidFill>
              </a:rPr>
              <a:t>Feb-April: 3 träningar i veckan: tisdag, onsdag, torsdag. Träning med herrlaget på måndagar</a:t>
            </a:r>
          </a:p>
        </p:txBody>
      </p:sp>
      <p:sp>
        <p:nvSpPr>
          <p:cNvPr id="19" name="Shape 6"/>
          <p:cNvSpPr/>
          <p:nvPr/>
        </p:nvSpPr>
        <p:spPr>
          <a:xfrm>
            <a:off x="777240" y="379476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51560" y="3974851"/>
            <a:ext cx="210312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GB" sz="1700" b="1" dirty="0">
                <a:solidFill>
                  <a:srgbClr val="1557B0"/>
                </a:solidFill>
              </a:rPr>
              <a:t>24</a:t>
            </a:r>
            <a:r>
              <a:rPr sz="1700" b="1" dirty="0">
                <a:solidFill>
                  <a:srgbClr val="1557B0"/>
                </a:solidFill>
              </a:rPr>
              <a:t>–2</a:t>
            </a:r>
            <a:r>
              <a:rPr lang="en-GB" sz="1700" b="1" dirty="0">
                <a:solidFill>
                  <a:srgbClr val="1557B0"/>
                </a:solidFill>
              </a:rPr>
              <a:t>8</a:t>
            </a:r>
            <a:r>
              <a:rPr sz="1700" b="1" dirty="0">
                <a:solidFill>
                  <a:srgbClr val="1557B0"/>
                </a:solidFill>
              </a:rPr>
              <a:t> FEB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3794760"/>
            <a:ext cx="7772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0">
                <a:solidFill>
                  <a:srgbClr val="15263A"/>
                </a:solidFill>
              </a:rPr>
              <a:t>Träningsläger England sportlovet 2027 (17-21 feb)</a:t>
            </a:r>
          </a:p>
        </p:txBody>
      </p:sp>
      <p:sp>
        <p:nvSpPr>
          <p:cNvPr id="20" name="Shape 6"/>
          <p:cNvSpPr/>
          <p:nvPr/>
        </p:nvSpPr>
        <p:spPr>
          <a:xfrm>
            <a:off x="777240" y="452628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051560" y="4526280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1557B0"/>
                </a:solidFill>
              </a:rPr>
              <a:t>FEB–MARS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4526280"/>
            <a:ext cx="7772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0">
                <a:solidFill>
                  <a:srgbClr val="15263A"/>
                </a:solidFill>
              </a:rPr>
              <a:t>Träningsmatcher och internmatcher på helger i feb och mars</a:t>
            </a:r>
          </a:p>
        </p:txBody>
      </p:sp>
      <p:sp>
        <p:nvSpPr>
          <p:cNvPr id="21" name="Shape 6"/>
          <p:cNvSpPr/>
          <p:nvPr/>
        </p:nvSpPr>
        <p:spPr>
          <a:xfrm>
            <a:off x="777240" y="5257800"/>
            <a:ext cx="10698480" cy="621792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051560" y="5257800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1">
                <a:solidFill>
                  <a:srgbClr val="1557B0"/>
                </a:solidFill>
              </a:rPr>
              <a:t>JAN &amp; MARS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5437891"/>
            <a:ext cx="777240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700" b="0" dirty="0" err="1">
                <a:solidFill>
                  <a:srgbClr val="15263A"/>
                </a:solidFill>
              </a:rPr>
              <a:t>Föräldrarmöte</a:t>
            </a:r>
            <a:r>
              <a:rPr sz="1700" b="0" dirty="0">
                <a:solidFill>
                  <a:srgbClr val="15263A"/>
                </a:solidFill>
              </a:rPr>
              <a:t>: mars 2027</a:t>
            </a:r>
            <a:r>
              <a:rPr lang="en-GB" sz="1700" b="0" dirty="0">
                <a:solidFill>
                  <a:srgbClr val="15263A"/>
                </a:solidFill>
              </a:rPr>
              <a:t> (kiosk och </a:t>
            </a:r>
            <a:r>
              <a:rPr lang="en-GB" sz="1700" b="0" dirty="0" err="1">
                <a:solidFill>
                  <a:srgbClr val="15263A"/>
                </a:solidFill>
              </a:rPr>
              <a:t>körschema</a:t>
            </a:r>
            <a:r>
              <a:rPr lang="en-GB" sz="1700" b="0" dirty="0">
                <a:solidFill>
                  <a:srgbClr val="15263A"/>
                </a:solidFill>
              </a:rPr>
              <a:t>)</a:t>
            </a:r>
            <a:endParaRPr sz="1700" b="0" dirty="0">
              <a:solidFill>
                <a:srgbClr val="15263A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3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MICROCYKEL &amp; PERIODISERING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Skador, puberteten och snabb tillväxt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Växer man mycket på kort tid ökar skaderisken om belastningen inte anpassas.</a:t>
            </a:r>
            <a:endParaRPr lang="en-US" sz="1500"/>
          </a:p>
        </p:txBody>
      </p:sp>
      <p:sp>
        <p:nvSpPr>
          <p:cNvPr id="8" name="Shape 6"/>
          <p:cNvSpPr/>
          <p:nvPr/>
        </p:nvSpPr>
        <p:spPr>
          <a:xfrm>
            <a:off x="777240" y="1828800"/>
            <a:ext cx="3383279" cy="33832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33271" y="2057400"/>
            <a:ext cx="287121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>
                <a:solidFill>
                  <a:srgbClr val="1557B0"/>
                </a:solidFill>
              </a:rPr>
              <a:t>Därför ökar risken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1" y="2606040"/>
            <a:ext cx="2871215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Skelettet växer före musklerna: </a:t>
            </a:r>
            <a:r>
              <a:rPr sz="1400" b="0">
                <a:solidFill>
                  <a:srgbClr val="15263A"/>
                </a:solidFill>
              </a:rPr>
              <a:t>senor och muskler hinner inte med och rörligheten minskar.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Växtzonerna är känsliga: </a:t>
            </a:r>
            <a:r>
              <a:rPr sz="1400" b="0">
                <a:solidFill>
                  <a:srgbClr val="15263A"/>
                </a:solidFill>
              </a:rPr>
              <a:t>ett växande skelett tål mindre belastning.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Koordinationen försämras tillfälligt: </a:t>
            </a:r>
            <a:r>
              <a:rPr sz="1400" b="0">
                <a:solidFill>
                  <a:srgbClr val="15263A"/>
                </a:solidFill>
              </a:rPr>
              <a:t>kroppen får nya proportioner.</a:t>
            </a:r>
          </a:p>
        </p:txBody>
      </p:sp>
      <p:sp>
        <p:nvSpPr>
          <p:cNvPr id="5" name="Shape 3"/>
          <p:cNvSpPr/>
          <p:nvPr/>
        </p:nvSpPr>
        <p:spPr>
          <a:xfrm>
            <a:off x="4434840" y="1828800"/>
            <a:ext cx="3383279" cy="338328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690872" y="2057400"/>
            <a:ext cx="2871215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>
                <a:solidFill>
                  <a:srgbClr val="F2B544"/>
                </a:solidFill>
              </a:rPr>
              <a:t>Vanliga </a:t>
            </a:r>
            <a:r>
              <a:rPr lang="en-GB" sz="1900" b="1">
                <a:solidFill>
                  <a:srgbClr val="F2B544"/>
                </a:solidFill>
              </a:rPr>
              <a:t>skador</a:t>
            </a:r>
            <a:endParaRPr sz="1900" b="1">
              <a:solidFill>
                <a:srgbClr val="F2B54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0872" y="2606040"/>
            <a:ext cx="2871215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400" b="1">
                <a:solidFill>
                  <a:srgbClr val="FFFFFF"/>
                </a:solidFill>
              </a:rPr>
              <a:t>Osgood-Schlatter: </a:t>
            </a:r>
            <a:r>
              <a:rPr sz="1400" b="0">
                <a:solidFill>
                  <a:srgbClr val="DCE8F8"/>
                </a:solidFill>
              </a:rPr>
              <a:t>smärta under knäskålen.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FFFFFF"/>
                </a:solidFill>
              </a:rPr>
              <a:t>Severs sjukdom: </a:t>
            </a:r>
            <a:r>
              <a:rPr sz="1400" b="0">
                <a:solidFill>
                  <a:srgbClr val="DCE8F8"/>
                </a:solidFill>
              </a:rPr>
              <a:t>smärta i hälen.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FFFFFF"/>
                </a:solidFill>
              </a:rPr>
              <a:t>Ljumsk-, höft- och ryggbesvär.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FFFFFF"/>
                </a:solidFill>
              </a:rPr>
              <a:t>Överbelastning </a:t>
            </a:r>
            <a:r>
              <a:rPr sz="1400" b="0">
                <a:solidFill>
                  <a:srgbClr val="DCE8F8"/>
                </a:solidFill>
              </a:rPr>
              <a:t>av muskler och senor.</a:t>
            </a:r>
          </a:p>
        </p:txBody>
      </p:sp>
      <p:sp>
        <p:nvSpPr>
          <p:cNvPr id="6" name="Shape 6"/>
          <p:cNvSpPr/>
          <p:nvPr/>
        </p:nvSpPr>
        <p:spPr>
          <a:xfrm>
            <a:off x="8092440" y="1828800"/>
            <a:ext cx="3383279" cy="33832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8348471" y="2057400"/>
            <a:ext cx="287121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>
                <a:solidFill>
                  <a:srgbClr val="1557B0"/>
                </a:solidFill>
              </a:rPr>
              <a:t>Så skyddar vi spelaren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1" y="2606040"/>
            <a:ext cx="2871215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Följ längdtillväxten: </a:t>
            </a:r>
            <a:r>
              <a:rPr sz="1400" b="0">
                <a:solidFill>
                  <a:srgbClr val="15263A"/>
                </a:solidFill>
              </a:rPr>
              <a:t>mät längden regelbundet.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Anpassa belastningen </a:t>
            </a:r>
            <a:r>
              <a:rPr sz="1400" b="0">
                <a:solidFill>
                  <a:srgbClr val="15263A"/>
                </a:solidFill>
              </a:rPr>
              <a:t>under växtspurter.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Prioritera </a:t>
            </a:r>
            <a:r>
              <a:rPr sz="1400" b="0">
                <a:solidFill>
                  <a:srgbClr val="15263A"/>
                </a:solidFill>
              </a:rPr>
              <a:t>rörlighet, styrka och vila.</a:t>
            </a:r>
          </a:p>
          <a:p>
            <a:pPr>
              <a:spcAft>
                <a:spcPts val="900"/>
              </a:spcAft>
            </a:pPr>
            <a:r>
              <a:rPr sz="1400" b="1">
                <a:solidFill>
                  <a:srgbClr val="15263A"/>
                </a:solidFill>
              </a:rPr>
              <a:t>Ta smärta på allvar: </a:t>
            </a:r>
            <a:r>
              <a:rPr sz="1400" b="0">
                <a:solidFill>
                  <a:srgbClr val="15263A"/>
                </a:solidFill>
              </a:rPr>
              <a:t>säg till i tid.</a:t>
            </a:r>
          </a:p>
        </p:txBody>
      </p:sp>
      <p:sp>
        <p:nvSpPr>
          <p:cNvPr id="17" name="Shape 15"/>
          <p:cNvSpPr/>
          <p:nvPr/>
        </p:nvSpPr>
        <p:spPr>
          <a:xfrm>
            <a:off x="1325880" y="5440680"/>
            <a:ext cx="9464040" cy="676656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600200" y="5650992"/>
            <a:ext cx="8915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23A73"/>
                </a:solidFill>
              </a:rPr>
              <a:t>Smärta som inte går över ska aldrig tränas bort. Säg till i tid.</a:t>
            </a:r>
            <a:endParaRPr lang="en-US" sz="1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02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MICROCYKEL &amp; PERIODISERING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Varför belastningsstyrning?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Rätt balans mellan belastning och återhämtning ger:</a:t>
            </a:r>
            <a:endParaRPr lang="en-US" sz="1500"/>
          </a:p>
        </p:txBody>
      </p:sp>
      <p:sp>
        <p:nvSpPr>
          <p:cNvPr id="8" name="Shape 6"/>
          <p:cNvSpPr/>
          <p:nvPr/>
        </p:nvSpPr>
        <p:spPr>
          <a:xfrm>
            <a:off x="777240" y="1828800"/>
            <a:ext cx="6309360" cy="5486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005840" y="1901952"/>
            <a:ext cx="402336" cy="402336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19" y="1828800"/>
            <a:ext cx="52120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>
                <a:solidFill>
                  <a:srgbClr val="15263A"/>
                </a:solidFill>
              </a:rPr>
              <a:t>Friskare spelare</a:t>
            </a:r>
          </a:p>
        </p:txBody>
      </p:sp>
      <p:sp>
        <p:nvSpPr>
          <p:cNvPr id="6" name="Shape 6"/>
          <p:cNvSpPr/>
          <p:nvPr/>
        </p:nvSpPr>
        <p:spPr>
          <a:xfrm>
            <a:off x="777240" y="2450591"/>
            <a:ext cx="6309360" cy="5486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005840" y="2523744"/>
            <a:ext cx="402336" cy="402336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19" y="2450591"/>
            <a:ext cx="52120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>
                <a:solidFill>
                  <a:srgbClr val="15263A"/>
                </a:solidFill>
              </a:rPr>
              <a:t>Bättre prestation</a:t>
            </a:r>
          </a:p>
        </p:txBody>
      </p:sp>
      <p:sp>
        <p:nvSpPr>
          <p:cNvPr id="7" name="Shape 6"/>
          <p:cNvSpPr/>
          <p:nvPr/>
        </p:nvSpPr>
        <p:spPr>
          <a:xfrm>
            <a:off x="777240" y="3072384"/>
            <a:ext cx="6309360" cy="5486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1005840" y="3145536"/>
            <a:ext cx="402336" cy="402336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19" y="3072384"/>
            <a:ext cx="52120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>
                <a:solidFill>
                  <a:srgbClr val="15263A"/>
                </a:solidFill>
              </a:rPr>
              <a:t>Högre kvalitet på träning och match</a:t>
            </a:r>
          </a:p>
        </p:txBody>
      </p:sp>
      <p:sp>
        <p:nvSpPr>
          <p:cNvPr id="23" name="Shape 6"/>
          <p:cNvSpPr/>
          <p:nvPr/>
        </p:nvSpPr>
        <p:spPr>
          <a:xfrm>
            <a:off x="777240" y="3694176"/>
            <a:ext cx="6309360" cy="5486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1005840" y="3767328"/>
            <a:ext cx="402336" cy="402336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19" y="3694176"/>
            <a:ext cx="52120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>
                <a:solidFill>
                  <a:srgbClr val="15263A"/>
                </a:solidFill>
              </a:rPr>
              <a:t>Långsiktig fysisk utveckling</a:t>
            </a:r>
          </a:p>
        </p:txBody>
      </p:sp>
      <p:sp>
        <p:nvSpPr>
          <p:cNvPr id="24" name="Shape 6"/>
          <p:cNvSpPr/>
          <p:nvPr/>
        </p:nvSpPr>
        <p:spPr>
          <a:xfrm>
            <a:off x="777240" y="4315968"/>
            <a:ext cx="6309360" cy="5486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005840" y="4389120"/>
            <a:ext cx="402336" cy="402336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19" y="4315968"/>
            <a:ext cx="52120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>
                <a:solidFill>
                  <a:srgbClr val="15263A"/>
                </a:solidFill>
              </a:rPr>
              <a:t>Fler spelare som håller över hela säsongen</a:t>
            </a:r>
          </a:p>
        </p:txBody>
      </p:sp>
      <p:sp>
        <p:nvSpPr>
          <p:cNvPr id="5" name="Shape 3"/>
          <p:cNvSpPr/>
          <p:nvPr/>
        </p:nvSpPr>
        <p:spPr>
          <a:xfrm>
            <a:off x="7543800" y="1828800"/>
            <a:ext cx="3931920" cy="3035808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7818120" y="2057400"/>
            <a:ext cx="3383279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F2B544"/>
                </a:solidFill>
              </a:rPr>
              <a:t>Återhämtning är också träning</a:t>
            </a:r>
          </a:p>
        </p:txBody>
      </p:sp>
      <p:sp>
        <p:nvSpPr>
          <p:cNvPr id="26" name="Shape 15"/>
          <p:cNvSpPr/>
          <p:nvPr/>
        </p:nvSpPr>
        <p:spPr>
          <a:xfrm>
            <a:off x="7818120" y="3017520"/>
            <a:ext cx="3383279" cy="457200"/>
          </a:xfrm>
          <a:prstGeom prst="roundRect">
            <a:avLst>
              <a:gd name="adj" fmla="val 10811"/>
            </a:avLst>
          </a:prstGeom>
          <a:solidFill>
            <a:srgbClr val="1E5093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8046720" y="3017520"/>
            <a:ext cx="2926079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</a:rPr>
              <a:t>Sömn &amp; vila</a:t>
            </a:r>
          </a:p>
        </p:txBody>
      </p:sp>
      <p:sp>
        <p:nvSpPr>
          <p:cNvPr id="27" name="Shape 15"/>
          <p:cNvSpPr/>
          <p:nvPr/>
        </p:nvSpPr>
        <p:spPr>
          <a:xfrm>
            <a:off x="7818120" y="3566160"/>
            <a:ext cx="3383279" cy="457200"/>
          </a:xfrm>
          <a:prstGeom prst="roundRect">
            <a:avLst>
              <a:gd name="adj" fmla="val 10811"/>
            </a:avLst>
          </a:prstGeom>
          <a:solidFill>
            <a:srgbClr val="1E5093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046720" y="3566160"/>
            <a:ext cx="2926079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</a:rPr>
              <a:t>Bra kost</a:t>
            </a:r>
          </a:p>
        </p:txBody>
      </p:sp>
      <p:sp>
        <p:nvSpPr>
          <p:cNvPr id="28" name="Shape 15"/>
          <p:cNvSpPr/>
          <p:nvPr/>
        </p:nvSpPr>
        <p:spPr>
          <a:xfrm>
            <a:off x="7818120" y="4114800"/>
            <a:ext cx="3383279" cy="457200"/>
          </a:xfrm>
          <a:prstGeom prst="roundRect">
            <a:avLst>
              <a:gd name="adj" fmla="val 10811"/>
            </a:avLst>
          </a:prstGeom>
          <a:solidFill>
            <a:srgbClr val="1E5093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8046720" y="4114800"/>
            <a:ext cx="2926079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</a:rPr>
              <a:t>Vätska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9" name="Shape 6"/>
          <p:cNvSpPr/>
          <p:nvPr/>
        </p:nvSpPr>
        <p:spPr>
          <a:xfrm>
            <a:off x="777240" y="5074920"/>
            <a:ext cx="10698480" cy="12344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32" name="QR-kod" descr="QR-kod till YouTube-filmen https://www.youtube.com/watch?v=wrx7WrQWMT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5166360"/>
            <a:ext cx="1051560" cy="105156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377440" y="5303520"/>
            <a:ext cx="8778240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2000" b="1">
                <a:solidFill>
                  <a:srgbClr val="1557B0"/>
                </a:solidFill>
              </a:rPr>
              <a:t>Se filmen – skanna QR-koden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AA77BD-78A7-4C15-E9AB-D3C9AC40E064}"/>
              </a:ext>
            </a:extLst>
          </p:cNvPr>
          <p:cNvSpPr txBox="1"/>
          <p:nvPr/>
        </p:nvSpPr>
        <p:spPr>
          <a:xfrm>
            <a:off x="2377440" y="5760720"/>
            <a:ext cx="8778240" cy="32316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500" u="none">
                <a:solidFill>
                  <a:srgbClr val="5D7188"/>
                </a:solidFill>
              </a:rPr>
              <a:t>https://www.youtube.com/watch?v=wrx7WrQWMT4</a:t>
            </a:r>
          </a:p>
        </p:txBody>
      </p:sp>
    </p:spTree>
    <p:extLst>
      <p:ext uri="{BB962C8B-B14F-4D97-AF65-F5344CB8AC3E}">
        <p14:creationId xmlns:p14="http://schemas.microsoft.com/office/powerpoint/2010/main" val="93672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MICROCYKEL &amp; PERIODISERING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En vanlig vecka i säsongen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Belastning och matcher fördelade över veckan.</a:t>
            </a:r>
            <a:endParaRPr lang="en-US" sz="1500"/>
          </a:p>
        </p:txBody>
      </p:sp>
      <p:sp>
        <p:nvSpPr>
          <p:cNvPr id="5" name="Shape 3"/>
          <p:cNvSpPr/>
          <p:nvPr/>
        </p:nvSpPr>
        <p:spPr>
          <a:xfrm>
            <a:off x="777240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905256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2B544"/>
                </a:solidFill>
              </a:rPr>
              <a:t>SÖNDAG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Match</a:t>
            </a:r>
          </a:p>
        </p:txBody>
      </p:sp>
      <p:sp>
        <p:nvSpPr>
          <p:cNvPr id="17" name="Shape 15"/>
          <p:cNvSpPr/>
          <p:nvPr/>
        </p:nvSpPr>
        <p:spPr>
          <a:xfrm>
            <a:off x="868680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1E5093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868680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SERIE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</a:rPr>
              <a:t>Blå/röd</a:t>
            </a:r>
          </a:p>
        </p:txBody>
      </p:sp>
      <p:sp>
        <p:nvSpPr>
          <p:cNvPr id="8" name="Shape 6"/>
          <p:cNvSpPr/>
          <p:nvPr/>
        </p:nvSpPr>
        <p:spPr>
          <a:xfrm>
            <a:off x="2323882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451898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557B0"/>
                </a:solidFill>
              </a:rPr>
              <a:t>MÅNDAG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1898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5263A"/>
                </a:solidFill>
              </a:rPr>
              <a:t>Träning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51898" y="2889504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15263A"/>
                </a:solidFill>
              </a:rPr>
              <a:t>Herrlaget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51898" y="3246120"/>
            <a:ext cx="116259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5D7188"/>
                </a:solidFill>
              </a:rPr>
              <a:t>Mycket</a:t>
            </a:r>
            <a:r>
              <a:rPr sz="1200" b="0" dirty="0">
                <a:solidFill>
                  <a:srgbClr val="5D7188"/>
                </a:solidFill>
              </a:rPr>
              <a:t> </a:t>
            </a:r>
            <a:r>
              <a:rPr sz="1200" b="0" dirty="0" err="1">
                <a:solidFill>
                  <a:srgbClr val="5D7188"/>
                </a:solidFill>
              </a:rPr>
              <a:t>rörlighet</a:t>
            </a:r>
            <a:endParaRPr lang="en-GB" sz="1200" b="0" dirty="0">
              <a:solidFill>
                <a:srgbClr val="5D7188"/>
              </a:solidFill>
            </a:endParaRPr>
          </a:p>
          <a:p>
            <a:pPr algn="l"/>
            <a:r>
              <a:rPr lang="nb-NO" sz="1200" dirty="0" err="1">
                <a:solidFill>
                  <a:srgbClr val="5D7188"/>
                </a:solidFill>
              </a:rPr>
              <a:t>Återhämtning</a:t>
            </a:r>
            <a:endParaRPr lang="nb-NO" sz="1200" dirty="0">
              <a:solidFill>
                <a:srgbClr val="5D7188"/>
              </a:solidFill>
            </a:endParaRPr>
          </a:p>
          <a:p>
            <a:pPr algn="l"/>
            <a:r>
              <a:rPr lang="nb-NO" sz="1200" b="0" dirty="0">
                <a:solidFill>
                  <a:srgbClr val="5D7188"/>
                </a:solidFill>
              </a:rPr>
              <a:t>Alternativt </a:t>
            </a:r>
            <a:r>
              <a:rPr lang="nb-NO" sz="1200" b="1" dirty="0">
                <a:solidFill>
                  <a:srgbClr val="5D7188"/>
                </a:solidFill>
              </a:rPr>
              <a:t>VILA</a:t>
            </a:r>
            <a:endParaRPr sz="1200" b="1" dirty="0">
              <a:solidFill>
                <a:srgbClr val="5D7188"/>
              </a:solidFill>
            </a:endParaRPr>
          </a:p>
        </p:txBody>
      </p:sp>
      <p:sp>
        <p:nvSpPr>
          <p:cNvPr id="9" name="Shape 15"/>
          <p:cNvSpPr/>
          <p:nvPr/>
        </p:nvSpPr>
        <p:spPr>
          <a:xfrm>
            <a:off x="2415322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2415322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1557B0"/>
                </a:solidFill>
              </a:rPr>
              <a:t>BELASTNING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15322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>
                <a:solidFill>
                  <a:srgbClr val="123A73"/>
                </a:solidFill>
              </a:rPr>
              <a:t>3–4</a:t>
            </a:r>
          </a:p>
        </p:txBody>
      </p:sp>
      <p:sp>
        <p:nvSpPr>
          <p:cNvPr id="10" name="Shape 6"/>
          <p:cNvSpPr/>
          <p:nvPr/>
        </p:nvSpPr>
        <p:spPr>
          <a:xfrm>
            <a:off x="3870524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3998540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557B0"/>
                </a:solidFill>
              </a:rPr>
              <a:t>TISDAG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98540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5263A"/>
                </a:solidFill>
              </a:rPr>
              <a:t>Träning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98540" y="2889504"/>
            <a:ext cx="116259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dirty="0" err="1">
                <a:solidFill>
                  <a:srgbClr val="15263A"/>
                </a:solidFill>
              </a:rPr>
              <a:t>Juniorlag</a:t>
            </a:r>
            <a:endParaRPr sz="1400" b="0" dirty="0">
              <a:solidFill>
                <a:srgbClr val="15263A"/>
              </a:solidFill>
            </a:endParaRPr>
          </a:p>
        </p:txBody>
      </p:sp>
      <p:sp>
        <p:nvSpPr>
          <p:cNvPr id="11" name="Shape 15"/>
          <p:cNvSpPr/>
          <p:nvPr/>
        </p:nvSpPr>
        <p:spPr>
          <a:xfrm>
            <a:off x="3961964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3961964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1557B0"/>
                </a:solidFill>
              </a:rPr>
              <a:t>BELASTNING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61964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>
                <a:solidFill>
                  <a:srgbClr val="123A73"/>
                </a:solidFill>
              </a:rPr>
              <a:t>5–6</a:t>
            </a:r>
          </a:p>
        </p:txBody>
      </p:sp>
      <p:sp>
        <p:nvSpPr>
          <p:cNvPr id="12" name="Shape 6"/>
          <p:cNvSpPr/>
          <p:nvPr/>
        </p:nvSpPr>
        <p:spPr>
          <a:xfrm>
            <a:off x="5417166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545182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557B0"/>
                </a:solidFill>
              </a:rPr>
              <a:t>ONSDAG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45182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5263A"/>
                </a:solidFill>
              </a:rPr>
              <a:t>Träning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45182" y="2889504"/>
            <a:ext cx="1162594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0" dirty="0">
                <a:solidFill>
                  <a:srgbClr val="15263A"/>
                </a:solidFill>
              </a:rPr>
              <a:t>Ju</a:t>
            </a:r>
            <a:r>
              <a:rPr lang="en-GB" sz="1400" dirty="0">
                <a:solidFill>
                  <a:srgbClr val="15263A"/>
                </a:solidFill>
              </a:rPr>
              <a:t>nior och </a:t>
            </a:r>
            <a:r>
              <a:rPr lang="en-GB" sz="1400" dirty="0" err="1">
                <a:solidFill>
                  <a:srgbClr val="15263A"/>
                </a:solidFill>
              </a:rPr>
              <a:t>herrlag</a:t>
            </a:r>
            <a:r>
              <a:rPr lang="en-GB" sz="1400" dirty="0">
                <a:solidFill>
                  <a:srgbClr val="15263A"/>
                </a:solidFill>
              </a:rPr>
              <a:t> </a:t>
            </a:r>
            <a:r>
              <a:rPr lang="en-GB" sz="1400" dirty="0" err="1">
                <a:solidFill>
                  <a:srgbClr val="15263A"/>
                </a:solidFill>
              </a:rPr>
              <a:t>tränar</a:t>
            </a:r>
            <a:r>
              <a:rPr lang="en-GB" sz="1400" dirty="0">
                <a:solidFill>
                  <a:srgbClr val="15263A"/>
                </a:solidFill>
              </a:rPr>
              <a:t> </a:t>
            </a:r>
            <a:r>
              <a:rPr lang="en-GB" sz="1400" dirty="0" err="1">
                <a:solidFill>
                  <a:srgbClr val="15263A"/>
                </a:solidFill>
              </a:rPr>
              <a:t>samtidig</a:t>
            </a:r>
            <a:endParaRPr lang="en-GB" sz="1400" b="0" dirty="0">
              <a:solidFill>
                <a:srgbClr val="15263A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45182" y="3639313"/>
            <a:ext cx="116259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5D7188"/>
                </a:solidFill>
              </a:rPr>
              <a:t>Veckans tyngsta pass</a:t>
            </a:r>
          </a:p>
        </p:txBody>
      </p:sp>
      <p:sp>
        <p:nvSpPr>
          <p:cNvPr id="13" name="Shape 15"/>
          <p:cNvSpPr/>
          <p:nvPr/>
        </p:nvSpPr>
        <p:spPr>
          <a:xfrm>
            <a:off x="5508606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F2B544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508606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15263A"/>
                </a:solidFill>
              </a:rPr>
              <a:t>BELASTNING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8606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>
                <a:solidFill>
                  <a:srgbClr val="15263A"/>
                </a:solidFill>
              </a:rPr>
              <a:t>8</a:t>
            </a:r>
          </a:p>
        </p:txBody>
      </p:sp>
      <p:sp>
        <p:nvSpPr>
          <p:cNvPr id="14" name="Shape 6"/>
          <p:cNvSpPr/>
          <p:nvPr/>
        </p:nvSpPr>
        <p:spPr>
          <a:xfrm>
            <a:off x="6963809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091825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557B0"/>
                </a:solidFill>
              </a:rPr>
              <a:t>TORSDAG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91825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5263A"/>
                </a:solidFill>
              </a:rPr>
              <a:t>Träning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91825" y="2889504"/>
            <a:ext cx="116259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dirty="0" err="1">
                <a:solidFill>
                  <a:srgbClr val="15263A"/>
                </a:solidFill>
              </a:rPr>
              <a:t>Juniorlag</a:t>
            </a:r>
            <a:endParaRPr sz="1400" b="0" dirty="0">
              <a:solidFill>
                <a:srgbClr val="15263A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1825" y="3246120"/>
            <a:ext cx="116259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5D7188"/>
                </a:solidFill>
              </a:rPr>
              <a:t>Taktisk träning</a:t>
            </a:r>
          </a:p>
        </p:txBody>
      </p:sp>
      <p:sp>
        <p:nvSpPr>
          <p:cNvPr id="15" name="Shape 15"/>
          <p:cNvSpPr/>
          <p:nvPr/>
        </p:nvSpPr>
        <p:spPr>
          <a:xfrm>
            <a:off x="7055249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7055249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1557B0"/>
                </a:solidFill>
              </a:rPr>
              <a:t>BELASTNING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55249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>
                <a:solidFill>
                  <a:srgbClr val="123A73"/>
                </a:solidFill>
              </a:rPr>
              <a:t>5–6</a:t>
            </a:r>
          </a:p>
        </p:txBody>
      </p:sp>
      <p:sp>
        <p:nvSpPr>
          <p:cNvPr id="16" name="Shape 3"/>
          <p:cNvSpPr/>
          <p:nvPr/>
        </p:nvSpPr>
        <p:spPr>
          <a:xfrm>
            <a:off x="8510451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8638467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2B544"/>
                </a:solidFill>
              </a:rPr>
              <a:t>FREDAG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38467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Match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38467" y="2889504"/>
            <a:ext cx="116259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dirty="0" err="1">
                <a:solidFill>
                  <a:srgbClr val="FFFFFF"/>
                </a:solidFill>
              </a:rPr>
              <a:t>Herrlag</a:t>
            </a:r>
            <a:endParaRPr sz="1400" b="0" dirty="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638467" y="3246120"/>
            <a:ext cx="116259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DCE8F8"/>
                </a:solidFill>
              </a:rPr>
              <a:t>50–100 % av matcherna</a:t>
            </a:r>
          </a:p>
        </p:txBody>
      </p:sp>
      <p:sp>
        <p:nvSpPr>
          <p:cNvPr id="53" name="Shape 15"/>
          <p:cNvSpPr/>
          <p:nvPr/>
        </p:nvSpPr>
        <p:spPr>
          <a:xfrm>
            <a:off x="8601891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1E5093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8601891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SPELTID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601891" y="4462272"/>
            <a:ext cx="123574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2000" b="1" dirty="0">
                <a:solidFill>
                  <a:srgbClr val="FFFFFF"/>
                </a:solidFill>
              </a:rPr>
              <a:t>15</a:t>
            </a:r>
            <a:r>
              <a:rPr sz="2000" b="1" dirty="0">
                <a:solidFill>
                  <a:srgbClr val="FFFFFF"/>
                </a:solidFill>
              </a:rPr>
              <a:t>–</a:t>
            </a:r>
            <a:r>
              <a:rPr lang="en-GB" sz="2000" b="1" dirty="0">
                <a:solidFill>
                  <a:srgbClr val="FFFFFF"/>
                </a:solidFill>
              </a:rPr>
              <a:t>90</a:t>
            </a:r>
            <a:r>
              <a:rPr sz="2000" b="1" dirty="0">
                <a:solidFill>
                  <a:srgbClr val="FFFFFF"/>
                </a:solidFill>
              </a:rPr>
              <a:t> min</a:t>
            </a:r>
          </a:p>
        </p:txBody>
      </p:sp>
      <p:sp>
        <p:nvSpPr>
          <p:cNvPr id="54" name="Shape 3"/>
          <p:cNvSpPr/>
          <p:nvPr/>
        </p:nvSpPr>
        <p:spPr>
          <a:xfrm>
            <a:off x="10057093" y="1920240"/>
            <a:ext cx="1418626" cy="324612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10185109" y="2121408"/>
            <a:ext cx="116259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2B544"/>
                </a:solidFill>
              </a:rPr>
              <a:t>LÖRDAG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185109" y="2487168"/>
            <a:ext cx="116259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Match</a:t>
            </a:r>
          </a:p>
        </p:txBody>
      </p:sp>
      <p:sp>
        <p:nvSpPr>
          <p:cNvPr id="55" name="Shape 15"/>
          <p:cNvSpPr/>
          <p:nvPr/>
        </p:nvSpPr>
        <p:spPr>
          <a:xfrm>
            <a:off x="10148533" y="4114800"/>
            <a:ext cx="1235746" cy="868680"/>
          </a:xfrm>
          <a:prstGeom prst="roundRect">
            <a:avLst>
              <a:gd name="adj" fmla="val 10811"/>
            </a:avLst>
          </a:prstGeom>
          <a:solidFill>
            <a:srgbClr val="2FA86B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10148533" y="4224528"/>
            <a:ext cx="123574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SERIE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148533" y="4462272"/>
            <a:ext cx="12357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</a:rPr>
              <a:t>Grön</a:t>
            </a:r>
          </a:p>
        </p:txBody>
      </p:sp>
      <p:sp>
        <p:nvSpPr>
          <p:cNvPr id="56" name="Shape 15"/>
          <p:cNvSpPr/>
          <p:nvPr/>
        </p:nvSpPr>
        <p:spPr>
          <a:xfrm>
            <a:off x="1325880" y="5440680"/>
            <a:ext cx="9464040" cy="676656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Text 16"/>
          <p:cNvSpPr/>
          <p:nvPr/>
        </p:nvSpPr>
        <p:spPr>
          <a:xfrm>
            <a:off x="1600200" y="5650992"/>
            <a:ext cx="8915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23A73"/>
                </a:solidFill>
              </a:rPr>
              <a:t>Belastningen toppar på onsdagen och trappas ner inför matchdagarna.</a:t>
            </a:r>
            <a:endParaRPr lang="en-US" sz="1700"/>
          </a:p>
        </p:txBody>
      </p:sp>
      <p:sp>
        <p:nvSpPr>
          <p:cNvPr id="5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BC60C20-D81F-ED94-DE5C-AABFC49CEA27}"/>
              </a:ext>
            </a:extLst>
          </p:cNvPr>
          <p:cNvSpPr txBox="1"/>
          <p:nvPr/>
        </p:nvSpPr>
        <p:spPr>
          <a:xfrm>
            <a:off x="10185109" y="2907792"/>
            <a:ext cx="116259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dirty="0" err="1">
                <a:solidFill>
                  <a:srgbClr val="FFFFFF"/>
                </a:solidFill>
              </a:rPr>
              <a:t>Juniorlag</a:t>
            </a:r>
            <a:endParaRPr sz="1400" b="0" dirty="0">
              <a:solidFill>
                <a:srgbClr val="FFFFFF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AE7EB0-7617-7ED4-38AB-38481A774046}"/>
              </a:ext>
            </a:extLst>
          </p:cNvPr>
          <p:cNvSpPr txBox="1"/>
          <p:nvPr/>
        </p:nvSpPr>
        <p:spPr>
          <a:xfrm>
            <a:off x="912895" y="2807208"/>
            <a:ext cx="116259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dirty="0" err="1">
                <a:solidFill>
                  <a:srgbClr val="FFFFFF"/>
                </a:solidFill>
              </a:rPr>
              <a:t>Juniorlag</a:t>
            </a:r>
            <a:endParaRPr sz="14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44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MICROCYKEL &amp; PERIODISERING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En vanlig vecka under säsongen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Målet är balans mellan träning, match och återhämtning.</a:t>
            </a:r>
            <a:endParaRPr lang="en-US" sz="1500"/>
          </a:p>
        </p:txBody>
      </p:sp>
      <p:sp>
        <p:nvSpPr>
          <p:cNvPr id="8" name="Shape 6"/>
          <p:cNvSpPr/>
          <p:nvPr/>
        </p:nvSpPr>
        <p:spPr>
          <a:xfrm>
            <a:off x="777240" y="1828800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05840" y="1828800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Söndag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1828800"/>
            <a:ext cx="3566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>
                <a:solidFill>
                  <a:srgbClr val="15263A"/>
                </a:solidFill>
              </a:rPr>
              <a:t>Match blå/röd serie</a:t>
            </a:r>
          </a:p>
        </p:txBody>
      </p:sp>
      <p:sp>
        <p:nvSpPr>
          <p:cNvPr id="17" name="Shape 15"/>
          <p:cNvSpPr/>
          <p:nvPr/>
        </p:nvSpPr>
        <p:spPr>
          <a:xfrm>
            <a:off x="6080759" y="1911095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D6454F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080759" y="1911095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7–9</a:t>
            </a:r>
          </a:p>
        </p:txBody>
      </p:sp>
      <p:sp>
        <p:nvSpPr>
          <p:cNvPr id="6" name="Shape 6"/>
          <p:cNvSpPr/>
          <p:nvPr/>
        </p:nvSpPr>
        <p:spPr>
          <a:xfrm>
            <a:off x="777240" y="2414016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05840" y="2414016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Måndag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7440" y="2414016"/>
            <a:ext cx="3566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dirty="0" err="1">
                <a:solidFill>
                  <a:srgbClr val="15263A"/>
                </a:solidFill>
              </a:rPr>
              <a:t>Herrträning</a:t>
            </a:r>
            <a:r>
              <a:rPr sz="1500" b="0" dirty="0">
                <a:solidFill>
                  <a:srgbClr val="15263A"/>
                </a:solidFill>
              </a:rPr>
              <a:t> + </a:t>
            </a:r>
            <a:r>
              <a:rPr sz="1500" b="0" dirty="0" err="1">
                <a:solidFill>
                  <a:srgbClr val="15263A"/>
                </a:solidFill>
              </a:rPr>
              <a:t>rörlighet</a:t>
            </a:r>
            <a:endParaRPr sz="1500" b="0" dirty="0">
              <a:solidFill>
                <a:srgbClr val="15263A"/>
              </a:solidFill>
            </a:endParaRPr>
          </a:p>
        </p:txBody>
      </p:sp>
      <p:sp>
        <p:nvSpPr>
          <p:cNvPr id="7" name="Shape 15"/>
          <p:cNvSpPr/>
          <p:nvPr/>
        </p:nvSpPr>
        <p:spPr>
          <a:xfrm>
            <a:off x="6080759" y="2496312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2FA86B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6080759" y="2496312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3–4</a:t>
            </a:r>
          </a:p>
        </p:txBody>
      </p:sp>
      <p:sp>
        <p:nvSpPr>
          <p:cNvPr id="11" name="Shape 6"/>
          <p:cNvSpPr/>
          <p:nvPr/>
        </p:nvSpPr>
        <p:spPr>
          <a:xfrm>
            <a:off x="777240" y="2999232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1005840" y="2999232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Tisdag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77440" y="3139848"/>
            <a:ext cx="356616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dirty="0" err="1">
                <a:solidFill>
                  <a:srgbClr val="15263A"/>
                </a:solidFill>
              </a:rPr>
              <a:t>Juniorträning</a:t>
            </a:r>
            <a:r>
              <a:rPr lang="en-GB" sz="1500" dirty="0">
                <a:solidFill>
                  <a:srgbClr val="15263A"/>
                </a:solidFill>
              </a:rPr>
              <a:t>+</a:t>
            </a:r>
            <a:r>
              <a:rPr lang="en-GB" sz="1500" b="0" dirty="0" err="1">
                <a:solidFill>
                  <a:srgbClr val="15263A"/>
                </a:solidFill>
              </a:rPr>
              <a:t>styrketräing</a:t>
            </a:r>
            <a:r>
              <a:rPr lang="en-GB" sz="1500" b="0" dirty="0">
                <a:solidFill>
                  <a:srgbClr val="15263A"/>
                </a:solidFill>
              </a:rPr>
              <a:t> </a:t>
            </a:r>
            <a:r>
              <a:rPr lang="en-GB" sz="1500" b="0" dirty="0" err="1">
                <a:solidFill>
                  <a:srgbClr val="15263A"/>
                </a:solidFill>
              </a:rPr>
              <a:t>på</a:t>
            </a:r>
            <a:r>
              <a:rPr lang="en-GB" sz="1500" b="0" dirty="0">
                <a:solidFill>
                  <a:srgbClr val="15263A"/>
                </a:solidFill>
              </a:rPr>
              <a:t> </a:t>
            </a:r>
            <a:r>
              <a:rPr lang="en-GB" sz="1500" b="0" dirty="0" err="1">
                <a:solidFill>
                  <a:srgbClr val="15263A"/>
                </a:solidFill>
              </a:rPr>
              <a:t>gymmet</a:t>
            </a:r>
            <a:endParaRPr sz="1500" b="0" dirty="0">
              <a:solidFill>
                <a:srgbClr val="15263A"/>
              </a:solidFill>
            </a:endParaRPr>
          </a:p>
        </p:txBody>
      </p:sp>
      <p:sp>
        <p:nvSpPr>
          <p:cNvPr id="12" name="Shape 15"/>
          <p:cNvSpPr/>
          <p:nvPr/>
        </p:nvSpPr>
        <p:spPr>
          <a:xfrm>
            <a:off x="6080759" y="3081528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1557B0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080759" y="3081528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5–6</a:t>
            </a:r>
          </a:p>
        </p:txBody>
      </p:sp>
      <p:sp>
        <p:nvSpPr>
          <p:cNvPr id="13" name="Shape 6"/>
          <p:cNvSpPr/>
          <p:nvPr/>
        </p:nvSpPr>
        <p:spPr>
          <a:xfrm>
            <a:off x="777240" y="3584448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1005840" y="3584448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Onsdag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3584448"/>
            <a:ext cx="3566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>
                <a:solidFill>
                  <a:srgbClr val="15263A"/>
                </a:solidFill>
              </a:rPr>
              <a:t>Herrträning – veckans topp</a:t>
            </a:r>
          </a:p>
        </p:txBody>
      </p:sp>
      <p:sp>
        <p:nvSpPr>
          <p:cNvPr id="14" name="Shape 15"/>
          <p:cNvSpPr/>
          <p:nvPr/>
        </p:nvSpPr>
        <p:spPr>
          <a:xfrm>
            <a:off x="6080759" y="3666744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F2B544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6080759" y="3666744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5263A"/>
                </a:solidFill>
              </a:rPr>
              <a:t>8</a:t>
            </a:r>
          </a:p>
        </p:txBody>
      </p:sp>
      <p:sp>
        <p:nvSpPr>
          <p:cNvPr id="15" name="Shape 6"/>
          <p:cNvSpPr/>
          <p:nvPr/>
        </p:nvSpPr>
        <p:spPr>
          <a:xfrm>
            <a:off x="777240" y="4169664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1005840" y="4169664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Torsdag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77440" y="4310280"/>
            <a:ext cx="356616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dirty="0" err="1">
                <a:solidFill>
                  <a:srgbClr val="15263A"/>
                </a:solidFill>
              </a:rPr>
              <a:t>Taktisk</a:t>
            </a:r>
            <a:r>
              <a:rPr sz="1500" b="0" dirty="0">
                <a:solidFill>
                  <a:srgbClr val="15263A"/>
                </a:solidFill>
              </a:rPr>
              <a:t> </a:t>
            </a:r>
            <a:r>
              <a:rPr sz="1500" b="0" dirty="0" err="1">
                <a:solidFill>
                  <a:srgbClr val="15263A"/>
                </a:solidFill>
              </a:rPr>
              <a:t>juniorträning</a:t>
            </a:r>
            <a:r>
              <a:rPr lang="en-GB" sz="1500" b="0" dirty="0">
                <a:solidFill>
                  <a:srgbClr val="15263A"/>
                </a:solidFill>
              </a:rPr>
              <a:t>+</a:t>
            </a:r>
            <a:r>
              <a:rPr lang="en-GB" sz="1500" b="0" dirty="0" err="1">
                <a:solidFill>
                  <a:srgbClr val="15263A"/>
                </a:solidFill>
              </a:rPr>
              <a:t>styrketräning</a:t>
            </a:r>
            <a:r>
              <a:rPr lang="en-GB" sz="1500" b="0" dirty="0">
                <a:solidFill>
                  <a:srgbClr val="15263A"/>
                </a:solidFill>
              </a:rPr>
              <a:t> </a:t>
            </a:r>
            <a:r>
              <a:rPr lang="en-GB" sz="1500" b="0" dirty="0" err="1">
                <a:solidFill>
                  <a:srgbClr val="15263A"/>
                </a:solidFill>
              </a:rPr>
              <a:t>på</a:t>
            </a:r>
            <a:r>
              <a:rPr lang="en-GB" sz="1500" b="0" dirty="0">
                <a:solidFill>
                  <a:srgbClr val="15263A"/>
                </a:solidFill>
              </a:rPr>
              <a:t> gym</a:t>
            </a:r>
            <a:endParaRPr sz="1500" b="0" dirty="0">
              <a:solidFill>
                <a:srgbClr val="15263A"/>
              </a:solidFill>
            </a:endParaRPr>
          </a:p>
        </p:txBody>
      </p:sp>
      <p:sp>
        <p:nvSpPr>
          <p:cNvPr id="16" name="Shape 15"/>
          <p:cNvSpPr/>
          <p:nvPr/>
        </p:nvSpPr>
        <p:spPr>
          <a:xfrm>
            <a:off x="6080759" y="4251960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1557B0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080759" y="4251960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5–6</a:t>
            </a:r>
          </a:p>
        </p:txBody>
      </p:sp>
      <p:sp>
        <p:nvSpPr>
          <p:cNvPr id="48" name="Shape 6"/>
          <p:cNvSpPr/>
          <p:nvPr/>
        </p:nvSpPr>
        <p:spPr>
          <a:xfrm>
            <a:off x="777240" y="4754880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1005840" y="4754880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Fredag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77440" y="4754880"/>
            <a:ext cx="3566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>
                <a:solidFill>
                  <a:srgbClr val="15263A"/>
                </a:solidFill>
              </a:rPr>
              <a:t>Herrmatch, 30–60 minuter</a:t>
            </a:r>
          </a:p>
        </p:txBody>
      </p:sp>
      <p:sp>
        <p:nvSpPr>
          <p:cNvPr id="49" name="Shape 15"/>
          <p:cNvSpPr/>
          <p:nvPr/>
        </p:nvSpPr>
        <p:spPr>
          <a:xfrm>
            <a:off x="6080759" y="4837176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D6454F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80759" y="4837176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6–9</a:t>
            </a:r>
          </a:p>
        </p:txBody>
      </p:sp>
      <p:sp>
        <p:nvSpPr>
          <p:cNvPr id="50" name="Shape 6"/>
          <p:cNvSpPr/>
          <p:nvPr/>
        </p:nvSpPr>
        <p:spPr>
          <a:xfrm>
            <a:off x="777240" y="5340096"/>
            <a:ext cx="6492240" cy="512064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1005840" y="5340096"/>
            <a:ext cx="1280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1557B0"/>
                </a:solidFill>
              </a:rPr>
              <a:t>Lördag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77440" y="5340096"/>
            <a:ext cx="35661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>
                <a:solidFill>
                  <a:srgbClr val="15263A"/>
                </a:solidFill>
              </a:rPr>
              <a:t>Match grön serie</a:t>
            </a:r>
          </a:p>
        </p:txBody>
      </p:sp>
      <p:sp>
        <p:nvSpPr>
          <p:cNvPr id="51" name="Shape 15"/>
          <p:cNvSpPr/>
          <p:nvPr/>
        </p:nvSpPr>
        <p:spPr>
          <a:xfrm>
            <a:off x="6080759" y="5422392"/>
            <a:ext cx="1005840" cy="347472"/>
          </a:xfrm>
          <a:prstGeom prst="roundRect">
            <a:avLst>
              <a:gd name="adj" fmla="val 10811"/>
            </a:avLst>
          </a:prstGeom>
          <a:solidFill>
            <a:srgbClr val="D6454F"/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080759" y="5422392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7–9</a:t>
            </a:r>
          </a:p>
        </p:txBody>
      </p:sp>
      <p:sp>
        <p:nvSpPr>
          <p:cNvPr id="5" name="Shape 3"/>
          <p:cNvSpPr/>
          <p:nvPr/>
        </p:nvSpPr>
        <p:spPr>
          <a:xfrm>
            <a:off x="7543800" y="1828800"/>
            <a:ext cx="3931920" cy="402336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818120" y="2148840"/>
            <a:ext cx="338327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2B544"/>
                </a:solidFill>
              </a:rPr>
              <a:t>Individuell belastningsstyrning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18120" y="3063240"/>
            <a:ext cx="3383279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</a:rPr>
              <a:t>Ingen spelare genomför alla aktiviteter med full belastning.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18120" y="4069080"/>
            <a:ext cx="338327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dirty="0" err="1">
                <a:solidFill>
                  <a:srgbClr val="DCE8F8"/>
                </a:solidFill>
              </a:rPr>
              <a:t>Matchminuter</a:t>
            </a:r>
            <a:r>
              <a:rPr sz="1500" b="0" dirty="0">
                <a:solidFill>
                  <a:srgbClr val="DCE8F8"/>
                </a:solidFill>
              </a:rPr>
              <a:t> och </a:t>
            </a:r>
            <a:r>
              <a:rPr sz="1500" b="0" dirty="0" err="1">
                <a:solidFill>
                  <a:srgbClr val="DCE8F8"/>
                </a:solidFill>
              </a:rPr>
              <a:t>träning</a:t>
            </a:r>
            <a:r>
              <a:rPr sz="1500" b="0" dirty="0">
                <a:solidFill>
                  <a:srgbClr val="DCE8F8"/>
                </a:solidFill>
              </a:rPr>
              <a:t> </a:t>
            </a:r>
            <a:r>
              <a:rPr sz="1500" b="0" dirty="0" err="1">
                <a:solidFill>
                  <a:srgbClr val="DCE8F8"/>
                </a:solidFill>
              </a:rPr>
              <a:t>anpassas</a:t>
            </a:r>
            <a:r>
              <a:rPr sz="1500" b="0" dirty="0">
                <a:solidFill>
                  <a:srgbClr val="DCE8F8"/>
                </a:solidFill>
              </a:rPr>
              <a:t> </a:t>
            </a:r>
            <a:r>
              <a:rPr sz="1500" b="0" dirty="0" err="1">
                <a:solidFill>
                  <a:srgbClr val="DCE8F8"/>
                </a:solidFill>
              </a:rPr>
              <a:t>efter</a:t>
            </a:r>
            <a:r>
              <a:rPr sz="1500" b="0" dirty="0">
                <a:solidFill>
                  <a:srgbClr val="DCE8F8"/>
                </a:solidFill>
              </a:rPr>
              <a:t> </a:t>
            </a:r>
            <a:r>
              <a:rPr sz="1500" b="0" dirty="0" err="1">
                <a:solidFill>
                  <a:srgbClr val="DCE8F8"/>
                </a:solidFill>
              </a:rPr>
              <a:t>spelarens</a:t>
            </a:r>
            <a:r>
              <a:rPr sz="1500" b="0" dirty="0">
                <a:solidFill>
                  <a:srgbClr val="DCE8F8"/>
                </a:solidFill>
              </a:rPr>
              <a:t> </a:t>
            </a:r>
            <a:r>
              <a:rPr sz="1500" b="0" dirty="0" err="1">
                <a:solidFill>
                  <a:srgbClr val="DCE8F8"/>
                </a:solidFill>
              </a:rPr>
              <a:t>ålder</a:t>
            </a:r>
            <a:r>
              <a:rPr sz="1500" b="0" dirty="0">
                <a:solidFill>
                  <a:srgbClr val="DCE8F8"/>
                </a:solidFill>
              </a:rPr>
              <a:t>, </a:t>
            </a:r>
            <a:r>
              <a:rPr sz="1500" b="0" dirty="0" err="1">
                <a:solidFill>
                  <a:srgbClr val="DCE8F8"/>
                </a:solidFill>
              </a:rPr>
              <a:t>återhämtning</a:t>
            </a:r>
            <a:r>
              <a:rPr lang="en-GB" sz="1500" dirty="0">
                <a:solidFill>
                  <a:srgbClr val="DCE8F8"/>
                </a:solidFill>
              </a:rPr>
              <a:t>. </a:t>
            </a:r>
            <a:r>
              <a:rPr lang="en-GB" sz="1500" dirty="0" err="1">
                <a:solidFill>
                  <a:srgbClr val="DCE8F8"/>
                </a:solidFill>
              </a:rPr>
              <a:t>Individuell</a:t>
            </a:r>
            <a:r>
              <a:rPr lang="en-GB" sz="1500" dirty="0">
                <a:solidFill>
                  <a:srgbClr val="DCE8F8"/>
                </a:solidFill>
              </a:rPr>
              <a:t> </a:t>
            </a:r>
            <a:r>
              <a:rPr lang="en-GB" sz="1500" dirty="0" err="1">
                <a:solidFill>
                  <a:srgbClr val="DCE8F8"/>
                </a:solidFill>
              </a:rPr>
              <a:t>styrketräning</a:t>
            </a:r>
            <a:r>
              <a:rPr lang="en-GB" sz="1500" dirty="0">
                <a:solidFill>
                  <a:srgbClr val="DCE8F8"/>
                </a:solidFill>
              </a:rPr>
              <a:t> </a:t>
            </a:r>
            <a:r>
              <a:rPr lang="en-GB" sz="1500" dirty="0" err="1">
                <a:solidFill>
                  <a:srgbClr val="DCE8F8"/>
                </a:solidFill>
              </a:rPr>
              <a:t>rekommenderas</a:t>
            </a:r>
            <a:r>
              <a:rPr lang="en-GB" sz="1500" dirty="0">
                <a:solidFill>
                  <a:srgbClr val="DCE8F8"/>
                </a:solidFill>
              </a:rPr>
              <a:t>. </a:t>
            </a:r>
            <a:endParaRPr sz="1500" b="0" dirty="0">
              <a:solidFill>
                <a:srgbClr val="DCE8F8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777240" y="6089904"/>
            <a:ext cx="182880" cy="182880"/>
          </a:xfrm>
          <a:prstGeom prst="ellipse">
            <a:avLst/>
          </a:prstGeom>
          <a:solidFill>
            <a:srgbClr val="2F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51560" y="6053328"/>
            <a:ext cx="155448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5D7188"/>
                </a:solidFill>
              </a:rPr>
              <a:t>Låg belastning</a:t>
            </a:r>
          </a:p>
        </p:txBody>
      </p:sp>
      <p:sp>
        <p:nvSpPr>
          <p:cNvPr id="42" name="Oval 41"/>
          <p:cNvSpPr/>
          <p:nvPr/>
        </p:nvSpPr>
        <p:spPr>
          <a:xfrm>
            <a:off x="2834640" y="6089904"/>
            <a:ext cx="182880" cy="182880"/>
          </a:xfrm>
          <a:prstGeom prst="ellipse">
            <a:avLst/>
          </a:prstGeom>
          <a:solidFill>
            <a:srgbClr val="1557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108960" y="605332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5D7188"/>
                </a:solidFill>
              </a:rPr>
              <a:t>Medel</a:t>
            </a:r>
          </a:p>
        </p:txBody>
      </p:sp>
      <p:sp>
        <p:nvSpPr>
          <p:cNvPr id="44" name="Oval 43"/>
          <p:cNvSpPr/>
          <p:nvPr/>
        </p:nvSpPr>
        <p:spPr>
          <a:xfrm>
            <a:off x="4251960" y="6089904"/>
            <a:ext cx="182880" cy="18288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526280" y="605332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5D7188"/>
                </a:solidFill>
              </a:rPr>
              <a:t>Hög</a:t>
            </a:r>
          </a:p>
        </p:txBody>
      </p:sp>
      <p:sp>
        <p:nvSpPr>
          <p:cNvPr id="46" name="Oval 45"/>
          <p:cNvSpPr/>
          <p:nvPr/>
        </p:nvSpPr>
        <p:spPr>
          <a:xfrm>
            <a:off x="5669280" y="6089904"/>
            <a:ext cx="182880" cy="182880"/>
          </a:xfrm>
          <a:prstGeom prst="ellipse">
            <a:avLst/>
          </a:prstGeom>
          <a:solidFill>
            <a:srgbClr val="D64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943600" y="605332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5D7188"/>
                </a:solidFill>
              </a:rPr>
              <a:t>Match</a:t>
            </a:r>
          </a:p>
        </p:txBody>
      </p:sp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00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100" b="1" spc="140">
                <a:solidFill>
                  <a:srgbClr val="1557B0"/>
                </a:solidFill>
              </a:rPr>
              <a:t>PRAKTISKA FRÅGOR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3000" b="1">
                <a:solidFill>
                  <a:srgbClr val="15263A"/>
                </a:solidFill>
              </a:rPr>
              <a:t>Ska vi skapa en snapgrupp med spelarna?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500" b="0">
                <a:solidFill>
                  <a:srgbClr val="5D7188"/>
                </a:solidFill>
              </a:rPr>
              <a:t>Ett förslag för snabb och enkel kommunikation i laget – vad tycker ni?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56816"/>
            <a:ext cx="5138928" cy="2651760"/>
          </a:xfrm>
          <a:prstGeom prst="roundRect">
            <a:avLst>
              <a:gd name="adj" fmla="val 6000"/>
            </a:avLst>
          </a:prstGeom>
          <a:solidFill>
            <a:srgbClr val="123A73"/>
          </a:solidFill>
          <a:ln w="12700">
            <a:solidFill>
              <a:srgbClr val="123A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176272"/>
            <a:ext cx="466344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700" b="1">
                <a:solidFill>
                  <a:srgbClr val="F2B544"/>
                </a:solidFill>
              </a:rPr>
              <a:t>VARFÖR EN SNAPGRUPP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651760"/>
            <a:ext cx="4663440" cy="1783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28600" indent="-228600">
              <a:spcAft>
                <a:spcPts val="600"/>
              </a:spcAft>
              <a:buChar char="•"/>
            </a:pPr>
            <a:r>
              <a:rPr sz="1550" b="1">
                <a:solidFill>
                  <a:srgbClr val="FFFFFF"/>
                </a:solidFill>
              </a:rPr>
              <a:t>Snabb information om träning, samling och ändringar</a:t>
            </a:r>
          </a:p>
          <a:p>
            <a:pPr marL="228600" indent="-228600">
              <a:spcAft>
                <a:spcPts val="600"/>
              </a:spcAft>
              <a:buChar char="•"/>
            </a:pPr>
            <a:r>
              <a:rPr sz="1550" b="1">
                <a:solidFill>
                  <a:srgbClr val="FFFFFF"/>
                </a:solidFill>
              </a:rPr>
              <a:t>Enkelt att nå alla spelare samtidigt</a:t>
            </a:r>
          </a:p>
          <a:p>
            <a:pPr marL="228600" indent="-228600">
              <a:spcAft>
                <a:spcPts val="600"/>
              </a:spcAft>
              <a:buChar char="•"/>
            </a:pPr>
            <a:r>
              <a:rPr sz="1550" b="1">
                <a:solidFill>
                  <a:srgbClr val="FFFFFF"/>
                </a:solidFill>
              </a:rPr>
              <a:t>Stärker lagkänslan utanför planen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6792" y="1956816"/>
            <a:ext cx="5138928" cy="2651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6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65392" y="2176272"/>
            <a:ext cx="466344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700" b="1">
                <a:solidFill>
                  <a:srgbClr val="1557B0"/>
                </a:solidFill>
              </a:rPr>
              <a:t>ATT BESLUTA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5392" y="2651760"/>
            <a:ext cx="4663440" cy="1783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28600" indent="-228600">
              <a:spcAft>
                <a:spcPts val="600"/>
              </a:spcAft>
              <a:buChar char="•"/>
            </a:pPr>
            <a:r>
              <a:rPr sz="1550" b="0">
                <a:solidFill>
                  <a:srgbClr val="15263A"/>
                </a:solidFill>
              </a:rPr>
              <a:t>Vem administrerar gruppen?</a:t>
            </a:r>
          </a:p>
          <a:p>
            <a:pPr marL="228600" indent="-228600">
              <a:spcAft>
                <a:spcPts val="600"/>
              </a:spcAft>
              <a:buChar char="•"/>
            </a:pPr>
            <a:r>
              <a:rPr sz="1550" b="0">
                <a:solidFill>
                  <a:srgbClr val="15263A"/>
                </a:solidFill>
              </a:rPr>
              <a:t>Vad ska användas till vad – och vad ska inte delas?</a:t>
            </a:r>
          </a:p>
          <a:p>
            <a:pPr marL="228600" indent="-228600">
              <a:spcAft>
                <a:spcPts val="600"/>
              </a:spcAft>
              <a:buChar char="•"/>
            </a:pPr>
            <a:r>
              <a:rPr sz="1550" b="0">
                <a:solidFill>
                  <a:srgbClr val="15263A"/>
                </a:solidFill>
              </a:rPr>
              <a:t>Ska ledare och spelare vara med i samma grupp?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25880" y="5175504"/>
            <a:ext cx="9464040" cy="676656"/>
          </a:xfrm>
          <a:prstGeom prst="roundRect">
            <a:avLst>
              <a:gd name="adj" fmla="val 108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00200" y="5385816"/>
            <a:ext cx="89154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700" b="1">
                <a:solidFill>
                  <a:srgbClr val="123A73"/>
                </a:solidFill>
              </a:rPr>
              <a:t>Förslag: vi beslutar tillsammans om en snapgrupp med spelarna.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100" b="1" spc="140">
                <a:solidFill>
                  <a:srgbClr val="1557B0"/>
                </a:solidFill>
              </a:rPr>
              <a:t>ÅRSPLAN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3000" b="1">
                <a:solidFill>
                  <a:srgbClr val="15263A"/>
                </a:solidFill>
              </a:rPr>
              <a:t>Vårt år från januari till december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500" b="0">
                <a:solidFill>
                  <a:srgbClr val="5D7188"/>
                </a:solidFill>
              </a:rPr>
              <a:t>Försäsong, säsong och viktiga datum i en överblick.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94360" y="1783080"/>
            <a:ext cx="10972800" cy="365760"/>
          </a:xfrm>
          <a:prstGeom prst="roundRect">
            <a:avLst>
              <a:gd name="adj" fmla="val 15000"/>
            </a:avLst>
          </a:prstGeom>
          <a:solidFill>
            <a:srgbClr val="123A73"/>
          </a:solidFill>
          <a:ln w="12700">
            <a:solidFill>
              <a:srgbClr val="123A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77240" y="1783080"/>
            <a:ext cx="14630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200" b="1" spc="100">
                <a:solidFill>
                  <a:srgbClr val="F2B544"/>
                </a:solidFill>
              </a:rPr>
              <a:t>PERIOD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33172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JAN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10134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FEB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7096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MAR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4058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APR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1020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MAJ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17982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JUN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94944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JUL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1906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AUG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8868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SEP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25830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OKT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02792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NOV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797540" y="1783080"/>
            <a:ext cx="7696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</a:rPr>
              <a:t>DEC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94360" y="2221992"/>
            <a:ext cx="109728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777240" y="2221992"/>
            <a:ext cx="1463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557B0"/>
                </a:solidFill>
              </a:rPr>
              <a:t>FAS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594360" y="2935224"/>
            <a:ext cx="109728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777240" y="2935224"/>
            <a:ext cx="1463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557B0"/>
                </a:solidFill>
              </a:rPr>
              <a:t>TRÄNING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94360" y="3648456"/>
            <a:ext cx="109728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777240" y="3648456"/>
            <a:ext cx="1463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557B0"/>
                </a:solidFill>
              </a:rPr>
              <a:t>MATCH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94360" y="4361688"/>
            <a:ext cx="109728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777240" y="4361688"/>
            <a:ext cx="1463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557B0"/>
                </a:solidFill>
              </a:rPr>
              <a:t>MÖTEN &amp; LÄGER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053574" y="2276856"/>
            <a:ext cx="359156" cy="1956816"/>
          </a:xfrm>
          <a:prstGeom prst="roundRect">
            <a:avLst>
              <a:gd name="adj" fmla="val 12000"/>
            </a:avLst>
          </a:prstGeom>
          <a:solidFill>
            <a:srgbClr val="DDE3EC"/>
          </a:solidFill>
          <a:ln w="12700">
            <a:solidFill>
              <a:srgbClr val="B8C4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square" lIns="0" tIns="0" rIns="0" bIns="0" rtlCol="0" anchor="ctr"/>
          <a:lstStyle/>
          <a:p>
            <a:pPr algn="ctr"/>
            <a:r>
              <a:rPr sz="1050" b="1">
                <a:solidFill>
                  <a:srgbClr val="44546A"/>
                </a:solidFill>
              </a:rPr>
              <a:t>UPPEHÅLL V. 45–46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2359151" y="2295144"/>
            <a:ext cx="2253996" cy="493775"/>
          </a:xfrm>
          <a:prstGeom prst="roundRect">
            <a:avLst>
              <a:gd name="adj" fmla="val 20000"/>
            </a:avLst>
          </a:prstGeom>
          <a:solidFill>
            <a:srgbClr val="1557B0"/>
          </a:solidFill>
          <a:ln w="12700">
            <a:solidFill>
              <a:srgbClr val="155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Försäsong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668012" y="2295144"/>
            <a:ext cx="4562856" cy="493775"/>
          </a:xfrm>
          <a:prstGeom prst="roundRect">
            <a:avLst>
              <a:gd name="adj" fmla="val 20000"/>
            </a:avLst>
          </a:prstGeom>
          <a:solidFill>
            <a:srgbClr val="123A73"/>
          </a:solidFill>
          <a:ln w="12700">
            <a:solidFill>
              <a:srgbClr val="123A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Säsong – fotbollen prioriteras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9285732" y="2295144"/>
            <a:ext cx="714756" cy="493775"/>
          </a:xfrm>
          <a:prstGeom prst="roundRect">
            <a:avLst>
              <a:gd name="adj" fmla="val 20000"/>
            </a:avLst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15263A"/>
                </a:solidFill>
              </a:rPr>
              <a:t>Avslut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0440162" y="2295144"/>
            <a:ext cx="1099565" cy="493775"/>
          </a:xfrm>
          <a:prstGeom prst="roundRect">
            <a:avLst>
              <a:gd name="adj" fmla="val 20000"/>
            </a:avLst>
          </a:prstGeom>
          <a:solidFill>
            <a:srgbClr val="1557B0"/>
          </a:solidFill>
          <a:ln w="12700">
            <a:solidFill>
              <a:srgbClr val="155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lang="en-GB" sz="1200" b="1" dirty="0" err="1">
                <a:solidFill>
                  <a:srgbClr val="FFFFFF"/>
                </a:solidFill>
              </a:rPr>
              <a:t>Eftersäsong</a:t>
            </a:r>
            <a:endParaRPr sz="1200" b="1" dirty="0">
              <a:solidFill>
                <a:srgbClr val="FFFFFF"/>
              </a:solidFill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28772" y="3008376"/>
            <a:ext cx="6102096" cy="493775"/>
          </a:xfrm>
          <a:prstGeom prst="roundRect">
            <a:avLst>
              <a:gd name="adj" fmla="val 20000"/>
            </a:avLst>
          </a:prstGeom>
          <a:solidFill>
            <a:srgbClr val="1557B0"/>
          </a:solidFill>
          <a:ln w="12700">
            <a:solidFill>
              <a:srgbClr val="155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3 träningar i veckan: tis, ons, tors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440162" y="3008376"/>
            <a:ext cx="1099565" cy="493775"/>
          </a:xfrm>
          <a:prstGeom prst="roundRect">
            <a:avLst>
              <a:gd name="adj" fmla="val 20000"/>
            </a:avLst>
          </a:prstGeom>
          <a:solidFill>
            <a:srgbClr val="1557B0"/>
          </a:solidFill>
          <a:ln w="12700">
            <a:solidFill>
              <a:srgbClr val="155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Onsdagar, mycket spel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3128772" y="3721608"/>
            <a:ext cx="1484376" cy="493775"/>
          </a:xfrm>
          <a:prstGeom prst="roundRect">
            <a:avLst>
              <a:gd name="adj" fmla="val 200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123A73"/>
                </a:solidFill>
              </a:rPr>
              <a:t>Tränings- och internmatcher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668012" y="3721608"/>
            <a:ext cx="4562856" cy="493775"/>
          </a:xfrm>
          <a:prstGeom prst="roundRect">
            <a:avLst>
              <a:gd name="adj" fmla="val 20000"/>
            </a:avLst>
          </a:prstGeom>
          <a:solidFill>
            <a:srgbClr val="31A66A"/>
          </a:solidFill>
          <a:ln w="12700">
            <a:solidFill>
              <a:srgbClr val="31A6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Seriespel</a:t>
            </a:r>
          </a:p>
        </p:txBody>
      </p:sp>
      <p:sp>
        <p:nvSpPr>
          <p:cNvPr id="89" name="Oval 88"/>
          <p:cNvSpPr/>
          <p:nvPr/>
        </p:nvSpPr>
        <p:spPr>
          <a:xfrm>
            <a:off x="3294126" y="4489703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2</a:t>
            </a:r>
          </a:p>
        </p:txBody>
      </p:sp>
      <p:sp>
        <p:nvSpPr>
          <p:cNvPr id="90" name="Oval 89"/>
          <p:cNvSpPr/>
          <p:nvPr/>
        </p:nvSpPr>
        <p:spPr>
          <a:xfrm>
            <a:off x="4063746" y="4489703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1</a:t>
            </a:r>
          </a:p>
        </p:txBody>
      </p:sp>
      <p:sp>
        <p:nvSpPr>
          <p:cNvPr id="91" name="Oval 90"/>
          <p:cNvSpPr/>
          <p:nvPr/>
        </p:nvSpPr>
        <p:spPr>
          <a:xfrm>
            <a:off x="9861550" y="4463609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3</a:t>
            </a:r>
          </a:p>
        </p:txBody>
      </p:sp>
      <p:sp>
        <p:nvSpPr>
          <p:cNvPr id="92" name="Oval 91"/>
          <p:cNvSpPr/>
          <p:nvPr/>
        </p:nvSpPr>
        <p:spPr>
          <a:xfrm>
            <a:off x="9427464" y="4463609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4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94360" y="5212080"/>
            <a:ext cx="2606040" cy="777240"/>
          </a:xfrm>
          <a:prstGeom prst="roundRect">
            <a:avLst>
              <a:gd name="adj" fmla="val 100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Oval 93"/>
          <p:cNvSpPr/>
          <p:nvPr/>
        </p:nvSpPr>
        <p:spPr>
          <a:xfrm>
            <a:off x="731520" y="5408676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252728" y="5285232"/>
            <a:ext cx="1874519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23A73"/>
                </a:solidFill>
              </a:rPr>
              <a:t>Föräldramöte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252728" y="5559552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buNone/>
            </a:pPr>
            <a:r>
              <a:rPr sz="1150" b="0">
                <a:solidFill>
                  <a:srgbClr val="5D7188"/>
                </a:solidFill>
              </a:rPr>
              <a:t>Januari och mars: kiosk och körschema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383280" y="5212080"/>
            <a:ext cx="2606040" cy="777240"/>
          </a:xfrm>
          <a:prstGeom prst="roundRect">
            <a:avLst>
              <a:gd name="adj" fmla="val 100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Oval 97"/>
          <p:cNvSpPr/>
          <p:nvPr/>
        </p:nvSpPr>
        <p:spPr>
          <a:xfrm>
            <a:off x="3520440" y="5408676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041648" y="5285232"/>
            <a:ext cx="1874519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23A73"/>
                </a:solidFill>
              </a:rPr>
              <a:t>Träningsläger England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041648" y="5559552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buNone/>
            </a:pPr>
            <a:r>
              <a:rPr sz="1150" b="0">
                <a:solidFill>
                  <a:srgbClr val="5D7188"/>
                </a:solidFill>
              </a:rPr>
              <a:t>Under sportlovet i februari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6172200" y="5212080"/>
            <a:ext cx="2606040" cy="777240"/>
          </a:xfrm>
          <a:prstGeom prst="roundRect">
            <a:avLst>
              <a:gd name="adj" fmla="val 100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Oval 101"/>
          <p:cNvSpPr/>
          <p:nvPr/>
        </p:nvSpPr>
        <p:spPr>
          <a:xfrm>
            <a:off x="6309360" y="5408676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3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830568" y="5285232"/>
            <a:ext cx="1874519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sz="1300" b="1">
                <a:solidFill>
                  <a:srgbClr val="123A73"/>
                </a:solidFill>
              </a:rPr>
              <a:t>Lagavslutning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830568" y="5559552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buNone/>
            </a:pPr>
            <a:r>
              <a:rPr sz="1150" b="0">
                <a:solidFill>
                  <a:srgbClr val="5D7188"/>
                </a:solidFill>
              </a:rPr>
              <a:t>Söndag kväll v. 44 (höstlovet)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8961120" y="5212080"/>
            <a:ext cx="2606040" cy="777240"/>
          </a:xfrm>
          <a:prstGeom prst="roundRect">
            <a:avLst>
              <a:gd name="adj" fmla="val 10000"/>
            </a:avLst>
          </a:prstGeom>
          <a:solidFill>
            <a:srgbClr val="E8F1FB"/>
          </a:solidFill>
          <a:ln w="12700">
            <a:solidFill>
              <a:srgbClr val="CFE3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Oval 105"/>
          <p:cNvSpPr/>
          <p:nvPr/>
        </p:nvSpPr>
        <p:spPr>
          <a:xfrm>
            <a:off x="9098280" y="5408676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619488" y="5322364"/>
            <a:ext cx="1874519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buNone/>
            </a:pPr>
            <a:r>
              <a:rPr lang="en-GB" sz="1300" b="1" dirty="0">
                <a:solidFill>
                  <a:srgbClr val="123A73"/>
                </a:solidFill>
              </a:rPr>
              <a:t>Cuper</a:t>
            </a:r>
            <a:endParaRPr sz="1300" b="1" dirty="0">
              <a:solidFill>
                <a:srgbClr val="123A73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619488" y="5559552"/>
            <a:ext cx="1874519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buNone/>
            </a:pPr>
            <a:r>
              <a:rPr lang="en-GB" sz="1150" b="0" dirty="0">
                <a:solidFill>
                  <a:srgbClr val="5D7188"/>
                </a:solidFill>
              </a:rPr>
              <a:t>Gothia cup 09/10/11</a:t>
            </a:r>
            <a:br>
              <a:rPr lang="en-GB" sz="1150" b="0" dirty="0">
                <a:solidFill>
                  <a:srgbClr val="5D7188"/>
                </a:solidFill>
              </a:rPr>
            </a:br>
            <a:r>
              <a:rPr lang="en-GB" sz="1150" b="0" dirty="0" err="1">
                <a:solidFill>
                  <a:srgbClr val="5D7188"/>
                </a:solidFill>
              </a:rPr>
              <a:t>Diskutera</a:t>
            </a:r>
            <a:r>
              <a:rPr lang="en-GB" sz="1150" b="0" dirty="0">
                <a:solidFill>
                  <a:srgbClr val="5D7188"/>
                </a:solidFill>
              </a:rPr>
              <a:t> 11/12</a:t>
            </a:r>
            <a:endParaRPr sz="1150" b="0" dirty="0">
              <a:solidFill>
                <a:srgbClr val="5D7188"/>
              </a:solidFill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F3376E22-BC79-CD0A-760B-C9C790380B01}"/>
              </a:ext>
            </a:extLst>
          </p:cNvPr>
          <p:cNvSpPr/>
          <p:nvPr/>
        </p:nvSpPr>
        <p:spPr>
          <a:xfrm>
            <a:off x="6993552" y="4463609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4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63184BFB-694C-9C59-C830-D5F7B4EFD348}"/>
              </a:ext>
            </a:extLst>
          </p:cNvPr>
          <p:cNvSpPr/>
          <p:nvPr/>
        </p:nvSpPr>
        <p:spPr>
          <a:xfrm>
            <a:off x="4845305" y="4489703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15263A"/>
                </a:solidFill>
              </a:rPr>
              <a:t>4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EDDF8BF-57B0-F224-CC64-28214AAEC193}"/>
              </a:ext>
            </a:extLst>
          </p:cNvPr>
          <p:cNvSpPr/>
          <p:nvPr/>
        </p:nvSpPr>
        <p:spPr>
          <a:xfrm>
            <a:off x="7632192" y="4463609"/>
            <a:ext cx="384048" cy="384048"/>
          </a:xfrm>
          <a:prstGeom prst="ellipse">
            <a:avLst/>
          </a:prstGeom>
          <a:solidFill>
            <a:srgbClr val="F2B544"/>
          </a:solidFill>
          <a:ln w="12700">
            <a:solidFill>
              <a:srgbClr val="F2B5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5263A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27955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>
                <a:solidFill>
                  <a:srgbClr val="1557B0"/>
                </a:solidFill>
              </a:rPr>
              <a:t>FÖRÄLDRAR</a:t>
            </a:r>
            <a:endParaRPr lang="en-US" sz="110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263A"/>
                </a:solidFill>
              </a:rPr>
              <a:t>Så kan föräldrar bidra till laget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612648" y="1261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7188"/>
                </a:solidFill>
              </a:rPr>
              <a:t>Ett starkt lag byggs av spelare, ledare och föräldrar tillsammans.</a:t>
            </a:r>
            <a:endParaRPr lang="en-US" sz="1500"/>
          </a:p>
        </p:txBody>
      </p:sp>
      <p:sp>
        <p:nvSpPr>
          <p:cNvPr id="5" name="Shape 3"/>
          <p:cNvSpPr/>
          <p:nvPr/>
        </p:nvSpPr>
        <p:spPr>
          <a:xfrm>
            <a:off x="777240" y="1956816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123A73"/>
          </a:solidFill>
          <a:ln w="12700">
            <a:solidFill>
              <a:srgbClr val="123A73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2157984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F2B544"/>
                </a:solidFill>
              </a:rPr>
              <a:t>KIOSK</a:t>
            </a:r>
            <a:endParaRPr lang="en-US" sz="1700"/>
          </a:p>
        </p:txBody>
      </p:sp>
      <p:sp>
        <p:nvSpPr>
          <p:cNvPr id="7" name="Text 5"/>
          <p:cNvSpPr/>
          <p:nvPr/>
        </p:nvSpPr>
        <p:spPr>
          <a:xfrm>
            <a:off x="2350008" y="2139696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</a:rPr>
              <a:t>Hjälp till i kiosken vid hemmamatcher enligt schema</a:t>
            </a:r>
            <a:endParaRPr lang="en-US" sz="1550"/>
          </a:p>
        </p:txBody>
      </p:sp>
      <p:sp>
        <p:nvSpPr>
          <p:cNvPr id="8" name="Shape 6"/>
          <p:cNvSpPr/>
          <p:nvPr/>
        </p:nvSpPr>
        <p:spPr>
          <a:xfrm>
            <a:off x="6336792" y="1956816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565392" y="2157984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557B0"/>
                </a:solidFill>
              </a:rPr>
              <a:t>KÖRNING</a:t>
            </a:r>
            <a:endParaRPr lang="en-US" sz="1700"/>
          </a:p>
        </p:txBody>
      </p:sp>
      <p:sp>
        <p:nvSpPr>
          <p:cNvPr id="10" name="Text 8"/>
          <p:cNvSpPr/>
          <p:nvPr/>
        </p:nvSpPr>
        <p:spPr>
          <a:xfrm>
            <a:off x="7909560" y="2139696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5263A"/>
                </a:solidFill>
              </a:rPr>
              <a:t>Skjutsa och samåk till bortamatcher enligt körschema</a:t>
            </a:r>
            <a:endParaRPr lang="en-US" sz="1550"/>
          </a:p>
        </p:txBody>
      </p:sp>
      <p:sp>
        <p:nvSpPr>
          <p:cNvPr id="11" name="Shape 9"/>
          <p:cNvSpPr/>
          <p:nvPr/>
        </p:nvSpPr>
        <p:spPr>
          <a:xfrm>
            <a:off x="777240" y="3438144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05840" y="3639312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557B0"/>
                </a:solidFill>
              </a:rPr>
              <a:t>STÖTTNING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2350008" y="3621024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5263A"/>
                </a:solidFill>
              </a:rPr>
              <a:t>Heja positivt och låt ledarna sköta coachningen</a:t>
            </a:r>
            <a:endParaRPr lang="en-US" sz="1550"/>
          </a:p>
        </p:txBody>
      </p:sp>
      <p:sp>
        <p:nvSpPr>
          <p:cNvPr id="14" name="Shape 12"/>
          <p:cNvSpPr/>
          <p:nvPr/>
        </p:nvSpPr>
        <p:spPr>
          <a:xfrm>
            <a:off x="6336792" y="3438144"/>
            <a:ext cx="5138928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6565392" y="3639312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557B0"/>
                </a:solidFill>
              </a:rPr>
              <a:t>KONTAKT</a:t>
            </a:r>
            <a:endParaRPr lang="en-US" sz="1700"/>
          </a:p>
        </p:txBody>
      </p:sp>
      <p:sp>
        <p:nvSpPr>
          <p:cNvPr id="16" name="Text 14"/>
          <p:cNvSpPr/>
          <p:nvPr/>
        </p:nvSpPr>
        <p:spPr>
          <a:xfrm>
            <a:off x="7909560" y="3621024"/>
            <a:ext cx="3255264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5263A"/>
                </a:solidFill>
              </a:rPr>
              <a:t>Delta på föräldramöten och hjälp barnet att höra av sig i god tid</a:t>
            </a:r>
            <a:endParaRPr lang="en-US" sz="1550"/>
          </a:p>
        </p:txBody>
      </p:sp>
      <p:sp>
        <p:nvSpPr>
          <p:cNvPr id="17" name="Shape 15"/>
          <p:cNvSpPr/>
          <p:nvPr/>
        </p:nvSpPr>
        <p:spPr>
          <a:xfrm>
            <a:off x="1325880" y="5669280"/>
            <a:ext cx="9464040" cy="603504"/>
          </a:xfrm>
          <a:prstGeom prst="roundRect">
            <a:avLst>
              <a:gd name="adj" fmla="val 10811"/>
            </a:avLst>
          </a:prstGeom>
          <a:solidFill>
            <a:srgbClr val="E8F1FB"/>
          </a:solidFill>
          <a:ln w="12700">
            <a:solidFill>
              <a:srgbClr val="CFE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600200" y="5879592"/>
            <a:ext cx="8915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23A73"/>
                </a:solidFill>
              </a:rPr>
              <a:t>Tillsammans skapar vi en trygg och rolig miljö för alla spelare.</a:t>
            </a:r>
            <a:endParaRPr lang="en-US" sz="1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19" name="Shape 12"/>
          <p:cNvSpPr/>
          <p:nvPr/>
        </p:nvSpPr>
        <p:spPr>
          <a:xfrm>
            <a:off x="777240" y="4846320"/>
            <a:ext cx="10698480" cy="640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6E2F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Text 13"/>
          <p:cNvSpPr/>
          <p:nvPr/>
        </p:nvSpPr>
        <p:spPr>
          <a:xfrm>
            <a:off x="1005840" y="49834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557B0"/>
                </a:solidFill>
              </a:rPr>
              <a:t>LEDARTEAM</a:t>
            </a:r>
            <a:endParaRPr lang="en-US" sz="1700"/>
          </a:p>
        </p:txBody>
      </p:sp>
      <p:sp>
        <p:nvSpPr>
          <p:cNvPr id="21" name="Text 14"/>
          <p:cNvSpPr/>
          <p:nvPr/>
        </p:nvSpPr>
        <p:spPr>
          <a:xfrm>
            <a:off x="2926080" y="4937760"/>
            <a:ext cx="83210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5263A"/>
                </a:solidFill>
              </a:rPr>
              <a:t>Vill du ingå i ledarteamet? Hör av dig till ledarna – nya ledare är alltid välkomna.</a:t>
            </a:r>
            <a:endParaRPr lang="en-US" sz="15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3A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914400" y="6858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200" dirty="0">
                <a:solidFill>
                  <a:srgbClr val="F2B544"/>
                </a:solidFill>
              </a:rPr>
              <a:t>VÅRT GEMENSAMMA LÖFTE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051560" y="1417320"/>
            <a:ext cx="1005840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Vi börjar tillsammans.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Vi utvecklas tillsammans.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Vi avslutar tillsammans.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4325112" y="4005072"/>
            <a:ext cx="3566160" cy="1"/>
          </a:xfrm>
          <a:prstGeom prst="line">
            <a:avLst/>
          </a:prstGeom>
          <a:noFill/>
          <a:ln w="50800">
            <a:solidFill>
              <a:srgbClr val="F2B54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325880" y="4370832"/>
            <a:ext cx="9555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CEAFF"/>
                </a:solidFill>
              </a:rPr>
              <a:t>Laget före jaget. Utveckling före kortsiktiga resultat.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051560" y="5257800"/>
            <a:ext cx="2487168" cy="438912"/>
          </a:xfrm>
          <a:prstGeom prst="roundRect">
            <a:avLst>
              <a:gd name="adj" fmla="val 20833"/>
            </a:avLst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124712" y="5349240"/>
            <a:ext cx="234086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UTBILDNING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794760" y="5257800"/>
            <a:ext cx="2487168" cy="438912"/>
          </a:xfrm>
          <a:prstGeom prst="roundRect">
            <a:avLst>
              <a:gd name="adj" fmla="val 20833"/>
            </a:avLst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3867912" y="5349240"/>
            <a:ext cx="234086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UTMANING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37960" y="5257800"/>
            <a:ext cx="2487168" cy="438912"/>
          </a:xfrm>
          <a:prstGeom prst="roundRect">
            <a:avLst>
              <a:gd name="adj" fmla="val 20833"/>
            </a:avLst>
          </a:prstGeom>
          <a:solidFill>
            <a:srgbClr val="31A66A"/>
          </a:solidFill>
          <a:ln w="12700">
            <a:solidFill>
              <a:srgbClr val="31A66A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611112" y="5349240"/>
            <a:ext cx="234086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ANSVAR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281160" y="5257800"/>
            <a:ext cx="2487168" cy="438912"/>
          </a:xfrm>
          <a:prstGeom prst="roundRect">
            <a:avLst>
              <a:gd name="adj" fmla="val 20833"/>
            </a:avLst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9354312" y="5349240"/>
            <a:ext cx="234086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LAGKÄNSLA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224528" y="601675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Frågor och dialog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5708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1cd7fa1-63b3-4dcd-83a9-7ab034565849}" enabled="0" method="" siteId="{a1cd7fa1-63b3-4dcd-83a9-7ab03456584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2730</TotalTime>
  <Words>1674</Words>
  <Application>Microsoft Office PowerPoint</Application>
  <PresentationFormat>Widescreen</PresentationFormat>
  <Paragraphs>343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IFK Strömstad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IFK Strömstad Junior 2027 - Första spelar- och föräldramötet</dc:title>
  <dc:subject>IFK Strömstad Junior 2027</dc:subject>
  <dc:creator>Ali Moosavifar</dc:creator>
  <cp:lastModifiedBy>Ali Moosavifar</cp:lastModifiedBy>
  <cp:revision>4</cp:revision>
  <cp:lastPrinted>2026-11-04T17:00:02Z</cp:lastPrinted>
  <dcterms:created xsi:type="dcterms:W3CDTF">2026-10-01T07:40:35Z</dcterms:created>
  <dcterms:modified xsi:type="dcterms:W3CDTF">2026-11-05T06:25:51Z</dcterms:modified>
</cp:coreProperties>
</file>