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9"/>
    <p:restoredTop sz="94612"/>
  </p:normalViewPr>
  <p:slideViewPr>
    <p:cSldViewPr snapToGrid="0" snapToObjects="1">
      <p:cViewPr>
        <p:scale>
          <a:sx n="100" d="100"/>
          <a:sy n="100" d="100"/>
        </p:scale>
        <p:origin x="126"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1AE88A40-3D7A-BC47-970F-AEE39053BF1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a:extLst>
              <a:ext uri="{FF2B5EF4-FFF2-40B4-BE49-F238E27FC236}">
                <a16:creationId xmlns="" xmlns:a16="http://schemas.microsoft.com/office/drawing/2014/main" id="{8BEB6000-AF3D-1549-AC48-604F1A9C5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a:extLst>
              <a:ext uri="{FF2B5EF4-FFF2-40B4-BE49-F238E27FC236}">
                <a16:creationId xmlns="" xmlns:a16="http://schemas.microsoft.com/office/drawing/2014/main" id="{DC4942D0-7ABB-8641-A6CE-BE6048615A91}"/>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 xmlns:a16="http://schemas.microsoft.com/office/drawing/2014/main" id="{3E4BF0E8-76EC-2B47-9995-99C6837544D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508FEA6C-AF18-AB44-95BD-E7A86D0C0F06}"/>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144113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AB1651C4-2692-C446-8E32-933CD1BEA87C}"/>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 xmlns:a16="http://schemas.microsoft.com/office/drawing/2014/main" id="{E0C75652-DFBB-9F43-A285-0B5A93BC4D6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FBDC2443-5CDA-E143-AA44-776C38E3BCC6}"/>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 xmlns:a16="http://schemas.microsoft.com/office/drawing/2014/main" id="{74A674D1-7E28-D24F-9B5B-EAF3CEBB2C9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07CBDBE7-0A21-7040-BE6C-8120DF0AB165}"/>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17657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2C1E2232-D09D-864A-8051-1A127B4F97A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a:extLst>
              <a:ext uri="{FF2B5EF4-FFF2-40B4-BE49-F238E27FC236}">
                <a16:creationId xmlns="" xmlns:a16="http://schemas.microsoft.com/office/drawing/2014/main" id="{7B3C293D-A082-CA44-BC75-D355756F7E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 xmlns:a16="http://schemas.microsoft.com/office/drawing/2014/main" id="{6EC742D3-020E-EC49-8C6F-7B01B58A6B07}"/>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 xmlns:a16="http://schemas.microsoft.com/office/drawing/2014/main" id="{25FC4E9A-C43C-5343-9DBB-89F9827992A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11689D0A-3041-C74E-AE79-2B92C46D90EB}"/>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583353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7B931687-54D1-394B-9F45-3656F18EAA15}"/>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 xmlns:a16="http://schemas.microsoft.com/office/drawing/2014/main" id="{501DD6B2-F1C5-0543-B80F-F206D0BCAA03}"/>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 xmlns:a16="http://schemas.microsoft.com/office/drawing/2014/main" id="{9A383787-1592-E14B-82AF-911234E5F993}"/>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 xmlns:a16="http://schemas.microsoft.com/office/drawing/2014/main" id="{0F89206A-6E8C-034A-AA00-F891516EBC9E}"/>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6" name="Platshållare för sidfot 5">
            <a:extLst>
              <a:ext uri="{FF2B5EF4-FFF2-40B4-BE49-F238E27FC236}">
                <a16:creationId xmlns="" xmlns:a16="http://schemas.microsoft.com/office/drawing/2014/main" id="{995E9C5C-A214-5848-A13E-8B9BF67D80F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 xmlns:a16="http://schemas.microsoft.com/office/drawing/2014/main" id="{BD2251FA-0A43-AA45-B1A2-0FF216510B2B}"/>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924311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CAE2DB60-09C3-D144-B885-F9CFC13B0D66}"/>
              </a:ext>
            </a:extLst>
          </p:cNvPr>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a:extLst>
              <a:ext uri="{FF2B5EF4-FFF2-40B4-BE49-F238E27FC236}">
                <a16:creationId xmlns="" xmlns:a16="http://schemas.microsoft.com/office/drawing/2014/main" id="{E290393F-FDDE-9949-AE6B-483A8AEDD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 xmlns:a16="http://schemas.microsoft.com/office/drawing/2014/main" id="{8BDD9C37-BE7C-A44D-B7D1-7FE455F95F67}"/>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 xmlns:a16="http://schemas.microsoft.com/office/drawing/2014/main" id="{2236B4BF-3193-6242-9B19-DA935446F6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 xmlns:a16="http://schemas.microsoft.com/office/drawing/2014/main" id="{2231ED6F-03E9-6647-A226-A0EDB842BB61}"/>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 xmlns:a16="http://schemas.microsoft.com/office/drawing/2014/main" id="{604FB6DE-6712-4849-A807-74E3D3A57B3D}"/>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8" name="Platshållare för sidfot 7">
            <a:extLst>
              <a:ext uri="{FF2B5EF4-FFF2-40B4-BE49-F238E27FC236}">
                <a16:creationId xmlns="" xmlns:a16="http://schemas.microsoft.com/office/drawing/2014/main" id="{DDBB5FC3-FAE6-1F44-897A-BF568680D10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 xmlns:a16="http://schemas.microsoft.com/office/drawing/2014/main" id="{8ABC8C49-FADA-3F48-A717-2ECA3C1FE472}"/>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807380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97E23508-1E03-1642-9134-1CA43D3F6C74}"/>
              </a:ext>
            </a:extLst>
          </p:cNvPr>
          <p:cNvSpPr>
            <a:spLocks noGrp="1"/>
          </p:cNvSpPr>
          <p:nvPr>
            <p:ph type="title"/>
          </p:nvPr>
        </p:nvSpPr>
        <p:spPr/>
        <p:txBody>
          <a:bodyPr/>
          <a:lstStyle/>
          <a:p>
            <a:r>
              <a:rPr lang="sv-SE"/>
              <a:t>Klicka här för att ändra format</a:t>
            </a:r>
          </a:p>
        </p:txBody>
      </p:sp>
      <p:sp>
        <p:nvSpPr>
          <p:cNvPr id="3" name="Platshållare för datum 2">
            <a:extLst>
              <a:ext uri="{FF2B5EF4-FFF2-40B4-BE49-F238E27FC236}">
                <a16:creationId xmlns="" xmlns:a16="http://schemas.microsoft.com/office/drawing/2014/main" id="{BBDA6252-E8F6-2B44-B2DA-FBD01DE3C311}"/>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4" name="Platshållare för sidfot 3">
            <a:extLst>
              <a:ext uri="{FF2B5EF4-FFF2-40B4-BE49-F238E27FC236}">
                <a16:creationId xmlns="" xmlns:a16="http://schemas.microsoft.com/office/drawing/2014/main" id="{5F71938D-FBA6-F849-A1FF-13D0318A105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 xmlns:a16="http://schemas.microsoft.com/office/drawing/2014/main" id="{B2BE8A5D-B09C-404F-A9E4-0F2DCA75C9B4}"/>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777466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 xmlns:a16="http://schemas.microsoft.com/office/drawing/2014/main" id="{B2B070E0-B0A1-5F40-B38F-C0656021074A}"/>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3" name="Platshållare för sidfot 2">
            <a:extLst>
              <a:ext uri="{FF2B5EF4-FFF2-40B4-BE49-F238E27FC236}">
                <a16:creationId xmlns="" xmlns:a16="http://schemas.microsoft.com/office/drawing/2014/main" id="{0888336D-2C4B-F248-A9FC-2832FBC62C7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 xmlns:a16="http://schemas.microsoft.com/office/drawing/2014/main" id="{7279AFD8-2EEB-1041-BC07-0FF72094F4F6}"/>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3230899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5AB0A3A7-7134-9744-9F57-148B2AF86FC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a:extLst>
              <a:ext uri="{FF2B5EF4-FFF2-40B4-BE49-F238E27FC236}">
                <a16:creationId xmlns="" xmlns:a16="http://schemas.microsoft.com/office/drawing/2014/main" id="{6E8EB0CA-E175-9F4F-91A4-512DD5209F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 xmlns:a16="http://schemas.microsoft.com/office/drawing/2014/main" id="{259EF065-79F2-7A46-AEAE-253DAA8AD9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 xmlns:a16="http://schemas.microsoft.com/office/drawing/2014/main" id="{C44BB694-3B94-4D42-9B37-89A971FD5E17}"/>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6" name="Platshållare för sidfot 5">
            <a:extLst>
              <a:ext uri="{FF2B5EF4-FFF2-40B4-BE49-F238E27FC236}">
                <a16:creationId xmlns="" xmlns:a16="http://schemas.microsoft.com/office/drawing/2014/main" id="{94A82955-C7E5-5247-800F-EACC5E7524A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 xmlns:a16="http://schemas.microsoft.com/office/drawing/2014/main" id="{AEBA7DEB-1D94-D846-ADED-ABF5DE7D65F2}"/>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935524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5729D80B-0283-B249-9FE5-485802F967E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a:extLst>
              <a:ext uri="{FF2B5EF4-FFF2-40B4-BE49-F238E27FC236}">
                <a16:creationId xmlns="" xmlns:a16="http://schemas.microsoft.com/office/drawing/2014/main" id="{5687D7EC-7302-CD4A-98CB-E9A9845B14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 xmlns:a16="http://schemas.microsoft.com/office/drawing/2014/main" id="{9FDD2A4F-5109-284E-BBAE-C649E8BB78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 xmlns:a16="http://schemas.microsoft.com/office/drawing/2014/main" id="{93ADBD9A-88BF-604C-8DAE-3948EC46A91D}"/>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6" name="Platshållare för sidfot 5">
            <a:extLst>
              <a:ext uri="{FF2B5EF4-FFF2-40B4-BE49-F238E27FC236}">
                <a16:creationId xmlns="" xmlns:a16="http://schemas.microsoft.com/office/drawing/2014/main" id="{0112A7AA-9E1D-1648-96BE-918FA687B8C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 xmlns:a16="http://schemas.microsoft.com/office/drawing/2014/main" id="{8BF2445C-1F06-284B-9861-1DF2C29914C7}"/>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957326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522B3609-61F3-824C-BC7B-2D41280BB4DD}"/>
              </a:ext>
            </a:extLst>
          </p:cNvPr>
          <p:cNvSpPr>
            <a:spLocks noGrp="1"/>
          </p:cNvSpPr>
          <p:nvPr>
            <p:ph type="title"/>
          </p:nvPr>
        </p:nvSpPr>
        <p:spPr/>
        <p:txBody>
          <a:bodyPr/>
          <a:lstStyle/>
          <a:p>
            <a:r>
              <a:rPr lang="sv-SE"/>
              <a:t>Klicka här för att ändra format</a:t>
            </a:r>
          </a:p>
        </p:txBody>
      </p:sp>
      <p:sp>
        <p:nvSpPr>
          <p:cNvPr id="3" name="Platshållare för lodrät text 2">
            <a:extLst>
              <a:ext uri="{FF2B5EF4-FFF2-40B4-BE49-F238E27FC236}">
                <a16:creationId xmlns="" xmlns:a16="http://schemas.microsoft.com/office/drawing/2014/main" id="{41B44BDB-4755-0E45-AC88-7432DF4BD7A4}"/>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E233DB5A-B4BD-254D-8F1C-B90EDCCA79A5}"/>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 xmlns:a16="http://schemas.microsoft.com/office/drawing/2014/main" id="{99280E3A-D84E-8644-9F6F-0228F31BFBB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63C63C1D-FF5D-304E-8424-FDD297FF4421}"/>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2337841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 xmlns:a16="http://schemas.microsoft.com/office/drawing/2014/main" id="{35F8CE6D-7EC7-1A43-9456-36B61848F157}"/>
              </a:ext>
            </a:extLst>
          </p:cNvPr>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a:extLst>
              <a:ext uri="{FF2B5EF4-FFF2-40B4-BE49-F238E27FC236}">
                <a16:creationId xmlns="" xmlns:a16="http://schemas.microsoft.com/office/drawing/2014/main" id="{95778D95-E512-EC4E-A78B-208ACEEEFC83}"/>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540D0B08-D1F8-7041-8DD1-2F81577E7BC4}"/>
              </a:ext>
            </a:extLst>
          </p:cNvPr>
          <p:cNvSpPr>
            <a:spLocks noGrp="1"/>
          </p:cNvSpPr>
          <p:nvPr>
            <p:ph type="dt" sz="half" idx="10"/>
          </p:nvPr>
        </p:nvSpPr>
        <p:spPr/>
        <p:txBody>
          <a:bodyPr/>
          <a:lstStyle/>
          <a:p>
            <a:fld id="{1A21E251-D258-7E49-81F8-FD53B7B96BD8}" type="datetimeFigureOut">
              <a:rPr lang="sv-SE" smtClean="0"/>
              <a:t>2018-04-04</a:t>
            </a:fld>
            <a:endParaRPr lang="sv-SE"/>
          </a:p>
        </p:txBody>
      </p:sp>
      <p:sp>
        <p:nvSpPr>
          <p:cNvPr id="5" name="Platshållare för sidfot 4">
            <a:extLst>
              <a:ext uri="{FF2B5EF4-FFF2-40B4-BE49-F238E27FC236}">
                <a16:creationId xmlns="" xmlns:a16="http://schemas.microsoft.com/office/drawing/2014/main" id="{FF13E421-82C5-404E-B4FC-73D698525A5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766867B1-17D4-5E4C-889C-893C54F78FE7}"/>
              </a:ext>
            </a:extLst>
          </p:cNvPr>
          <p:cNvSpPr>
            <a:spLocks noGrp="1"/>
          </p:cNvSpPr>
          <p:nvPr>
            <p:ph type="sldNum" sz="quarter" idx="12"/>
          </p:nvPr>
        </p:nvSpPr>
        <p:spPr/>
        <p:txBody>
          <a:bodyPr/>
          <a:lstStyle/>
          <a:p>
            <a:fld id="{1A52DE87-8020-0E4C-AE4A-C9B77E6F6E9C}" type="slidenum">
              <a:rPr lang="sv-SE" smtClean="0"/>
              <a:t>‹#›</a:t>
            </a:fld>
            <a:endParaRPr lang="sv-SE"/>
          </a:p>
        </p:txBody>
      </p:sp>
    </p:spTree>
    <p:extLst>
      <p:ext uri="{BB962C8B-B14F-4D97-AF65-F5344CB8AC3E}">
        <p14:creationId xmlns:p14="http://schemas.microsoft.com/office/powerpoint/2010/main" val="1925770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 xmlns:a16="http://schemas.microsoft.com/office/drawing/2014/main" id="{BD98D782-5B26-7044-9E2C-12875904A6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a:extLst>
              <a:ext uri="{FF2B5EF4-FFF2-40B4-BE49-F238E27FC236}">
                <a16:creationId xmlns="" xmlns:a16="http://schemas.microsoft.com/office/drawing/2014/main" id="{D3EF1532-8E86-E047-87A4-820A9984F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4E93D027-001A-304E-ABF1-1252713B3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1E251-D258-7E49-81F8-FD53B7B96BD8}" type="datetimeFigureOut">
              <a:rPr lang="sv-SE" smtClean="0"/>
              <a:t>2018-04-04</a:t>
            </a:fld>
            <a:endParaRPr lang="sv-SE"/>
          </a:p>
        </p:txBody>
      </p:sp>
      <p:sp>
        <p:nvSpPr>
          <p:cNvPr id="5" name="Platshållare för sidfot 4">
            <a:extLst>
              <a:ext uri="{FF2B5EF4-FFF2-40B4-BE49-F238E27FC236}">
                <a16:creationId xmlns="" xmlns:a16="http://schemas.microsoft.com/office/drawing/2014/main" id="{CC64ED18-F254-9043-A030-A362EAE4C5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 xmlns:a16="http://schemas.microsoft.com/office/drawing/2014/main" id="{D512AD51-4B8D-A440-9523-D34B8CA67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2DE87-8020-0E4C-AE4A-C9B77E6F6E9C}" type="slidenum">
              <a:rPr lang="sv-SE" smtClean="0"/>
              <a:t>‹#›</a:t>
            </a:fld>
            <a:endParaRPr lang="sv-SE"/>
          </a:p>
        </p:txBody>
      </p:sp>
    </p:spTree>
    <p:extLst>
      <p:ext uri="{BB962C8B-B14F-4D97-AF65-F5344CB8AC3E}">
        <p14:creationId xmlns:p14="http://schemas.microsoft.com/office/powerpoint/2010/main" val="3218948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 xmlns:a16="http://schemas.microsoft.com/office/drawing/2014/main" id="{9CBE23DE-4055-0E4D-ABCB-76B1C166D053}"/>
              </a:ext>
            </a:extLst>
          </p:cNvPr>
          <p:cNvPicPr>
            <a:picLocks noChangeAspect="1"/>
          </p:cNvPicPr>
          <p:nvPr/>
        </p:nvPicPr>
        <p:blipFill rotWithShape="1">
          <a:blip r:embed="rId2"/>
          <a:srcRect b="29822"/>
          <a:stretch/>
        </p:blipFill>
        <p:spPr>
          <a:xfrm>
            <a:off x="171450" y="0"/>
            <a:ext cx="12192000" cy="6858001"/>
          </a:xfrm>
          <a:prstGeom prst="rect">
            <a:avLst/>
          </a:prstGeom>
        </p:spPr>
      </p:pic>
      <p:sp>
        <p:nvSpPr>
          <p:cNvPr id="4" name="textruta 3">
            <a:extLst>
              <a:ext uri="{FF2B5EF4-FFF2-40B4-BE49-F238E27FC236}">
                <a16:creationId xmlns="" xmlns:a16="http://schemas.microsoft.com/office/drawing/2014/main" id="{FB652850-CD48-4746-8F20-FB29F40B9260}"/>
              </a:ext>
            </a:extLst>
          </p:cNvPr>
          <p:cNvSpPr txBox="1"/>
          <p:nvPr/>
        </p:nvSpPr>
        <p:spPr>
          <a:xfrm>
            <a:off x="76200" y="2203258"/>
            <a:ext cx="12192000" cy="1477328"/>
          </a:xfrm>
          <a:prstGeom prst="rect">
            <a:avLst/>
          </a:prstGeom>
          <a:noFill/>
        </p:spPr>
        <p:txBody>
          <a:bodyPr wrap="square" lIns="0" tIns="0" rIns="0" bIns="0" rtlCol="0">
            <a:spAutoFit/>
          </a:bodyPr>
          <a:lstStyle/>
          <a:p>
            <a:pPr algn="ctr"/>
            <a:r>
              <a:rPr lang="sv-SE" sz="9600" b="1" dirty="0" err="1" smtClean="0">
                <a:solidFill>
                  <a:srgbClr val="002060"/>
                </a:solidFill>
                <a:latin typeface="Poplar Std" pitchFamily="82" charset="77"/>
              </a:rPr>
              <a:t>Gren</a:t>
            </a:r>
            <a:r>
              <a:rPr lang="sv-SE" sz="9600" b="1" dirty="0" err="1" smtClean="0">
                <a:solidFill>
                  <a:srgbClr val="00B0F0"/>
                </a:solidFill>
                <a:latin typeface="Poplar Std" pitchFamily="82" charset="77"/>
              </a:rPr>
              <a:t>Fördjupning</a:t>
            </a:r>
            <a:r>
              <a:rPr lang="sv-SE" sz="9600" b="1" smtClean="0">
                <a:solidFill>
                  <a:srgbClr val="00B0F0"/>
                </a:solidFill>
                <a:latin typeface="Poplar Std" pitchFamily="82" charset="77"/>
              </a:rPr>
              <a:t> </a:t>
            </a:r>
            <a:r>
              <a:rPr lang="sv-SE" sz="9600" b="1" smtClean="0">
                <a:solidFill>
                  <a:srgbClr val="002060"/>
                </a:solidFill>
                <a:latin typeface="Poplar Std" pitchFamily="82" charset="77"/>
              </a:rPr>
              <a:t>30/5</a:t>
            </a:r>
            <a:r>
              <a:rPr lang="sv-SE" sz="9600" smtClean="0">
                <a:solidFill>
                  <a:srgbClr val="002060"/>
                </a:solidFill>
                <a:effectLst/>
                <a:latin typeface="Poplar Std" pitchFamily="82" charset="77"/>
              </a:rPr>
              <a:t> </a:t>
            </a:r>
            <a:endParaRPr lang="sv-SE" sz="9600" dirty="0">
              <a:solidFill>
                <a:srgbClr val="002060"/>
              </a:solidFill>
              <a:latin typeface="Poplar Std" pitchFamily="82" charset="77"/>
            </a:endParaRPr>
          </a:p>
        </p:txBody>
      </p:sp>
      <p:sp>
        <p:nvSpPr>
          <p:cNvPr id="9" name="Oval pratbubbla 8">
            <a:extLst>
              <a:ext uri="{FF2B5EF4-FFF2-40B4-BE49-F238E27FC236}">
                <a16:creationId xmlns="" xmlns:a16="http://schemas.microsoft.com/office/drawing/2014/main" id="{F2F83AE7-670D-DD4A-9E64-9949C049BE47}"/>
              </a:ext>
            </a:extLst>
          </p:cNvPr>
          <p:cNvSpPr/>
          <p:nvPr/>
        </p:nvSpPr>
        <p:spPr>
          <a:xfrm>
            <a:off x="1645920" y="436099"/>
            <a:ext cx="3183255" cy="1237958"/>
          </a:xfrm>
          <a:prstGeom prst="wedgeEllipseCallout">
            <a:avLst>
              <a:gd name="adj1" fmla="val 27567"/>
              <a:gd name="adj2" fmla="val 10447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2000" b="1" dirty="0" smtClean="0"/>
              <a:t>Kvällens grenar är </a:t>
            </a:r>
            <a:br>
              <a:rPr lang="sv-SE" sz="2000" b="1" dirty="0" smtClean="0"/>
            </a:br>
            <a:r>
              <a:rPr lang="sv-SE" sz="2000" b="1" dirty="0" smtClean="0"/>
              <a:t>sprint och diskus</a:t>
            </a:r>
            <a:endParaRPr lang="sv-SE" sz="2000" dirty="0"/>
          </a:p>
        </p:txBody>
      </p:sp>
      <p:sp>
        <p:nvSpPr>
          <p:cNvPr id="10" name="Oval pratbubbla 9">
            <a:extLst>
              <a:ext uri="{FF2B5EF4-FFF2-40B4-BE49-F238E27FC236}">
                <a16:creationId xmlns="" xmlns:a16="http://schemas.microsoft.com/office/drawing/2014/main" id="{AB2506F9-4415-2A44-9917-9FBB93F42EA3}"/>
              </a:ext>
            </a:extLst>
          </p:cNvPr>
          <p:cNvSpPr/>
          <p:nvPr/>
        </p:nvSpPr>
        <p:spPr>
          <a:xfrm>
            <a:off x="8591550" y="225083"/>
            <a:ext cx="3267516" cy="1279867"/>
          </a:xfrm>
          <a:prstGeom prst="wedgeEllipseCallout">
            <a:avLst>
              <a:gd name="adj1" fmla="val -12833"/>
              <a:gd name="adj2" fmla="val 12292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b="1" dirty="0" smtClean="0"/>
              <a:t>Onsdagen 30 maj</a:t>
            </a:r>
            <a:r>
              <a:rPr lang="sv-SE" b="1" dirty="0"/>
              <a:t/>
            </a:r>
            <a:br>
              <a:rPr lang="sv-SE" b="1" dirty="0"/>
            </a:br>
            <a:r>
              <a:rPr lang="sv-SE" b="1" dirty="0" smtClean="0"/>
              <a:t>18.30–20.30</a:t>
            </a:r>
            <a:endParaRPr lang="sv-SE" b="1" dirty="0"/>
          </a:p>
          <a:p>
            <a:pPr algn="ctr"/>
            <a:r>
              <a:rPr lang="sv-SE" b="1" dirty="0"/>
              <a:t>På </a:t>
            </a:r>
            <a:r>
              <a:rPr lang="sv-SE" b="1" dirty="0" smtClean="0"/>
              <a:t>Vallen </a:t>
            </a:r>
            <a:endParaRPr lang="sv-SE" dirty="0"/>
          </a:p>
        </p:txBody>
      </p:sp>
      <p:sp>
        <p:nvSpPr>
          <p:cNvPr id="11" name="Oval pratbubbla 10">
            <a:extLst>
              <a:ext uri="{FF2B5EF4-FFF2-40B4-BE49-F238E27FC236}">
                <a16:creationId xmlns="" xmlns:a16="http://schemas.microsoft.com/office/drawing/2014/main" id="{B055BAB3-7B1A-3148-AAA8-94BF13D35AA1}"/>
              </a:ext>
            </a:extLst>
          </p:cNvPr>
          <p:cNvSpPr/>
          <p:nvPr/>
        </p:nvSpPr>
        <p:spPr>
          <a:xfrm>
            <a:off x="5325354" y="4708610"/>
            <a:ext cx="2872885" cy="1087195"/>
          </a:xfrm>
          <a:prstGeom prst="wedgeEllipseCallout">
            <a:avLst>
              <a:gd name="adj1" fmla="val 101167"/>
              <a:gd name="adj2" fmla="val -128534"/>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b="1" dirty="0"/>
              <a:t>Anmäl dig </a:t>
            </a:r>
            <a:r>
              <a:rPr lang="sv-SE" b="1" dirty="0" smtClean="0"/>
              <a:t/>
            </a:r>
            <a:br>
              <a:rPr lang="sv-SE" b="1" dirty="0" smtClean="0"/>
            </a:br>
            <a:r>
              <a:rPr lang="sv-SE" b="1" dirty="0" smtClean="0"/>
              <a:t>senast 29/5 </a:t>
            </a:r>
            <a:r>
              <a:rPr lang="sv-SE" dirty="0" smtClean="0">
                <a:effectLst/>
              </a:rPr>
              <a:t> </a:t>
            </a:r>
            <a:endParaRPr lang="sv-SE" dirty="0"/>
          </a:p>
        </p:txBody>
      </p:sp>
      <p:pic>
        <p:nvPicPr>
          <p:cNvPr id="13" name="Bildobjekt 12">
            <a:extLst>
              <a:ext uri="{FF2B5EF4-FFF2-40B4-BE49-F238E27FC236}">
                <a16:creationId xmlns="" xmlns:a16="http://schemas.microsoft.com/office/drawing/2014/main" id="{D84B82E2-8A98-F442-8807-DEC2696D95A5}"/>
              </a:ext>
            </a:extLst>
          </p:cNvPr>
          <p:cNvPicPr>
            <a:picLocks noChangeAspect="1"/>
          </p:cNvPicPr>
          <p:nvPr/>
        </p:nvPicPr>
        <p:blipFill>
          <a:blip r:embed="rId3"/>
          <a:stretch>
            <a:fillRect/>
          </a:stretch>
        </p:blipFill>
        <p:spPr>
          <a:xfrm>
            <a:off x="9874253" y="5252208"/>
            <a:ext cx="1098550" cy="1098550"/>
          </a:xfrm>
          <a:prstGeom prst="rect">
            <a:avLst/>
          </a:prstGeom>
        </p:spPr>
      </p:pic>
      <p:sp>
        <p:nvSpPr>
          <p:cNvPr id="2" name="textruta 1"/>
          <p:cNvSpPr txBox="1"/>
          <p:nvPr/>
        </p:nvSpPr>
        <p:spPr>
          <a:xfrm>
            <a:off x="914399" y="4790543"/>
            <a:ext cx="2576475" cy="92333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p:spPr>
        <p:txBody>
          <a:bodyPr wrap="none" rtlCol="0">
            <a:spAutoFit/>
          </a:bodyPr>
          <a:lstStyle/>
          <a:p>
            <a:r>
              <a:rPr lang="sv-SE" dirty="0" smtClean="0">
                <a:solidFill>
                  <a:srgbClr val="002060"/>
                </a:solidFill>
              </a:rPr>
              <a:t>Grenledare för kvällen är:</a:t>
            </a:r>
            <a:br>
              <a:rPr lang="sv-SE" dirty="0" smtClean="0">
                <a:solidFill>
                  <a:srgbClr val="002060"/>
                </a:solidFill>
              </a:rPr>
            </a:br>
            <a:r>
              <a:rPr lang="sv-SE" dirty="0" smtClean="0">
                <a:solidFill>
                  <a:srgbClr val="002060"/>
                </a:solidFill>
              </a:rPr>
              <a:t>Sprint: Leif </a:t>
            </a:r>
            <a:r>
              <a:rPr lang="sv-SE" dirty="0" smtClean="0">
                <a:solidFill>
                  <a:srgbClr val="002060"/>
                </a:solidFill>
              </a:rPr>
              <a:t>Robertsson</a:t>
            </a:r>
            <a:r>
              <a:rPr lang="sv-SE" dirty="0" smtClean="0">
                <a:solidFill>
                  <a:srgbClr val="002060"/>
                </a:solidFill>
              </a:rPr>
              <a:t/>
            </a:r>
            <a:br>
              <a:rPr lang="sv-SE" dirty="0" smtClean="0">
                <a:solidFill>
                  <a:srgbClr val="002060"/>
                </a:solidFill>
              </a:rPr>
            </a:br>
            <a:r>
              <a:rPr lang="sv-SE" dirty="0">
                <a:solidFill>
                  <a:srgbClr val="002060"/>
                </a:solidFill>
              </a:rPr>
              <a:t>D</a:t>
            </a:r>
            <a:r>
              <a:rPr lang="sv-SE" dirty="0" smtClean="0">
                <a:solidFill>
                  <a:srgbClr val="002060"/>
                </a:solidFill>
              </a:rPr>
              <a:t>iskus:  Michael Welin </a:t>
            </a:r>
            <a:endParaRPr lang="sv-SE" dirty="0">
              <a:solidFill>
                <a:srgbClr val="002060"/>
              </a:solidFill>
            </a:endParaRPr>
          </a:p>
        </p:txBody>
      </p:sp>
    </p:spTree>
    <p:extLst>
      <p:ext uri="{BB962C8B-B14F-4D97-AF65-F5344CB8AC3E}">
        <p14:creationId xmlns:p14="http://schemas.microsoft.com/office/powerpoint/2010/main" val="2569387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 xmlns:a16="http://schemas.microsoft.com/office/drawing/2014/main" id="{68F978DF-D96B-D643-B687-7D12C6E330CF}"/>
              </a:ext>
            </a:extLst>
          </p:cNvPr>
          <p:cNvPicPr>
            <a:picLocks noChangeAspect="1"/>
          </p:cNvPicPr>
          <p:nvPr/>
        </p:nvPicPr>
        <p:blipFill rotWithShape="1">
          <a:blip r:embed="rId2"/>
          <a:srcRect b="29822"/>
          <a:stretch/>
        </p:blipFill>
        <p:spPr>
          <a:xfrm>
            <a:off x="0" y="0"/>
            <a:ext cx="12213101" cy="6858001"/>
          </a:xfrm>
          <a:prstGeom prst="rect">
            <a:avLst/>
          </a:prstGeom>
        </p:spPr>
      </p:pic>
      <p:sp>
        <p:nvSpPr>
          <p:cNvPr id="3" name="Rektangel 2">
            <a:extLst>
              <a:ext uri="{FF2B5EF4-FFF2-40B4-BE49-F238E27FC236}">
                <a16:creationId xmlns="" xmlns:a16="http://schemas.microsoft.com/office/drawing/2014/main" id="{CB5F6575-951D-7145-8E29-331E85DB9E45}"/>
              </a:ext>
            </a:extLst>
          </p:cNvPr>
          <p:cNvSpPr/>
          <p:nvPr/>
        </p:nvSpPr>
        <p:spPr>
          <a:xfrm>
            <a:off x="2067951" y="-137863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Rektangel 3">
            <a:extLst>
              <a:ext uri="{FF2B5EF4-FFF2-40B4-BE49-F238E27FC236}">
                <a16:creationId xmlns="" xmlns:a16="http://schemas.microsoft.com/office/drawing/2014/main" id="{9436083F-DF49-5645-81E6-2AAC549C8D6E}"/>
              </a:ext>
            </a:extLst>
          </p:cNvPr>
          <p:cNvSpPr/>
          <p:nvPr/>
        </p:nvSpPr>
        <p:spPr>
          <a:xfrm>
            <a:off x="529883" y="295617"/>
            <a:ext cx="11174436" cy="2923877"/>
          </a:xfrm>
          <a:prstGeom prst="rect">
            <a:avLst/>
          </a:prstGeom>
        </p:spPr>
        <p:txBody>
          <a:bodyPr wrap="square" lIns="0" tIns="0" rIns="0" bIns="0" numCol="3" spcCol="360000">
            <a:spAutoFit/>
          </a:bodyPr>
          <a:lstStyle/>
          <a:p>
            <a:pPr>
              <a:lnSpc>
                <a:spcPct val="115000"/>
              </a:lnSpc>
              <a:spcAft>
                <a:spcPts val="0"/>
              </a:spcAft>
            </a:pPr>
            <a:r>
              <a:rPr lang="sv-SE" sz="1600" b="1" dirty="0">
                <a:latin typeface="TheMixBold-Plain"/>
              </a:rPr>
              <a:t>Du som är tränare, ledare och </a:t>
            </a:r>
            <a:r>
              <a:rPr lang="sv-SE" sz="1600" b="1" dirty="0" err="1">
                <a:latin typeface="TheMixBold-Plain"/>
              </a:rPr>
              <a:t>ungdoms-tränare</a:t>
            </a:r>
            <a:r>
              <a:rPr lang="sv-SE" sz="1600" b="1" dirty="0">
                <a:latin typeface="TheMixBold-Plain"/>
              </a:rPr>
              <a:t> </a:t>
            </a:r>
            <a:r>
              <a:rPr lang="sv-SE" sz="1600" dirty="0">
                <a:latin typeface="TheMixBold-Plain"/>
              </a:rPr>
              <a:t>i klubbens yngre grupper (11–05) kommer få ett unikt tillfälle att lära dig mer om friidrottens grenar och framför allt få massor av tips på teknik och hur du gör det i tävlingssammanhang. </a:t>
            </a:r>
            <a:r>
              <a:rPr lang="sv-SE" sz="1600" b="1" dirty="0">
                <a:latin typeface="TheMixBold-Plain"/>
              </a:rPr>
              <a:t/>
            </a:r>
            <a:br>
              <a:rPr lang="sv-SE" sz="1600" b="1" dirty="0">
                <a:latin typeface="TheMixBold-Plain"/>
              </a:rPr>
            </a:br>
            <a:endParaRPr lang="sv-SE" sz="1600" b="1" dirty="0">
              <a:latin typeface="TheMixBold-Plain"/>
            </a:endParaRPr>
          </a:p>
          <a:p>
            <a:pPr>
              <a:lnSpc>
                <a:spcPct val="115000"/>
              </a:lnSpc>
              <a:spcAft>
                <a:spcPts val="0"/>
              </a:spcAft>
            </a:pPr>
            <a:endParaRPr lang="sv-SE" sz="1600" b="1" dirty="0">
              <a:latin typeface="TheMixBold-Plain"/>
            </a:endParaRPr>
          </a:p>
          <a:p>
            <a:pPr>
              <a:lnSpc>
                <a:spcPct val="115000"/>
              </a:lnSpc>
              <a:spcAft>
                <a:spcPts val="0"/>
              </a:spcAft>
            </a:pPr>
            <a:endParaRPr lang="sv-SE" sz="1600" b="1" dirty="0">
              <a:latin typeface="TheMixBold-Plain"/>
            </a:endParaRPr>
          </a:p>
          <a:p>
            <a:pPr>
              <a:lnSpc>
                <a:spcPct val="115000"/>
              </a:lnSpc>
              <a:spcAft>
                <a:spcPts val="0"/>
              </a:spcAft>
            </a:pPr>
            <a:r>
              <a:rPr lang="sv-SE" sz="1600" b="1" dirty="0">
                <a:latin typeface="TheMixBold-Plain"/>
              </a:rPr>
              <a:t/>
            </a:r>
            <a:br>
              <a:rPr lang="sv-SE" sz="1600" b="1" dirty="0">
                <a:latin typeface="TheMixBold-Plain"/>
              </a:rPr>
            </a:br>
            <a:r>
              <a:rPr lang="sv-SE" sz="1600" b="1" dirty="0">
                <a:latin typeface="TheMixBold-Plain"/>
              </a:rPr>
              <a:t>Kvällen kommer bjuda på </a:t>
            </a:r>
            <a:r>
              <a:rPr lang="sv-SE" sz="1600" dirty="0">
                <a:latin typeface="TheMixBold-Plain"/>
              </a:rPr>
              <a:t>tekniktips i längd, höjd, häck och stafettväxlingar.</a:t>
            </a:r>
            <a:br>
              <a:rPr lang="sv-SE" sz="1600" dirty="0">
                <a:latin typeface="TheMixBold-Plain"/>
              </a:rPr>
            </a:br>
            <a:r>
              <a:rPr lang="sv-SE" sz="1600" dirty="0">
                <a:latin typeface="TheMixBold-Plain"/>
              </a:rPr>
              <a:t>Hur tar man ut en ansats i längd och höjd och hur lång ska ansatsen vara i längd mm? Hur ställer man in startblocken? </a:t>
            </a:r>
          </a:p>
          <a:p>
            <a:pPr>
              <a:lnSpc>
                <a:spcPct val="115000"/>
              </a:lnSpc>
              <a:spcAft>
                <a:spcPts val="0"/>
              </a:spcAft>
            </a:pPr>
            <a:r>
              <a:rPr lang="sv-SE" sz="1600" dirty="0">
                <a:latin typeface="TheMixBold-Plain"/>
              </a:rPr>
              <a:t>Det här är något av det som vi kommer få lära oss. Fånga tillfället, här har du chansen att förkovra dig och passa dessutom på att mingla runt och träffa övriga tränare i föreningen.</a:t>
            </a:r>
            <a:r>
              <a:rPr lang="sv-SE" sz="1600" dirty="0">
                <a:latin typeface="TheMixExtraLight-Plain"/>
                <a:ea typeface="Calibri" panose="020F0502020204030204" pitchFamily="34" charset="0"/>
                <a:cs typeface="TheMixExtraLight-Plain"/>
              </a:rPr>
              <a:t/>
            </a:r>
            <a:br>
              <a:rPr lang="sv-SE" sz="1600" dirty="0">
                <a:latin typeface="TheMixExtraLight-Plain"/>
                <a:ea typeface="Calibri" panose="020F0502020204030204" pitchFamily="34" charset="0"/>
                <a:cs typeface="TheMixExtraLight-Plain"/>
              </a:rPr>
            </a:br>
            <a:r>
              <a:rPr lang="sv-SE" sz="1600" b="1" dirty="0">
                <a:latin typeface="TheMixBold-Plain"/>
                <a:ea typeface="Calibri" panose="020F0502020204030204" pitchFamily="34" charset="0"/>
                <a:cs typeface="TheMixBold-Plain"/>
              </a:rPr>
              <a:t>Tider. </a:t>
            </a:r>
            <a:r>
              <a:rPr lang="sv-SE" sz="1600" dirty="0">
                <a:latin typeface="TheMixExtraLight-Plain"/>
                <a:ea typeface="Calibri" panose="020F0502020204030204" pitchFamily="34" charset="0"/>
                <a:cs typeface="TheMixExtraLight-Plain"/>
              </a:rPr>
              <a:t>Kvällen börjar med samling 18,00. Därefter börjar vi med gemensam uppvärmning med fokus på tävlingsrutin. Första grenstationen är 18,45 och man är ca 30min. på varje station sedan går man vidare till nästa. Vid Ca 20,30 gör vi gemensamt stafettväxlingar med tips på kort respektive lång stafettväxling.</a:t>
            </a:r>
            <a:r>
              <a:rPr lang="sv-SE" sz="1600" dirty="0">
                <a:effectLst/>
              </a:rPr>
              <a:t> </a:t>
            </a:r>
            <a:endParaRPr lang="sv-SE" sz="1600" dirty="0"/>
          </a:p>
        </p:txBody>
      </p:sp>
      <p:graphicFrame>
        <p:nvGraphicFramePr>
          <p:cNvPr id="5" name="Tabell 4">
            <a:extLst>
              <a:ext uri="{FF2B5EF4-FFF2-40B4-BE49-F238E27FC236}">
                <a16:creationId xmlns="" xmlns:a16="http://schemas.microsoft.com/office/drawing/2014/main" id="{BE9B21F3-9766-3C41-9E82-888AF8D4F927}"/>
              </a:ext>
            </a:extLst>
          </p:cNvPr>
          <p:cNvGraphicFramePr>
            <a:graphicFrameLocks noGrp="1"/>
          </p:cNvGraphicFramePr>
          <p:nvPr>
            <p:extLst>
              <p:ext uri="{D42A27DB-BD31-4B8C-83A1-F6EECF244321}">
                <p14:modId xmlns:p14="http://schemas.microsoft.com/office/powerpoint/2010/main" val="3385195720"/>
              </p:ext>
            </p:extLst>
          </p:nvPr>
        </p:nvGraphicFramePr>
        <p:xfrm>
          <a:off x="429626" y="3390314"/>
          <a:ext cx="11274693" cy="3036478"/>
        </p:xfrm>
        <a:graphic>
          <a:graphicData uri="http://schemas.openxmlformats.org/drawingml/2006/table">
            <a:tbl>
              <a:tblPr firstRow="1" firstCol="1" bandRow="1">
                <a:tableStyleId>{5C22544A-7EE6-4342-B048-85BDC9FD1C3A}</a:tableStyleId>
              </a:tblPr>
              <a:tblGrid>
                <a:gridCol w="1884357">
                  <a:extLst>
                    <a:ext uri="{9D8B030D-6E8A-4147-A177-3AD203B41FA5}">
                      <a16:colId xmlns="" xmlns:a16="http://schemas.microsoft.com/office/drawing/2014/main" val="2620390674"/>
                    </a:ext>
                  </a:extLst>
                </a:gridCol>
                <a:gridCol w="2360622">
                  <a:extLst>
                    <a:ext uri="{9D8B030D-6E8A-4147-A177-3AD203B41FA5}">
                      <a16:colId xmlns="" xmlns:a16="http://schemas.microsoft.com/office/drawing/2014/main" val="4066928973"/>
                    </a:ext>
                  </a:extLst>
                </a:gridCol>
                <a:gridCol w="2560791">
                  <a:extLst>
                    <a:ext uri="{9D8B030D-6E8A-4147-A177-3AD203B41FA5}">
                      <a16:colId xmlns="" xmlns:a16="http://schemas.microsoft.com/office/drawing/2014/main" val="3023622431"/>
                    </a:ext>
                  </a:extLst>
                </a:gridCol>
                <a:gridCol w="2242514">
                  <a:extLst>
                    <a:ext uri="{9D8B030D-6E8A-4147-A177-3AD203B41FA5}">
                      <a16:colId xmlns="" xmlns:a16="http://schemas.microsoft.com/office/drawing/2014/main" val="2999034712"/>
                    </a:ext>
                  </a:extLst>
                </a:gridCol>
                <a:gridCol w="2226409">
                  <a:extLst>
                    <a:ext uri="{9D8B030D-6E8A-4147-A177-3AD203B41FA5}">
                      <a16:colId xmlns="" xmlns:a16="http://schemas.microsoft.com/office/drawing/2014/main" val="879606216"/>
                    </a:ext>
                  </a:extLst>
                </a:gridCol>
              </a:tblGrid>
              <a:tr h="279307">
                <a:tc>
                  <a:txBody>
                    <a:bodyPr/>
                    <a:lstStyle/>
                    <a:p>
                      <a:pPr algn="l">
                        <a:lnSpc>
                          <a:spcPct val="115000"/>
                        </a:lnSpc>
                        <a:spcBef>
                          <a:spcPts val="805"/>
                        </a:spcBef>
                        <a:spcAft>
                          <a:spcPts val="805"/>
                        </a:spcAft>
                      </a:pPr>
                      <a:r>
                        <a:rPr lang="sv-SE" sz="1400" kern="1800">
                          <a:effectLst/>
                        </a:rPr>
                        <a:t>Tid</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Aktivitet</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1526926551"/>
                  </a:ext>
                </a:extLst>
              </a:tr>
              <a:tr h="330799">
                <a:tc>
                  <a:txBody>
                    <a:bodyPr/>
                    <a:lstStyle/>
                    <a:p>
                      <a:pPr algn="l">
                        <a:lnSpc>
                          <a:spcPct val="115000"/>
                        </a:lnSpc>
                        <a:spcBef>
                          <a:spcPts val="805"/>
                        </a:spcBef>
                        <a:spcAft>
                          <a:spcPts val="805"/>
                        </a:spcAft>
                      </a:pPr>
                      <a:r>
                        <a:rPr lang="sv-SE" sz="1400" kern="1800" dirty="0">
                          <a:effectLst/>
                        </a:rPr>
                        <a:t>18:00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Samling</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3564264340"/>
                  </a:ext>
                </a:extLst>
              </a:tr>
              <a:tr h="462485">
                <a:tc>
                  <a:txBody>
                    <a:bodyPr/>
                    <a:lstStyle/>
                    <a:p>
                      <a:pPr algn="l">
                        <a:lnSpc>
                          <a:spcPct val="115000"/>
                        </a:lnSpc>
                        <a:spcBef>
                          <a:spcPts val="805"/>
                        </a:spcBef>
                        <a:spcAft>
                          <a:spcPts val="805"/>
                        </a:spcAft>
                      </a:pPr>
                      <a:r>
                        <a:rPr lang="sv-SE" sz="1400" kern="1800" dirty="0">
                          <a:effectLst/>
                        </a:rPr>
                        <a:t>18:10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Genomgång av kvällens utbildning</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dirty="0">
                          <a:effectLst/>
                        </a:rPr>
                        <a:t> </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2949570086"/>
                  </a:ext>
                </a:extLst>
              </a:tr>
              <a:tr h="412719">
                <a:tc>
                  <a:txBody>
                    <a:bodyPr/>
                    <a:lstStyle/>
                    <a:p>
                      <a:pPr algn="l">
                        <a:lnSpc>
                          <a:spcPct val="115000"/>
                        </a:lnSpc>
                        <a:spcBef>
                          <a:spcPts val="805"/>
                        </a:spcBef>
                        <a:spcAft>
                          <a:spcPts val="805"/>
                        </a:spcAft>
                      </a:pPr>
                      <a:r>
                        <a:rPr lang="sv-SE" sz="1400" kern="1800" dirty="0">
                          <a:effectLst/>
                        </a:rPr>
                        <a:t>18:20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Gemensam uppvärmning</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2370738280"/>
                  </a:ext>
                </a:extLst>
              </a:tr>
              <a:tr h="405697">
                <a:tc>
                  <a:txBody>
                    <a:bodyPr/>
                    <a:lstStyle/>
                    <a:p>
                      <a:pPr algn="l">
                        <a:lnSpc>
                          <a:spcPct val="115000"/>
                        </a:lnSpc>
                        <a:spcBef>
                          <a:spcPts val="805"/>
                        </a:spcBef>
                        <a:spcAft>
                          <a:spcPts val="805"/>
                        </a:spcAft>
                      </a:pPr>
                      <a:r>
                        <a:rPr lang="sv-SE" sz="1400" kern="1800" dirty="0">
                          <a:effectLst/>
                        </a:rPr>
                        <a:t>18:45 – 19:15</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Längd 7-9år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Häck/startblock 10-11år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Höjd 12-13år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2537920317"/>
                  </a:ext>
                </a:extLst>
              </a:tr>
              <a:tr h="279307">
                <a:tc>
                  <a:txBody>
                    <a:bodyPr/>
                    <a:lstStyle/>
                    <a:p>
                      <a:pPr algn="l">
                        <a:lnSpc>
                          <a:spcPct val="115000"/>
                        </a:lnSpc>
                        <a:spcBef>
                          <a:spcPts val="805"/>
                        </a:spcBef>
                        <a:spcAft>
                          <a:spcPts val="805"/>
                        </a:spcAft>
                      </a:pPr>
                      <a:r>
                        <a:rPr lang="sv-SE" sz="1400" kern="1800" dirty="0">
                          <a:effectLst/>
                        </a:rPr>
                        <a:t>19:20 – 19:50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Längd 12-13år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Häck 7-9 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Höjd 10 -11 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3995371803"/>
                  </a:ext>
                </a:extLst>
              </a:tr>
              <a:tr h="279307">
                <a:tc>
                  <a:txBody>
                    <a:bodyPr/>
                    <a:lstStyle/>
                    <a:p>
                      <a:pPr algn="l">
                        <a:lnSpc>
                          <a:spcPct val="115000"/>
                        </a:lnSpc>
                        <a:spcBef>
                          <a:spcPts val="805"/>
                        </a:spcBef>
                        <a:spcAft>
                          <a:spcPts val="805"/>
                        </a:spcAft>
                      </a:pPr>
                      <a:r>
                        <a:rPr lang="sv-SE" sz="1400" kern="1800" dirty="0">
                          <a:effectLst/>
                        </a:rPr>
                        <a:t>20:00 – 20:30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Längd 10-11år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Häck 12-13år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Höjd 7-9år</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2058608452"/>
                  </a:ext>
                </a:extLst>
              </a:tr>
              <a:tr h="279307">
                <a:tc>
                  <a:txBody>
                    <a:bodyPr/>
                    <a:lstStyle/>
                    <a:p>
                      <a:pPr algn="l">
                        <a:lnSpc>
                          <a:spcPct val="115000"/>
                        </a:lnSpc>
                        <a:spcBef>
                          <a:spcPts val="805"/>
                        </a:spcBef>
                        <a:spcAft>
                          <a:spcPts val="805"/>
                        </a:spcAft>
                      </a:pPr>
                      <a:r>
                        <a:rPr lang="sv-SE" sz="1400" kern="1800" dirty="0">
                          <a:effectLst/>
                        </a:rPr>
                        <a:t>20:00 – 20:30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2588933351"/>
                  </a:ext>
                </a:extLst>
              </a:tr>
              <a:tr h="279307">
                <a:tc>
                  <a:txBody>
                    <a:bodyPr/>
                    <a:lstStyle/>
                    <a:p>
                      <a:pPr algn="l">
                        <a:lnSpc>
                          <a:spcPct val="115000"/>
                        </a:lnSpc>
                        <a:spcBef>
                          <a:spcPts val="805"/>
                        </a:spcBef>
                        <a:spcAft>
                          <a:spcPts val="805"/>
                        </a:spcAft>
                      </a:pPr>
                      <a:r>
                        <a:rPr lang="sv-SE" sz="1400" kern="1800" dirty="0">
                          <a:effectLst/>
                        </a:rPr>
                        <a:t>20:35 – 21:00</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a:effectLst/>
                        </a:rPr>
                        <a:t> </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tc>
                  <a:txBody>
                    <a:bodyPr/>
                    <a:lstStyle/>
                    <a:p>
                      <a:pPr algn="l">
                        <a:lnSpc>
                          <a:spcPct val="115000"/>
                        </a:lnSpc>
                        <a:spcBef>
                          <a:spcPts val="805"/>
                        </a:spcBef>
                        <a:spcAft>
                          <a:spcPts val="805"/>
                        </a:spcAft>
                      </a:pPr>
                      <a:r>
                        <a:rPr lang="sv-SE" sz="1400" kern="1800" dirty="0">
                          <a:effectLst/>
                        </a:rPr>
                        <a:t>Stafett växling alla</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6768" marR="86768" marT="0" marB="0" anchor="ctr"/>
                </a:tc>
                <a:extLst>
                  <a:ext uri="{0D108BD9-81ED-4DB2-BD59-A6C34878D82A}">
                    <a16:rowId xmlns="" xmlns:a16="http://schemas.microsoft.com/office/drawing/2014/main" val="3937691185"/>
                  </a:ext>
                </a:extLst>
              </a:tr>
            </a:tbl>
          </a:graphicData>
        </a:graphic>
      </p:graphicFrame>
      <p:sp>
        <p:nvSpPr>
          <p:cNvPr id="6" name="Oval pratbubbla 5">
            <a:extLst>
              <a:ext uri="{FF2B5EF4-FFF2-40B4-BE49-F238E27FC236}">
                <a16:creationId xmlns="" xmlns:a16="http://schemas.microsoft.com/office/drawing/2014/main" id="{9817E517-BE00-F546-A94C-00EE0CC2BDE4}"/>
              </a:ext>
            </a:extLst>
          </p:cNvPr>
          <p:cNvSpPr/>
          <p:nvPr/>
        </p:nvSpPr>
        <p:spPr>
          <a:xfrm>
            <a:off x="9692640" y="3840480"/>
            <a:ext cx="2011679" cy="1420837"/>
          </a:xfrm>
          <a:prstGeom prst="wedgeEllipseCallout">
            <a:avLst>
              <a:gd name="adj1" fmla="val -103043"/>
              <a:gd name="adj2" fmla="val 38763"/>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Var ska jag stå när jag börjar ansatsen i höjd?</a:t>
            </a:r>
            <a:endParaRPr lang="sv-SE" sz="1200" b="1" dirty="0"/>
          </a:p>
        </p:txBody>
      </p:sp>
      <p:sp>
        <p:nvSpPr>
          <p:cNvPr id="7" name="Oval pratbubbla 6">
            <a:extLst>
              <a:ext uri="{FF2B5EF4-FFF2-40B4-BE49-F238E27FC236}">
                <a16:creationId xmlns="" xmlns:a16="http://schemas.microsoft.com/office/drawing/2014/main" id="{6FA7A502-A49E-F04E-BD58-201147253298}"/>
              </a:ext>
            </a:extLst>
          </p:cNvPr>
          <p:cNvSpPr/>
          <p:nvPr/>
        </p:nvSpPr>
        <p:spPr>
          <a:xfrm>
            <a:off x="647114" y="2114100"/>
            <a:ext cx="2011679" cy="1420837"/>
          </a:xfrm>
          <a:prstGeom prst="wedgeEllipseCallout">
            <a:avLst>
              <a:gd name="adj1" fmla="val 32621"/>
              <a:gd name="adj2" fmla="val 176387"/>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Hur lång ansats</a:t>
            </a:r>
            <a:br>
              <a:rPr lang="sv-SE" sz="1200" b="1" dirty="0">
                <a:latin typeface="TheMixBold-Plain"/>
              </a:rPr>
            </a:br>
            <a:r>
              <a:rPr lang="sv-SE" sz="1200" b="1" dirty="0">
                <a:latin typeface="TheMixBold-Plain"/>
              </a:rPr>
              <a:t>ska jag ha när jag hoppar längd?</a:t>
            </a:r>
            <a:endParaRPr lang="sv-SE" sz="1200" b="1" dirty="0"/>
          </a:p>
        </p:txBody>
      </p:sp>
      <p:sp>
        <p:nvSpPr>
          <p:cNvPr id="8" name="Oval pratbubbla 7">
            <a:extLst>
              <a:ext uri="{FF2B5EF4-FFF2-40B4-BE49-F238E27FC236}">
                <a16:creationId xmlns="" xmlns:a16="http://schemas.microsoft.com/office/drawing/2014/main" id="{38ADDF8C-9784-3145-AD62-D2498B4F0A86}"/>
              </a:ext>
            </a:extLst>
          </p:cNvPr>
          <p:cNvSpPr/>
          <p:nvPr/>
        </p:nvSpPr>
        <p:spPr>
          <a:xfrm>
            <a:off x="5275384" y="3428999"/>
            <a:ext cx="2011679" cy="891790"/>
          </a:xfrm>
          <a:prstGeom prst="wedgeEllipseCallout">
            <a:avLst>
              <a:gd name="adj1" fmla="val -37310"/>
              <a:gd name="adj2" fmla="val 11183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Hur ställer jag in startblocken?</a:t>
            </a:r>
            <a:endParaRPr lang="sv-SE" sz="1200" b="1" dirty="0"/>
          </a:p>
        </p:txBody>
      </p:sp>
    </p:spTree>
    <p:extLst>
      <p:ext uri="{BB962C8B-B14F-4D97-AF65-F5344CB8AC3E}">
        <p14:creationId xmlns:p14="http://schemas.microsoft.com/office/powerpoint/2010/main" val="2432884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 xmlns:a16="http://schemas.microsoft.com/office/drawing/2014/main" id="{2DD57B4E-0BEE-764E-9D2F-C713A4F8E262}"/>
              </a:ext>
            </a:extLst>
          </p:cNvPr>
          <p:cNvPicPr>
            <a:picLocks noChangeAspect="1"/>
          </p:cNvPicPr>
          <p:nvPr/>
        </p:nvPicPr>
        <p:blipFill rotWithShape="1">
          <a:blip r:embed="rId2"/>
          <a:srcRect b="29822"/>
          <a:stretch/>
        </p:blipFill>
        <p:spPr>
          <a:xfrm>
            <a:off x="0" y="0"/>
            <a:ext cx="12213101" cy="6858001"/>
          </a:xfrm>
          <a:prstGeom prst="rect">
            <a:avLst/>
          </a:prstGeom>
        </p:spPr>
      </p:pic>
      <p:pic>
        <p:nvPicPr>
          <p:cNvPr id="4" name="Bild 6" descr="Tunde Gemmels foto.">
            <a:extLst>
              <a:ext uri="{FF2B5EF4-FFF2-40B4-BE49-F238E27FC236}">
                <a16:creationId xmlns="" xmlns:a16="http://schemas.microsoft.com/office/drawing/2014/main" id="{93447F5E-8EA1-844E-A566-F56FD0C2F1AC}"/>
              </a:ext>
            </a:extLst>
          </p:cNvPr>
          <p:cNvPicPr>
            <a:picLocks noChangeAspect="1"/>
          </p:cNvPicPr>
          <p:nvPr/>
        </p:nvPicPr>
        <p:blipFill rotWithShape="1">
          <a:blip r:embed="rId3">
            <a:extLst>
              <a:ext uri="{28A0092B-C50C-407E-A947-70E740481C1C}">
                <a14:useLocalDpi xmlns:a14="http://schemas.microsoft.com/office/drawing/2010/main" val="0"/>
              </a:ext>
            </a:extLst>
          </a:blip>
          <a:srcRect l="54131" t="8564" r="7645" b="24095"/>
          <a:stretch/>
        </p:blipFill>
        <p:spPr bwMode="auto">
          <a:xfrm>
            <a:off x="3788715" y="2715274"/>
            <a:ext cx="2160000" cy="2880000"/>
          </a:xfrm>
          <a:prstGeom prst="rect">
            <a:avLst/>
          </a:prstGeom>
          <a:noFill/>
          <a:ln>
            <a:noFill/>
          </a:ln>
          <a:extLst>
            <a:ext uri="{53640926-AAD7-44D8-BBD7-CCE9431645EC}">
              <a14:shadowObscured xmlns:a14="http://schemas.microsoft.com/office/drawing/2010/main"/>
            </a:ext>
          </a:extLst>
        </p:spPr>
      </p:pic>
      <p:pic>
        <p:nvPicPr>
          <p:cNvPr id="6" name="Bildobjekt 5">
            <a:extLst>
              <a:ext uri="{FF2B5EF4-FFF2-40B4-BE49-F238E27FC236}">
                <a16:creationId xmlns="" xmlns:a16="http://schemas.microsoft.com/office/drawing/2014/main" id="{F4BBF5BA-ED14-374B-91DE-135882BAA224}"/>
              </a:ext>
            </a:extLst>
          </p:cNvPr>
          <p:cNvPicPr>
            <a:picLocks noChangeAspect="1"/>
          </p:cNvPicPr>
          <p:nvPr/>
        </p:nvPicPr>
        <p:blipFill rotWithShape="1">
          <a:blip r:embed="rId4"/>
          <a:srcRect l="15429" t="2108" r="28054" b="41375"/>
          <a:stretch/>
        </p:blipFill>
        <p:spPr>
          <a:xfrm>
            <a:off x="6243284" y="2715273"/>
            <a:ext cx="2160000" cy="2880000"/>
          </a:xfrm>
          <a:prstGeom prst="rect">
            <a:avLst/>
          </a:prstGeom>
        </p:spPr>
      </p:pic>
      <p:pic>
        <p:nvPicPr>
          <p:cNvPr id="8" name="Bild 6">
            <a:extLst>
              <a:ext uri="{FF2B5EF4-FFF2-40B4-BE49-F238E27FC236}">
                <a16:creationId xmlns="" xmlns:a16="http://schemas.microsoft.com/office/drawing/2014/main" id="{0AB3264B-58D6-8447-B139-95CFBAC69417}"/>
              </a:ext>
            </a:extLst>
          </p:cNvPr>
          <p:cNvPicPr>
            <a:picLocks noChangeAspect="1"/>
          </p:cNvPicPr>
          <p:nvPr/>
        </p:nvPicPr>
        <p:blipFill rotWithShape="1">
          <a:blip r:embed="rId5"/>
          <a:srcRect l="25417" t="10988" r="22183"/>
          <a:stretch/>
        </p:blipFill>
        <p:spPr bwMode="auto">
          <a:xfrm>
            <a:off x="8697854" y="2715273"/>
            <a:ext cx="2160000" cy="2880000"/>
          </a:xfrm>
          <a:prstGeom prst="rect">
            <a:avLst/>
          </a:prstGeom>
          <a:noFill/>
          <a:ln>
            <a:noFill/>
          </a:ln>
          <a:extLst>
            <a:ext uri="{53640926-AAD7-44D8-BBD7-CCE9431645EC}">
              <a14:shadowObscured xmlns:a14="http://schemas.microsoft.com/office/drawing/2010/main"/>
            </a:ext>
          </a:extLst>
        </p:spPr>
      </p:pic>
      <p:pic>
        <p:nvPicPr>
          <p:cNvPr id="10" name="Bild 6">
            <a:extLst>
              <a:ext uri="{FF2B5EF4-FFF2-40B4-BE49-F238E27FC236}">
                <a16:creationId xmlns="" xmlns:a16="http://schemas.microsoft.com/office/drawing/2014/main" id="{2AEA882D-44E8-2D4D-A9B0-0948C125D58B}"/>
              </a:ext>
            </a:extLst>
          </p:cNvPr>
          <p:cNvPicPr>
            <a:picLocks noChangeAspect="1"/>
          </p:cNvPicPr>
          <p:nvPr/>
        </p:nvPicPr>
        <p:blipFill rotWithShape="1">
          <a:blip r:embed="rId6"/>
          <a:srcRect l="22803" t="-8" r="21500" b="5793"/>
          <a:stretch/>
        </p:blipFill>
        <p:spPr bwMode="auto">
          <a:xfrm>
            <a:off x="1334146" y="2715273"/>
            <a:ext cx="2160000" cy="2880000"/>
          </a:xfrm>
          <a:prstGeom prst="rect">
            <a:avLst/>
          </a:prstGeom>
          <a:noFill/>
          <a:ln>
            <a:noFill/>
          </a:ln>
          <a:extLst>
            <a:ext uri="{53640926-AAD7-44D8-BBD7-CCE9431645EC}">
              <a14:shadowObscured xmlns:a14="http://schemas.microsoft.com/office/drawing/2010/main"/>
            </a:ext>
          </a:extLst>
        </p:spPr>
      </p:pic>
      <p:sp>
        <p:nvSpPr>
          <p:cNvPr id="12" name="textruta 11">
            <a:extLst>
              <a:ext uri="{FF2B5EF4-FFF2-40B4-BE49-F238E27FC236}">
                <a16:creationId xmlns="" xmlns:a16="http://schemas.microsoft.com/office/drawing/2014/main" id="{39292B68-36A7-B24E-8F1C-7D52403486A1}"/>
              </a:ext>
            </a:extLst>
          </p:cNvPr>
          <p:cNvSpPr txBox="1"/>
          <p:nvPr/>
        </p:nvSpPr>
        <p:spPr>
          <a:xfrm>
            <a:off x="1334146" y="671321"/>
            <a:ext cx="5760359" cy="492443"/>
          </a:xfrm>
          <a:prstGeom prst="rect">
            <a:avLst/>
          </a:prstGeom>
          <a:noFill/>
        </p:spPr>
        <p:txBody>
          <a:bodyPr wrap="none" lIns="0" tIns="0" rIns="0" bIns="0" rtlCol="0">
            <a:spAutoFit/>
          </a:bodyPr>
          <a:lstStyle/>
          <a:p>
            <a:r>
              <a:rPr lang="sv-SE" sz="3200" b="1" dirty="0"/>
              <a:t>Det är vi som håller i utbildningen</a:t>
            </a:r>
          </a:p>
        </p:txBody>
      </p:sp>
      <p:sp>
        <p:nvSpPr>
          <p:cNvPr id="13" name="textruta 12">
            <a:extLst>
              <a:ext uri="{FF2B5EF4-FFF2-40B4-BE49-F238E27FC236}">
                <a16:creationId xmlns="" xmlns:a16="http://schemas.microsoft.com/office/drawing/2014/main" id="{4D88715C-CBAB-BB47-828D-2D14CF0D8C45}"/>
              </a:ext>
            </a:extLst>
          </p:cNvPr>
          <p:cNvSpPr txBox="1"/>
          <p:nvPr/>
        </p:nvSpPr>
        <p:spPr>
          <a:xfrm>
            <a:off x="1334147" y="5709908"/>
            <a:ext cx="2160000" cy="738664"/>
          </a:xfrm>
          <a:prstGeom prst="rect">
            <a:avLst/>
          </a:prstGeom>
          <a:noFill/>
        </p:spPr>
        <p:txBody>
          <a:bodyPr wrap="square" lIns="0" tIns="0" rIns="0" bIns="0" rtlCol="0">
            <a:spAutoFit/>
          </a:bodyPr>
          <a:lstStyle/>
          <a:p>
            <a:r>
              <a:rPr lang="sv-SE" sz="1200" b="1" dirty="0"/>
              <a:t>Annica Sandström </a:t>
            </a:r>
            <a:r>
              <a:rPr lang="sv-SE" sz="1200" dirty="0"/>
              <a:t>har levt på hoppet i hela sitt liv och i stort sett aldrig lämnat ansatsbanan i längd. Nu comeback som veteran. </a:t>
            </a:r>
          </a:p>
        </p:txBody>
      </p:sp>
      <p:sp>
        <p:nvSpPr>
          <p:cNvPr id="14" name="textruta 13">
            <a:extLst>
              <a:ext uri="{FF2B5EF4-FFF2-40B4-BE49-F238E27FC236}">
                <a16:creationId xmlns="" xmlns:a16="http://schemas.microsoft.com/office/drawing/2014/main" id="{2A29F458-24BC-164C-AFA7-07E35465776D}"/>
              </a:ext>
            </a:extLst>
          </p:cNvPr>
          <p:cNvSpPr txBox="1"/>
          <p:nvPr/>
        </p:nvSpPr>
        <p:spPr>
          <a:xfrm>
            <a:off x="3838806" y="5709907"/>
            <a:ext cx="2109909" cy="923330"/>
          </a:xfrm>
          <a:prstGeom prst="rect">
            <a:avLst/>
          </a:prstGeom>
          <a:noFill/>
        </p:spPr>
        <p:txBody>
          <a:bodyPr wrap="square" lIns="0" tIns="0" rIns="0" bIns="0" rtlCol="0">
            <a:spAutoFit/>
          </a:bodyPr>
          <a:lstStyle/>
          <a:p>
            <a:r>
              <a:rPr lang="sv-SE" sz="1200" b="1" dirty="0" err="1"/>
              <a:t>Tünde</a:t>
            </a:r>
            <a:r>
              <a:rPr lang="sv-SE" sz="1200" b="1" dirty="0"/>
              <a:t> </a:t>
            </a:r>
            <a:r>
              <a:rPr lang="sv-SE" sz="1200" b="1" dirty="0" err="1"/>
              <a:t>Gemmel</a:t>
            </a:r>
            <a:r>
              <a:rPr lang="sv-SE" sz="1200" b="1" dirty="0"/>
              <a:t> </a:t>
            </a:r>
            <a:r>
              <a:rPr lang="sv-SE" sz="1200" dirty="0"/>
              <a:t>är klubbens i särklass bästa häckspecialist. Tränare i flera av klubbens grupper så passa på att ta del av hennes kunskap.</a:t>
            </a:r>
            <a:r>
              <a:rPr lang="sv-SE" sz="1200" dirty="0">
                <a:effectLst/>
              </a:rPr>
              <a:t> </a:t>
            </a:r>
            <a:endParaRPr lang="sv-SE" sz="1200" dirty="0"/>
          </a:p>
        </p:txBody>
      </p:sp>
      <p:sp>
        <p:nvSpPr>
          <p:cNvPr id="15" name="textruta 14">
            <a:extLst>
              <a:ext uri="{FF2B5EF4-FFF2-40B4-BE49-F238E27FC236}">
                <a16:creationId xmlns="" xmlns:a16="http://schemas.microsoft.com/office/drawing/2014/main" id="{44AD8EFE-1552-7E41-8D81-CCB6F562F02A}"/>
              </a:ext>
            </a:extLst>
          </p:cNvPr>
          <p:cNvSpPr txBox="1"/>
          <p:nvPr/>
        </p:nvSpPr>
        <p:spPr>
          <a:xfrm>
            <a:off x="6343466" y="5709908"/>
            <a:ext cx="2059817" cy="738664"/>
          </a:xfrm>
          <a:prstGeom prst="rect">
            <a:avLst/>
          </a:prstGeom>
          <a:noFill/>
        </p:spPr>
        <p:txBody>
          <a:bodyPr wrap="square" lIns="0" tIns="0" rIns="0" bIns="0" rtlCol="0">
            <a:spAutoFit/>
          </a:bodyPr>
          <a:lstStyle/>
          <a:p>
            <a:r>
              <a:rPr lang="sv-SE" sz="1200" b="1" dirty="0"/>
              <a:t>Alexander Nyman </a:t>
            </a:r>
            <a:r>
              <a:rPr lang="sv-SE" sz="1200" dirty="0"/>
              <a:t>går på friidrottsgymnasiet och är en allsidig och lovande hoppare i både längd, tresteg och höjd.</a:t>
            </a:r>
            <a:r>
              <a:rPr lang="sv-SE" sz="1200" dirty="0">
                <a:effectLst/>
              </a:rPr>
              <a:t> </a:t>
            </a:r>
            <a:endParaRPr lang="sv-SE" sz="1200" dirty="0"/>
          </a:p>
        </p:txBody>
      </p:sp>
      <p:sp>
        <p:nvSpPr>
          <p:cNvPr id="16" name="textruta 15">
            <a:extLst>
              <a:ext uri="{FF2B5EF4-FFF2-40B4-BE49-F238E27FC236}">
                <a16:creationId xmlns="" xmlns:a16="http://schemas.microsoft.com/office/drawing/2014/main" id="{29EC5D76-5E66-6D48-9CB0-F1EDCAE7175C}"/>
              </a:ext>
            </a:extLst>
          </p:cNvPr>
          <p:cNvSpPr txBox="1"/>
          <p:nvPr/>
        </p:nvSpPr>
        <p:spPr>
          <a:xfrm>
            <a:off x="8748736" y="5709908"/>
            <a:ext cx="2109118" cy="923330"/>
          </a:xfrm>
          <a:prstGeom prst="rect">
            <a:avLst/>
          </a:prstGeom>
          <a:noFill/>
        </p:spPr>
        <p:txBody>
          <a:bodyPr wrap="square" lIns="0" tIns="0" rIns="0" bIns="0" rtlCol="0">
            <a:spAutoFit/>
          </a:bodyPr>
          <a:lstStyle/>
          <a:p>
            <a:r>
              <a:rPr lang="sv-SE" sz="1200" b="1" dirty="0"/>
              <a:t>Lasse </a:t>
            </a:r>
            <a:r>
              <a:rPr lang="sv-SE" sz="1200" b="1" dirty="0" err="1"/>
              <a:t>Svärdling</a:t>
            </a:r>
            <a:r>
              <a:rPr lang="sv-SE" sz="1200" b="1" dirty="0"/>
              <a:t> </a:t>
            </a:r>
            <a:r>
              <a:rPr lang="sv-SE" sz="1200" dirty="0"/>
              <a:t>är vår egen klubbdirektör med förkärlek </a:t>
            </a:r>
            <a:br>
              <a:rPr lang="sv-SE" sz="1200" dirty="0"/>
            </a:br>
            <a:r>
              <a:rPr lang="sv-SE" sz="1200" dirty="0"/>
              <a:t>för stafetter och mästare på växlingar.</a:t>
            </a:r>
            <a:br>
              <a:rPr lang="sv-SE" sz="1200" dirty="0"/>
            </a:br>
            <a:endParaRPr lang="sv-SE" sz="1200" dirty="0"/>
          </a:p>
        </p:txBody>
      </p:sp>
      <p:sp>
        <p:nvSpPr>
          <p:cNvPr id="17" name="Oval pratbubbla 16">
            <a:extLst>
              <a:ext uri="{FF2B5EF4-FFF2-40B4-BE49-F238E27FC236}">
                <a16:creationId xmlns="" xmlns:a16="http://schemas.microsoft.com/office/drawing/2014/main" id="{A2FB05F1-EFD0-1947-BCF8-68929169CA6C}"/>
              </a:ext>
            </a:extLst>
          </p:cNvPr>
          <p:cNvSpPr/>
          <p:nvPr/>
        </p:nvSpPr>
        <p:spPr>
          <a:xfrm>
            <a:off x="1148800" y="1320271"/>
            <a:ext cx="2011679" cy="891790"/>
          </a:xfrm>
          <a:prstGeom prst="wedgeEllipseCallout">
            <a:avLst>
              <a:gd name="adj1" fmla="val 13195"/>
              <a:gd name="adj2" fmla="val 14173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Jag håller i </a:t>
            </a:r>
            <a:r>
              <a:rPr lang="sv-SE" sz="1200" b="1" dirty="0" err="1">
                <a:latin typeface="TheMixBold-Plain"/>
              </a:rPr>
              <a:t>längdpasset</a:t>
            </a:r>
            <a:endParaRPr lang="sv-SE" sz="1200" b="1" dirty="0"/>
          </a:p>
        </p:txBody>
      </p:sp>
      <p:sp>
        <p:nvSpPr>
          <p:cNvPr id="18" name="Oval pratbubbla 17">
            <a:extLst>
              <a:ext uri="{FF2B5EF4-FFF2-40B4-BE49-F238E27FC236}">
                <a16:creationId xmlns="" xmlns:a16="http://schemas.microsoft.com/office/drawing/2014/main" id="{DA136D35-6D49-D74A-A20F-2BFDF4A93B44}"/>
              </a:ext>
            </a:extLst>
          </p:cNvPr>
          <p:cNvSpPr/>
          <p:nvPr/>
        </p:nvSpPr>
        <p:spPr>
          <a:xfrm>
            <a:off x="6686175" y="1270676"/>
            <a:ext cx="2011679" cy="891790"/>
          </a:xfrm>
          <a:prstGeom prst="wedgeEllipseCallout">
            <a:avLst>
              <a:gd name="adj1" fmla="val -18371"/>
              <a:gd name="adj2" fmla="val 1687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Jag ansvarar</a:t>
            </a:r>
            <a:br>
              <a:rPr lang="sv-SE" sz="1200" b="1" dirty="0">
                <a:latin typeface="TheMixBold-Plain"/>
              </a:rPr>
            </a:br>
            <a:r>
              <a:rPr lang="sv-SE" sz="1200" b="1" dirty="0">
                <a:latin typeface="TheMixBold-Plain"/>
              </a:rPr>
              <a:t>för höjdpasset</a:t>
            </a:r>
            <a:endParaRPr lang="sv-SE" sz="1200" b="1" dirty="0"/>
          </a:p>
        </p:txBody>
      </p:sp>
      <p:sp>
        <p:nvSpPr>
          <p:cNvPr id="19" name="Oval pratbubbla 18">
            <a:extLst>
              <a:ext uri="{FF2B5EF4-FFF2-40B4-BE49-F238E27FC236}">
                <a16:creationId xmlns="" xmlns:a16="http://schemas.microsoft.com/office/drawing/2014/main" id="{A60A6F7B-C654-B043-A96E-9040C3CF15E2}"/>
              </a:ext>
            </a:extLst>
          </p:cNvPr>
          <p:cNvSpPr/>
          <p:nvPr/>
        </p:nvSpPr>
        <p:spPr>
          <a:xfrm>
            <a:off x="8990636" y="717869"/>
            <a:ext cx="2011679" cy="891790"/>
          </a:xfrm>
          <a:prstGeom prst="wedgeEllipseCallout">
            <a:avLst>
              <a:gd name="adj1" fmla="val -12689"/>
              <a:gd name="adj2" fmla="val 210093"/>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Träna stafett</a:t>
            </a:r>
            <a:br>
              <a:rPr lang="sv-SE" sz="1200" b="1" dirty="0">
                <a:latin typeface="TheMixBold-Plain"/>
              </a:rPr>
            </a:br>
            <a:r>
              <a:rPr lang="sv-SE" sz="1200" b="1" dirty="0">
                <a:latin typeface="TheMixBold-Plain"/>
              </a:rPr>
              <a:t>med mig!</a:t>
            </a:r>
            <a:endParaRPr lang="sv-SE" sz="1200" b="1" dirty="0"/>
          </a:p>
        </p:txBody>
      </p:sp>
      <p:sp>
        <p:nvSpPr>
          <p:cNvPr id="20" name="Oval pratbubbla 19">
            <a:extLst>
              <a:ext uri="{FF2B5EF4-FFF2-40B4-BE49-F238E27FC236}">
                <a16:creationId xmlns="" xmlns:a16="http://schemas.microsoft.com/office/drawing/2014/main" id="{3193A404-8008-E54D-9E60-89ACD85DE04D}"/>
              </a:ext>
            </a:extLst>
          </p:cNvPr>
          <p:cNvSpPr/>
          <p:nvPr/>
        </p:nvSpPr>
        <p:spPr>
          <a:xfrm>
            <a:off x="3808069" y="1494113"/>
            <a:ext cx="2011679" cy="891790"/>
          </a:xfrm>
          <a:prstGeom prst="wedgeEllipseCallout">
            <a:avLst>
              <a:gd name="adj1" fmla="val -5113"/>
              <a:gd name="adj2" fmla="val 11183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sv-SE" sz="1200" b="1" dirty="0">
                <a:latin typeface="TheMixBold-Plain"/>
              </a:rPr>
              <a:t>Jag coachar i häck</a:t>
            </a:r>
            <a:endParaRPr lang="sv-SE" sz="1200" b="1" dirty="0"/>
          </a:p>
        </p:txBody>
      </p:sp>
    </p:spTree>
    <p:extLst>
      <p:ext uri="{BB962C8B-B14F-4D97-AF65-F5344CB8AC3E}">
        <p14:creationId xmlns:p14="http://schemas.microsoft.com/office/powerpoint/2010/main" val="274732576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231</Words>
  <Application>Microsoft Office PowerPoint</Application>
  <PresentationFormat>Anpassad</PresentationFormat>
  <Paragraphs>68</Paragraphs>
  <Slides>3</Slides>
  <Notes>0</Notes>
  <HiddenSlides>0</HiddenSlides>
  <MMClips>0</MMClips>
  <ScaleCrop>false</ScaleCrop>
  <HeadingPairs>
    <vt:vector size="4" baseType="variant">
      <vt:variant>
        <vt:lpstr>Tema</vt:lpstr>
      </vt:variant>
      <vt:variant>
        <vt:i4>1</vt:i4>
      </vt:variant>
      <vt:variant>
        <vt:lpstr>Bildrubriker</vt:lpstr>
      </vt:variant>
      <vt:variant>
        <vt:i4>3</vt:i4>
      </vt:variant>
    </vt:vector>
  </HeadingPairs>
  <TitlesOfParts>
    <vt:vector size="4" baseType="lpstr">
      <vt:lpstr>Office-tema</vt:lpstr>
      <vt:lpstr>PowerPoint-presentation</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Office-användare</dc:creator>
  <cp:lastModifiedBy>Annica Sandström</cp:lastModifiedBy>
  <cp:revision>11</cp:revision>
  <cp:lastPrinted>2018-03-21T15:56:44Z</cp:lastPrinted>
  <dcterms:created xsi:type="dcterms:W3CDTF">2018-03-21T14:55:22Z</dcterms:created>
  <dcterms:modified xsi:type="dcterms:W3CDTF">2018-04-04T08:17:08Z</dcterms:modified>
</cp:coreProperties>
</file>