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6858000" cx="12192000"/>
  <p:notesSz cx="6858000" cy="9144000"/>
  <p:embeddedFontLst>
    <p:embeddedFont>
      <p:font typeface="Play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jTZvN9GQKS/7gw185tlkUgpmso6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-regular.fntdata"/><Relationship Id="rId11" Type="http://schemas.openxmlformats.org/officeDocument/2006/relationships/slide" Target="slides/slide7.xml"/><Relationship Id="rId22" Type="http://customschemas.google.com/relationships/presentationmetadata" Target="metadata"/><Relationship Id="rId10" Type="http://schemas.openxmlformats.org/officeDocument/2006/relationships/slide" Target="slides/slide6.xml"/><Relationship Id="rId21" Type="http://schemas.openxmlformats.org/officeDocument/2006/relationships/font" Target="fonts/Play-bold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8" name="Google Shape;88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0" name="Google Shape;10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1" name="Google Shape;131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" name="Google Shape;137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3" name="Google Shape;143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1" name="Google Shape;161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ubrikbild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ubrik och innehåll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vsnittsrubrik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vå delar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ämförelse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ast rubrik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m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med bildtext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ed bildtext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ubrik och lodrät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drät rubrik och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183740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6000"/>
              <a:buFont typeface="Play"/>
              <a:buNone/>
            </a:pPr>
            <a:r>
              <a:rPr lang="sv-SE">
                <a:solidFill>
                  <a:srgbClr val="4892DC"/>
                </a:solidFill>
              </a:rPr>
              <a:t>Ledarmöte Uppsala HK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524000" y="3429000"/>
            <a:ext cx="9144000" cy="29236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rgbClr val="4892DC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None/>
            </a:pPr>
            <a:r>
              <a:rPr b="1" lang="sv-SE" sz="3600">
                <a:solidFill>
                  <a:srgbClr val="4892DC"/>
                </a:solidFill>
              </a:rPr>
              <a:t>25 november 2025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7"/>
          <p:cNvSpPr txBox="1"/>
          <p:nvPr>
            <p:ph type="ctrTitle"/>
          </p:nvPr>
        </p:nvSpPr>
        <p:spPr>
          <a:xfrm>
            <a:off x="1524000" y="505327"/>
            <a:ext cx="9144000" cy="9986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6000"/>
              <a:buFont typeface="Play"/>
              <a:buNone/>
            </a:pPr>
            <a:r>
              <a:rPr lang="sv-SE">
                <a:solidFill>
                  <a:srgbClr val="4892DC"/>
                </a:solidFill>
              </a:rPr>
              <a:t>Uppsala HK:s styrelse</a:t>
            </a:r>
            <a:endParaRPr/>
          </a:p>
        </p:txBody>
      </p:sp>
      <p:sp>
        <p:nvSpPr>
          <p:cNvPr id="91" name="Google Shape;91;p27"/>
          <p:cNvSpPr txBox="1"/>
          <p:nvPr>
            <p:ph idx="1" type="subTitle"/>
          </p:nvPr>
        </p:nvSpPr>
        <p:spPr>
          <a:xfrm>
            <a:off x="1094874" y="1720517"/>
            <a:ext cx="9998242" cy="4632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rgbClr val="4892DC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None/>
            </a:pPr>
            <a:r>
              <a:rPr b="1" lang="sv-SE" sz="3600">
                <a:solidFill>
                  <a:srgbClr val="4892DC"/>
                </a:solidFill>
              </a:rPr>
              <a:t>Kerstin Markström </a:t>
            </a:r>
            <a:r>
              <a:rPr lang="sv-SE" sz="3600">
                <a:solidFill>
                  <a:srgbClr val="4892DC"/>
                </a:solidFill>
              </a:rPr>
              <a:t>(ordf), utbildningsansv.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None/>
            </a:pPr>
            <a:r>
              <a:rPr b="1" lang="sv-SE" sz="3600">
                <a:solidFill>
                  <a:srgbClr val="4892DC"/>
                </a:solidFill>
              </a:rPr>
              <a:t>Patrik Johansson </a:t>
            </a:r>
            <a:r>
              <a:rPr lang="sv-SE" sz="3600">
                <a:solidFill>
                  <a:srgbClr val="4892DC"/>
                </a:solidFill>
              </a:rPr>
              <a:t>(v.ordf), senioransv.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None/>
            </a:pPr>
            <a:r>
              <a:rPr b="1" lang="sv-SE" sz="3600">
                <a:solidFill>
                  <a:srgbClr val="4892DC"/>
                </a:solidFill>
              </a:rPr>
              <a:t>Jonas Flodin </a:t>
            </a:r>
            <a:r>
              <a:rPr lang="sv-SE" sz="3600">
                <a:solidFill>
                  <a:srgbClr val="4892DC"/>
                </a:solidFill>
              </a:rPr>
              <a:t>(kassör), ekonomi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None/>
            </a:pPr>
            <a:r>
              <a:rPr b="1" lang="sv-SE" sz="3600">
                <a:solidFill>
                  <a:srgbClr val="4892DC"/>
                </a:solidFill>
              </a:rPr>
              <a:t>Ola Larsson </a:t>
            </a:r>
            <a:r>
              <a:rPr lang="sv-SE" sz="3600">
                <a:solidFill>
                  <a:srgbClr val="4892DC"/>
                </a:solidFill>
              </a:rPr>
              <a:t>(ledamot), ungdomsansv.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None/>
            </a:pPr>
            <a:r>
              <a:rPr b="1" lang="sv-SE" sz="3600">
                <a:solidFill>
                  <a:srgbClr val="4892DC"/>
                </a:solidFill>
              </a:rPr>
              <a:t>Iris Olausson </a:t>
            </a:r>
            <a:r>
              <a:rPr lang="sv-SE" sz="3600">
                <a:solidFill>
                  <a:srgbClr val="4892DC"/>
                </a:solidFill>
              </a:rPr>
              <a:t>(ledamot), sociala medier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None/>
            </a:pPr>
            <a:r>
              <a:rPr b="1" lang="sv-SE" sz="3600">
                <a:solidFill>
                  <a:srgbClr val="4892DC"/>
                </a:solidFill>
              </a:rPr>
              <a:t>Philip Ryde </a:t>
            </a:r>
            <a:r>
              <a:rPr lang="sv-SE" sz="3600">
                <a:solidFill>
                  <a:srgbClr val="4892DC"/>
                </a:solidFill>
              </a:rPr>
              <a:t>(suppleant)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/>
          <p:nvPr>
            <p:ph type="ctrTitle"/>
          </p:nvPr>
        </p:nvSpPr>
        <p:spPr>
          <a:xfrm>
            <a:off x="1524000" y="336885"/>
            <a:ext cx="9144000" cy="11069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6000"/>
              <a:buFont typeface="Play"/>
              <a:buNone/>
            </a:pPr>
            <a:r>
              <a:rPr lang="sv-SE">
                <a:solidFill>
                  <a:srgbClr val="4892DC"/>
                </a:solidFill>
              </a:rPr>
              <a:t>Anders ansvarsområden</a:t>
            </a:r>
            <a:endParaRPr/>
          </a:p>
        </p:txBody>
      </p:sp>
      <p:sp>
        <p:nvSpPr>
          <p:cNvPr id="97" name="Google Shape;97;p2"/>
          <p:cNvSpPr txBox="1"/>
          <p:nvPr>
            <p:ph idx="1" type="subTitle"/>
          </p:nvPr>
        </p:nvSpPr>
        <p:spPr>
          <a:xfrm>
            <a:off x="1022684" y="1588169"/>
            <a:ext cx="10118558" cy="49329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2400"/>
              <a:buNone/>
            </a:pPr>
            <a:r>
              <a:rPr lang="sv-SE">
                <a:solidFill>
                  <a:srgbClr val="4892DC"/>
                </a:solidFill>
              </a:rPr>
              <a:t>-Träningstider: fördelning/avbokning i ibgo</a:t>
            </a:r>
            <a:endParaRPr>
              <a:solidFill>
                <a:srgbClr val="4892DC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2400"/>
              <a:buNone/>
            </a:pPr>
            <a:r>
              <a:rPr lang="sv-SE">
                <a:solidFill>
                  <a:srgbClr val="4892DC"/>
                </a:solidFill>
              </a:rPr>
              <a:t>-Matchtider: läggning/avbokning i ibgo, matchflyttar i Profixio</a:t>
            </a:r>
            <a:endParaRPr>
              <a:solidFill>
                <a:srgbClr val="4892DC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2400"/>
              <a:buNone/>
            </a:pPr>
            <a:r>
              <a:rPr lang="sv-SE">
                <a:solidFill>
                  <a:srgbClr val="4892DC"/>
                </a:solidFill>
              </a:rPr>
              <a:t>-Domare: utbildning, tillsättning, betalning i Cleverservice</a:t>
            </a:r>
            <a:endParaRPr>
              <a:solidFill>
                <a:srgbClr val="4892DC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2400"/>
              <a:buNone/>
            </a:pPr>
            <a:r>
              <a:rPr lang="sv-SE">
                <a:solidFill>
                  <a:srgbClr val="4892DC"/>
                </a:solidFill>
              </a:rPr>
              <a:t>-A-lagsarrangemang: tillsättning speaker, funktionärer, fördela/lag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2400"/>
              <a:buNone/>
            </a:pPr>
            <a:r>
              <a:rPr lang="sv-SE">
                <a:solidFill>
                  <a:srgbClr val="4892DC"/>
                </a:solidFill>
              </a:rPr>
              <a:t>-</a:t>
            </a:r>
            <a:r>
              <a:rPr lang="sv-SE">
                <a:solidFill>
                  <a:srgbClr val="4892DC"/>
                </a:solidFill>
              </a:rPr>
              <a:t>Handbollsskolorna: ledare, material, info/kallelser, sammandrag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2400"/>
              <a:buNone/>
            </a:pPr>
            <a:r>
              <a:rPr lang="sv-SE">
                <a:solidFill>
                  <a:srgbClr val="4892DC"/>
                </a:solidFill>
              </a:rPr>
              <a:t>-</a:t>
            </a:r>
            <a:r>
              <a:rPr lang="sv-SE">
                <a:solidFill>
                  <a:srgbClr val="4892DC"/>
                </a:solidFill>
              </a:rPr>
              <a:t>Material: beställer och hämtar på Intersport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2400"/>
              <a:buNone/>
            </a:pPr>
            <a:r>
              <a:rPr lang="sv-SE">
                <a:solidFill>
                  <a:srgbClr val="4892DC"/>
                </a:solidFill>
              </a:rPr>
              <a:t>-</a:t>
            </a:r>
            <a:r>
              <a:rPr lang="sv-SE">
                <a:solidFill>
                  <a:srgbClr val="4892DC"/>
                </a:solidFill>
              </a:rPr>
              <a:t>Utbildningar: HS-ledare, TU1, TEMA-kvällar, Academy Week</a:t>
            </a:r>
            <a:endParaRPr>
              <a:solidFill>
                <a:srgbClr val="4892DC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2400"/>
              <a:buNone/>
            </a:pPr>
            <a:r>
              <a:rPr lang="sv-SE">
                <a:solidFill>
                  <a:srgbClr val="4892DC"/>
                </a:solidFill>
              </a:rPr>
              <a:t>-Möten: bokningen, storföreningar, Destination Ua, SISU, HF Öst m m</a:t>
            </a:r>
            <a:endParaRPr>
              <a:solidFill>
                <a:srgbClr val="4892DC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2400"/>
              <a:buNone/>
            </a:pPr>
            <a:r>
              <a:rPr lang="sv-SE">
                <a:solidFill>
                  <a:srgbClr val="4892DC"/>
                </a:solidFill>
              </a:rPr>
              <a:t>-Lägerverksamhet: planering, ledarrekrytering, schemaläggning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2400"/>
              <a:buNone/>
            </a:pPr>
            <a:r>
              <a:rPr lang="sv-SE">
                <a:solidFill>
                  <a:srgbClr val="4892DC"/>
                </a:solidFill>
              </a:rPr>
              <a:t>-</a:t>
            </a:r>
            <a:r>
              <a:rPr lang="sv-SE">
                <a:solidFill>
                  <a:srgbClr val="4892DC"/>
                </a:solidFill>
              </a:rPr>
              <a:t>Sommarjobbare: projektansökningar, rekrytera, planera,   schemaläggning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2400"/>
              <a:buNone/>
            </a:pPr>
            <a:r>
              <a:rPr lang="sv-SE">
                <a:solidFill>
                  <a:srgbClr val="4892DC"/>
                </a:solidFill>
              </a:rPr>
              <a:t>-</a:t>
            </a:r>
            <a:r>
              <a:rPr lang="sv-SE">
                <a:solidFill>
                  <a:srgbClr val="4892DC"/>
                </a:solidFill>
              </a:rPr>
              <a:t>Spelarövergångar + uppdatera hemsidan + Facebook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2400"/>
              <a:buNone/>
            </a:pPr>
            <a:r>
              <a:rPr lang="sv-SE">
                <a:solidFill>
                  <a:srgbClr val="4892DC"/>
                </a:solidFill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 txBox="1"/>
          <p:nvPr>
            <p:ph type="ctrTitle"/>
          </p:nvPr>
        </p:nvSpPr>
        <p:spPr>
          <a:xfrm>
            <a:off x="1524000" y="505327"/>
            <a:ext cx="9144000" cy="9986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6000"/>
              <a:buFont typeface="Play"/>
              <a:buNone/>
            </a:pPr>
            <a:r>
              <a:rPr lang="sv-SE">
                <a:solidFill>
                  <a:srgbClr val="4892DC"/>
                </a:solidFill>
              </a:rPr>
              <a:t>Roberts ansvarsområden</a:t>
            </a:r>
            <a:endParaRPr/>
          </a:p>
        </p:txBody>
      </p:sp>
      <p:sp>
        <p:nvSpPr>
          <p:cNvPr id="103" name="Google Shape;103;p3"/>
          <p:cNvSpPr txBox="1"/>
          <p:nvPr>
            <p:ph idx="1" type="subTitle"/>
          </p:nvPr>
        </p:nvSpPr>
        <p:spPr>
          <a:xfrm>
            <a:off x="943300" y="1503950"/>
            <a:ext cx="10246200" cy="48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ct val="100000"/>
              <a:buNone/>
            </a:pPr>
            <a:r>
              <a:rPr lang="sv-SE">
                <a:solidFill>
                  <a:srgbClr val="4892DC"/>
                </a:solidFill>
              </a:rPr>
              <a:t>50% </a:t>
            </a:r>
            <a:r>
              <a:rPr lang="sv-SE">
                <a:solidFill>
                  <a:srgbClr val="4892DC"/>
                </a:solidFill>
              </a:rPr>
              <a:t>Idrottsklivet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ct val="100000"/>
              <a:buNone/>
            </a:pPr>
            <a:r>
              <a:rPr lang="sv-SE">
                <a:solidFill>
                  <a:srgbClr val="4892DC"/>
                </a:solidFill>
              </a:rPr>
              <a:t>---------------------------------------------------------------------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ct val="100000"/>
              <a:buNone/>
            </a:pPr>
            <a:r>
              <a:rPr lang="sv-SE">
                <a:solidFill>
                  <a:srgbClr val="4892DC"/>
                </a:solidFill>
              </a:rPr>
              <a:t>50% Kansli</a:t>
            </a:r>
            <a:endParaRPr>
              <a:solidFill>
                <a:srgbClr val="4892DC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ct val="100000"/>
              <a:buNone/>
            </a:pPr>
            <a:r>
              <a:rPr lang="sv-SE">
                <a:solidFill>
                  <a:srgbClr val="4892DC"/>
                </a:solidFill>
              </a:rPr>
              <a:t>-Ansvarig SportAdmin + Idrottonline</a:t>
            </a:r>
            <a:endParaRPr>
              <a:solidFill>
                <a:srgbClr val="4892DC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ct val="100000"/>
              <a:buNone/>
            </a:pPr>
            <a:r>
              <a:rPr lang="sv-SE">
                <a:solidFill>
                  <a:srgbClr val="4892DC"/>
                </a:solidFill>
              </a:rPr>
              <a:t>-Ekonomi, Fritidskortet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ct val="100000"/>
              <a:buNone/>
            </a:pPr>
            <a:r>
              <a:rPr lang="sv-SE">
                <a:solidFill>
                  <a:srgbClr val="4892DC"/>
                </a:solidFill>
              </a:rPr>
              <a:t>-Hjälp med inloggningar i Profixio</a:t>
            </a:r>
            <a:endParaRPr>
              <a:solidFill>
                <a:srgbClr val="4892DC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ct val="100000"/>
              <a:buNone/>
            </a:pPr>
            <a:r>
              <a:rPr lang="sv-SE">
                <a:solidFill>
                  <a:srgbClr val="4892DC"/>
                </a:solidFill>
              </a:rPr>
              <a:t>-Lagmejl</a:t>
            </a:r>
            <a:endParaRPr>
              <a:solidFill>
                <a:srgbClr val="4892DC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ct val="100000"/>
              <a:buNone/>
            </a:pPr>
            <a:r>
              <a:rPr lang="sv-SE">
                <a:solidFill>
                  <a:srgbClr val="4892DC"/>
                </a:solidFill>
              </a:rPr>
              <a:t>-Taggbeställningar, register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ct val="100000"/>
              <a:buNone/>
            </a:pPr>
            <a:r>
              <a:rPr lang="sv-SE">
                <a:solidFill>
                  <a:srgbClr val="4892DC"/>
                </a:solidFill>
              </a:rPr>
              <a:t>-Beach</a:t>
            </a:r>
            <a:endParaRPr>
              <a:solidFill>
                <a:srgbClr val="4892DC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ct val="100000"/>
              <a:buNone/>
            </a:pPr>
            <a:r>
              <a:rPr lang="sv-SE">
                <a:solidFill>
                  <a:srgbClr val="4892DC"/>
                </a:solidFill>
              </a:rPr>
              <a:t>-Beachträningstider, Inomhusträningstider försäsong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ct val="100000"/>
              <a:buNone/>
            </a:pPr>
            <a:r>
              <a:rPr lang="sv-SE">
                <a:solidFill>
                  <a:srgbClr val="4892DC"/>
                </a:solidFill>
              </a:rPr>
              <a:t>-Tröj/Materialinventering</a:t>
            </a:r>
            <a:endParaRPr>
              <a:solidFill>
                <a:srgbClr val="4892DC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ct val="100000"/>
              <a:buNone/>
            </a:pPr>
            <a:r>
              <a:rPr lang="sv-SE">
                <a:solidFill>
                  <a:srgbClr val="4892DC"/>
                </a:solidFill>
              </a:rPr>
              <a:t>-Hemsida</a:t>
            </a:r>
            <a:endParaRPr>
              <a:solidFill>
                <a:srgbClr val="4892DC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ct val="100000"/>
              <a:buNone/>
            </a:pPr>
            <a:r>
              <a:rPr lang="sv-SE">
                <a:solidFill>
                  <a:srgbClr val="4892DC"/>
                </a:solidFill>
              </a:rPr>
              <a:t>-Instagram</a:t>
            </a:r>
            <a:endParaRPr>
              <a:solidFill>
                <a:srgbClr val="4892DC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ct val="100000"/>
              <a:buNone/>
            </a:pPr>
            <a:r>
              <a:rPr lang="sv-SE">
                <a:solidFill>
                  <a:srgbClr val="4892DC"/>
                </a:solidFill>
              </a:rPr>
              <a:t>-Lägerplanering</a:t>
            </a:r>
            <a:endParaRPr>
              <a:solidFill>
                <a:srgbClr val="4892DC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ct val="100000"/>
              <a:buNone/>
            </a:pPr>
            <a:r>
              <a:rPr lang="sv-SE">
                <a:solidFill>
                  <a:srgbClr val="4892DC"/>
                </a:solidFill>
              </a:rPr>
              <a:t>-Utlämning av material</a:t>
            </a:r>
            <a:endParaRPr>
              <a:solidFill>
                <a:srgbClr val="4892DC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ct val="100000"/>
              <a:buNone/>
            </a:pPr>
            <a:r>
              <a:rPr lang="sv-SE">
                <a:solidFill>
                  <a:srgbClr val="4892DC"/>
                </a:solidFill>
              </a:rPr>
              <a:t>-Klubbrabatten</a:t>
            </a:r>
            <a:endParaRPr>
              <a:solidFill>
                <a:srgbClr val="4892DC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solidFill>
                <a:srgbClr val="4892DC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/>
          <p:nvPr>
            <p:ph type="ctrTitle"/>
          </p:nvPr>
        </p:nvSpPr>
        <p:spPr>
          <a:xfrm>
            <a:off x="1524000" y="505327"/>
            <a:ext cx="9144000" cy="111893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6000"/>
              <a:buFont typeface="Play"/>
              <a:buNone/>
            </a:pPr>
            <a:r>
              <a:rPr lang="sv-SE">
                <a:solidFill>
                  <a:srgbClr val="4892DC"/>
                </a:solidFill>
              </a:rPr>
              <a:t>Administration</a:t>
            </a:r>
            <a:endParaRPr/>
          </a:p>
        </p:txBody>
      </p:sp>
      <p:sp>
        <p:nvSpPr>
          <p:cNvPr id="109" name="Google Shape;109;p4"/>
          <p:cNvSpPr txBox="1"/>
          <p:nvPr>
            <p:ph idx="1" type="subTitle"/>
          </p:nvPr>
        </p:nvSpPr>
        <p:spPr>
          <a:xfrm>
            <a:off x="1524000" y="1624263"/>
            <a:ext cx="9144000" cy="47284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rgbClr val="4892DC"/>
              </a:solidFill>
            </a:endParaRPr>
          </a:p>
          <a:p>
            <a:pPr indent="-742950" lvl="0" marL="7429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SportAdmin – Idrottonline - Profixio</a:t>
            </a:r>
            <a:endParaRPr b="1" sz="3600">
              <a:solidFill>
                <a:srgbClr val="4892DC"/>
              </a:solidFill>
            </a:endParaRPr>
          </a:p>
          <a:p>
            <a:pPr indent="-742950" lvl="0" marL="7429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UHK:s hemsida</a:t>
            </a:r>
            <a:endParaRPr/>
          </a:p>
          <a:p>
            <a:pPr indent="-742950" lvl="0" marL="7429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Taggar, nya/gamla, servrar m m</a:t>
            </a:r>
            <a:endParaRPr b="1" sz="3600">
              <a:solidFill>
                <a:srgbClr val="4892DC"/>
              </a:solidFill>
            </a:endParaRPr>
          </a:p>
          <a:p>
            <a:pPr indent="-742950" lvl="0" marL="7429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Matchflyttar, vem gör vad?</a:t>
            </a:r>
            <a:endParaRPr/>
          </a:p>
          <a:p>
            <a:pPr indent="-742950" lvl="0" marL="7429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Träningstider, under jul/nyår?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b="1" sz="3600">
              <a:solidFill>
                <a:srgbClr val="4892DC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 txBox="1"/>
          <p:nvPr>
            <p:ph type="ctrTitle"/>
          </p:nvPr>
        </p:nvSpPr>
        <p:spPr>
          <a:xfrm>
            <a:off x="1524000" y="505327"/>
            <a:ext cx="9144000" cy="108284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6000"/>
              <a:buFont typeface="Play"/>
              <a:buNone/>
            </a:pPr>
            <a:r>
              <a:rPr lang="sv-SE">
                <a:solidFill>
                  <a:srgbClr val="4892DC"/>
                </a:solidFill>
              </a:rPr>
              <a:t>Material</a:t>
            </a:r>
            <a:endParaRPr/>
          </a:p>
        </p:txBody>
      </p:sp>
      <p:sp>
        <p:nvSpPr>
          <p:cNvPr id="115" name="Google Shape;115;p5"/>
          <p:cNvSpPr txBox="1"/>
          <p:nvPr>
            <p:ph idx="1" type="subTitle"/>
          </p:nvPr>
        </p:nvSpPr>
        <p:spPr>
          <a:xfrm>
            <a:off x="1568116" y="1756610"/>
            <a:ext cx="9144000" cy="4596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742950" lvl="0" marL="7429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Nya matchtröjor</a:t>
            </a:r>
            <a:endParaRPr/>
          </a:p>
          <a:p>
            <a:pPr indent="-742950" lvl="0" marL="7429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Reservställ</a:t>
            </a:r>
            <a:endParaRPr/>
          </a:p>
          <a:p>
            <a:pPr indent="-742950" lvl="0" marL="7429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Tejp, kylpåsar, lindor …</a:t>
            </a:r>
            <a:endParaRPr/>
          </a:p>
          <a:p>
            <a:pPr indent="-742950" lvl="0" marL="7429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Övrigt i sjukvårdsväskan</a:t>
            </a:r>
            <a:endParaRPr/>
          </a:p>
          <a:p>
            <a:pPr indent="-742950" lvl="0" marL="7429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Sjukvårdsväskan</a:t>
            </a:r>
            <a:endParaRPr/>
          </a:p>
          <a:p>
            <a:pPr indent="-742950" lvl="0" marL="7429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Klister, går åt mer och mer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 txBox="1"/>
          <p:nvPr>
            <p:ph type="ctrTitle"/>
          </p:nvPr>
        </p:nvSpPr>
        <p:spPr>
          <a:xfrm>
            <a:off x="1524000" y="505327"/>
            <a:ext cx="9144000" cy="9986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6000"/>
              <a:buFont typeface="Play"/>
              <a:buNone/>
            </a:pPr>
            <a:r>
              <a:rPr lang="sv-SE">
                <a:solidFill>
                  <a:srgbClr val="4892DC"/>
                </a:solidFill>
              </a:rPr>
              <a:t>Bilder klisterapparater</a:t>
            </a:r>
            <a:endParaRPr/>
          </a:p>
        </p:txBody>
      </p:sp>
      <p:sp>
        <p:nvSpPr>
          <p:cNvPr id="121" name="Google Shape;121;p6"/>
          <p:cNvSpPr txBox="1"/>
          <p:nvPr>
            <p:ph idx="1" type="subTitle"/>
          </p:nvPr>
        </p:nvSpPr>
        <p:spPr>
          <a:xfrm>
            <a:off x="1524000" y="1660359"/>
            <a:ext cx="9144000" cy="4692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rgbClr val="4892DC"/>
              </a:solidFill>
            </a:endParaRPr>
          </a:p>
        </p:txBody>
      </p:sp>
      <p:pic>
        <p:nvPicPr>
          <p:cNvPr id="122" name="Google Shape;122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"/>
          <p:cNvSpPr txBox="1"/>
          <p:nvPr>
            <p:ph type="ctrTitle"/>
          </p:nvPr>
        </p:nvSpPr>
        <p:spPr>
          <a:xfrm>
            <a:off x="1524000" y="505327"/>
            <a:ext cx="9144000" cy="108284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6000"/>
              <a:buFont typeface="Play"/>
              <a:buNone/>
            </a:pPr>
            <a:r>
              <a:rPr lang="sv-SE">
                <a:solidFill>
                  <a:srgbClr val="4892DC"/>
                </a:solidFill>
              </a:rPr>
              <a:t>Klisterrengöring</a:t>
            </a:r>
            <a:endParaRPr/>
          </a:p>
        </p:txBody>
      </p:sp>
      <p:sp>
        <p:nvSpPr>
          <p:cNvPr id="128" name="Google Shape;128;p7"/>
          <p:cNvSpPr txBox="1"/>
          <p:nvPr>
            <p:ph idx="1" type="subTitle"/>
          </p:nvPr>
        </p:nvSpPr>
        <p:spPr>
          <a:xfrm>
            <a:off x="1568116" y="1756610"/>
            <a:ext cx="9144000" cy="4596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742950" lvl="0" marL="7429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Hålla snyggt vid rengöringsapparaterna</a:t>
            </a:r>
            <a:endParaRPr/>
          </a:p>
          <a:p>
            <a:pPr indent="-742950" lvl="0" marL="7429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Städningsschema</a:t>
            </a:r>
            <a:br>
              <a:rPr b="1" lang="sv-SE" sz="3600">
                <a:solidFill>
                  <a:srgbClr val="4892DC"/>
                </a:solidFill>
              </a:rPr>
            </a:br>
            <a:br>
              <a:rPr b="1" lang="sv-SE" sz="3600">
                <a:solidFill>
                  <a:srgbClr val="4892DC"/>
                </a:solidFill>
              </a:rPr>
            </a:br>
            <a:r>
              <a:rPr b="1" lang="sv-SE" sz="3600">
                <a:solidFill>
                  <a:srgbClr val="4892DC"/>
                </a:solidFill>
              </a:rPr>
              <a:t>v.51</a:t>
            </a:r>
            <a:br>
              <a:rPr b="1" lang="sv-SE" sz="3600">
                <a:solidFill>
                  <a:srgbClr val="4892DC"/>
                </a:solidFill>
              </a:rPr>
            </a:br>
            <a:r>
              <a:rPr b="1" lang="sv-SE" sz="3600">
                <a:solidFill>
                  <a:srgbClr val="4892DC"/>
                </a:solidFill>
              </a:rPr>
              <a:t>Fyrishov – HU/HJ, Tiunda – DU/DJ</a:t>
            </a:r>
            <a:br>
              <a:rPr b="1" lang="sv-SE" sz="3600">
                <a:solidFill>
                  <a:srgbClr val="4892DC"/>
                </a:solidFill>
              </a:rPr>
            </a:br>
            <a:r>
              <a:rPr b="1" lang="sv-SE" sz="3600">
                <a:solidFill>
                  <a:srgbClr val="4892DC"/>
                </a:solidFill>
              </a:rPr>
              <a:t>Rosendal – F09/10</a:t>
            </a:r>
            <a:br>
              <a:rPr b="1" lang="sv-SE" sz="3600">
                <a:solidFill>
                  <a:srgbClr val="4892DC"/>
                </a:solidFill>
              </a:rPr>
            </a:br>
            <a:r>
              <a:rPr b="1" lang="sv-SE" sz="3600">
                <a:solidFill>
                  <a:srgbClr val="4892DC"/>
                </a:solidFill>
              </a:rPr>
              <a:t>v.18</a:t>
            </a:r>
            <a:br>
              <a:rPr b="1" lang="sv-SE" sz="3600">
                <a:solidFill>
                  <a:srgbClr val="4892DC"/>
                </a:solidFill>
              </a:rPr>
            </a:br>
            <a:r>
              <a:rPr b="1" lang="sv-SE" sz="3600">
                <a:solidFill>
                  <a:srgbClr val="4892DC"/>
                </a:solidFill>
              </a:rPr>
              <a:t>Fyrishov- DA, Tiunda – HA</a:t>
            </a:r>
            <a:br>
              <a:rPr b="1" lang="sv-SE" sz="3600">
                <a:solidFill>
                  <a:srgbClr val="4892DC"/>
                </a:solidFill>
              </a:rPr>
            </a:br>
            <a:r>
              <a:rPr b="1" lang="sv-SE" sz="3600">
                <a:solidFill>
                  <a:srgbClr val="4892DC"/>
                </a:solidFill>
              </a:rPr>
              <a:t>Rosendal – P09/10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/>
          <p:nvPr>
            <p:ph type="ctrTitle"/>
          </p:nvPr>
        </p:nvSpPr>
        <p:spPr>
          <a:xfrm>
            <a:off x="1524000" y="505327"/>
            <a:ext cx="9144000" cy="9986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6000"/>
              <a:buFont typeface="Play"/>
              <a:buNone/>
            </a:pPr>
            <a:r>
              <a:rPr lang="sv-SE">
                <a:solidFill>
                  <a:srgbClr val="4892DC"/>
                </a:solidFill>
              </a:rPr>
              <a:t>Utbildning</a:t>
            </a:r>
            <a:endParaRPr/>
          </a:p>
        </p:txBody>
      </p:sp>
      <p:sp>
        <p:nvSpPr>
          <p:cNvPr id="134" name="Google Shape;134;p8"/>
          <p:cNvSpPr txBox="1"/>
          <p:nvPr>
            <p:ph idx="1" type="subTitle"/>
          </p:nvPr>
        </p:nvSpPr>
        <p:spPr>
          <a:xfrm>
            <a:off x="1191126" y="1660359"/>
            <a:ext cx="9781674" cy="4692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lang="sv-SE" sz="3600">
                <a:solidFill>
                  <a:srgbClr val="4892DC"/>
                </a:solidFill>
              </a:rPr>
              <a:t>Funktionärer, 27/11 kl 18-21 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HS-ledare ungdom, 18/12 kl 18.30-21 ?</a:t>
            </a:r>
            <a:endParaRPr b="1"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Font typeface="Arial"/>
              <a:buAutoNum type="arabicPeriod"/>
            </a:pPr>
            <a:r>
              <a:rPr lang="sv-SE" sz="3600">
                <a:solidFill>
                  <a:srgbClr val="4892DC"/>
                </a:solidFill>
              </a:rPr>
              <a:t>Föreningsdomare, DU2 den 7/1 kl 13-17 ?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HS-ledare vuxna 13/1 kl 19-21 ?</a:t>
            </a:r>
            <a:endParaRPr b="1"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lang="sv-SE" sz="3600">
                <a:solidFill>
                  <a:srgbClr val="4892DC"/>
                </a:solidFill>
              </a:rPr>
              <a:t>TEMA-kväll regler / målvaktsträning 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None/>
            </a:pPr>
            <a:r>
              <a:rPr b="1" lang="sv-SE" sz="3600">
                <a:solidFill>
                  <a:srgbClr val="4892DC"/>
                </a:solidFill>
              </a:rPr>
              <a:t>6. Utvärdering</a:t>
            </a:r>
            <a:r>
              <a:rPr lang="sv-SE" sz="3600">
                <a:solidFill>
                  <a:srgbClr val="4892DC"/>
                </a:solidFill>
              </a:rPr>
              <a:t> </a:t>
            </a:r>
            <a:r>
              <a:rPr b="1" lang="sv-SE" sz="3600">
                <a:solidFill>
                  <a:srgbClr val="4892DC"/>
                </a:solidFill>
              </a:rPr>
              <a:t>Academy Week?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None/>
            </a:pPr>
            <a:r>
              <a:rPr lang="sv-SE" sz="3600">
                <a:solidFill>
                  <a:srgbClr val="4892DC"/>
                </a:solidFill>
              </a:rPr>
              <a:t>7. Övrigt</a:t>
            </a:r>
            <a:endParaRPr/>
          </a:p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>
              <a:solidFill>
                <a:srgbClr val="4892DC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"/>
          <p:cNvSpPr txBox="1"/>
          <p:nvPr>
            <p:ph type="ctrTitle"/>
          </p:nvPr>
        </p:nvSpPr>
        <p:spPr>
          <a:xfrm>
            <a:off x="1524000" y="505327"/>
            <a:ext cx="9144000" cy="9986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6000"/>
              <a:buFont typeface="Play"/>
              <a:buNone/>
            </a:pPr>
            <a:r>
              <a:rPr lang="sv-SE">
                <a:solidFill>
                  <a:srgbClr val="4892DC"/>
                </a:solidFill>
              </a:rPr>
              <a:t>Rosendals Multihall</a:t>
            </a:r>
            <a:endParaRPr/>
          </a:p>
        </p:txBody>
      </p:sp>
      <p:sp>
        <p:nvSpPr>
          <p:cNvPr id="140" name="Google Shape;140;p9"/>
          <p:cNvSpPr txBox="1"/>
          <p:nvPr>
            <p:ph idx="1" type="subTitle"/>
          </p:nvPr>
        </p:nvSpPr>
        <p:spPr>
          <a:xfrm>
            <a:off x="1524000" y="1660359"/>
            <a:ext cx="9144000" cy="4692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lang="sv-SE" sz="3600">
                <a:solidFill>
                  <a:srgbClr val="4892DC"/>
                </a:solidFill>
              </a:rPr>
              <a:t>Ny dörrkod (förrådsdörrar): 2133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Ändrade parkeringsförhållanden</a:t>
            </a:r>
            <a:endParaRPr b="1"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lang="sv-SE" sz="3600">
                <a:solidFill>
                  <a:srgbClr val="4892DC"/>
                </a:solidFill>
              </a:rPr>
              <a:t>Gym i motionrummet?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Inloggning kommun - wifi</a:t>
            </a:r>
            <a:endParaRPr b="1" sz="3600">
              <a:solidFill>
                <a:srgbClr val="4892DC"/>
              </a:solidFill>
            </a:endParaRPr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lang="sv-SE" sz="3600">
                <a:solidFill>
                  <a:srgbClr val="4892DC"/>
                </a:solidFill>
              </a:rPr>
              <a:t>Ordning i förråden - allas ansvar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Snart blir det riktig kortplan</a:t>
            </a:r>
            <a:endParaRPr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"/>
          <p:cNvSpPr txBox="1"/>
          <p:nvPr>
            <p:ph type="ctrTitle"/>
          </p:nvPr>
        </p:nvSpPr>
        <p:spPr>
          <a:xfrm>
            <a:off x="1524000" y="505327"/>
            <a:ext cx="9144000" cy="9986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6000"/>
              <a:buFont typeface="Play"/>
              <a:buNone/>
            </a:pPr>
            <a:r>
              <a:rPr lang="sv-SE">
                <a:solidFill>
                  <a:srgbClr val="4892DC"/>
                </a:solidFill>
              </a:rPr>
              <a:t>Tjäna pengar</a:t>
            </a:r>
            <a:endParaRPr/>
          </a:p>
        </p:txBody>
      </p:sp>
      <p:sp>
        <p:nvSpPr>
          <p:cNvPr id="146" name="Google Shape;146;p10"/>
          <p:cNvSpPr txBox="1"/>
          <p:nvPr>
            <p:ph idx="1" type="subTitle"/>
          </p:nvPr>
        </p:nvSpPr>
        <p:spPr>
          <a:xfrm>
            <a:off x="1524000" y="1660359"/>
            <a:ext cx="9144000" cy="4692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lang="sv-SE" sz="3600">
                <a:solidFill>
                  <a:srgbClr val="4892DC"/>
                </a:solidFill>
              </a:rPr>
              <a:t>Klubbrabatten – hur gick det?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Newbody – hur gick det?</a:t>
            </a:r>
            <a:endParaRPr b="1"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lang="sv-SE" sz="3600">
                <a:solidFill>
                  <a:srgbClr val="4892DC"/>
                </a:solidFill>
              </a:rPr>
              <a:t>Utdelning Bingolotter till 23/12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HS-sammandrag våren 2026</a:t>
            </a:r>
            <a:endParaRPr b="1"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lang="sv-SE" sz="3600">
                <a:solidFill>
                  <a:srgbClr val="4892DC"/>
                </a:solidFill>
              </a:rPr>
              <a:t>Klubbrabatten våren 2026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USM:s finalspel IFU Arena den 8-10/5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>
              <a:solidFill>
                <a:srgbClr val="4892DC"/>
              </a:solidFill>
            </a:endParaRPr>
          </a:p>
          <a:p>
            <a:pPr indent="-304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rgbClr val="4892DC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"/>
          <p:cNvSpPr txBox="1"/>
          <p:nvPr>
            <p:ph type="ctrTitle"/>
          </p:nvPr>
        </p:nvSpPr>
        <p:spPr>
          <a:xfrm>
            <a:off x="1524000" y="505327"/>
            <a:ext cx="9144000" cy="9986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6000"/>
              <a:buFont typeface="Play"/>
              <a:buNone/>
            </a:pPr>
            <a:r>
              <a:rPr lang="sv-SE">
                <a:solidFill>
                  <a:srgbClr val="4892DC"/>
                </a:solidFill>
              </a:rPr>
              <a:t>Arrangemang</a:t>
            </a:r>
            <a:endParaRPr/>
          </a:p>
        </p:txBody>
      </p:sp>
      <p:sp>
        <p:nvSpPr>
          <p:cNvPr id="152" name="Google Shape;152;p11"/>
          <p:cNvSpPr txBox="1"/>
          <p:nvPr>
            <p:ph idx="1" type="subTitle"/>
          </p:nvPr>
        </p:nvSpPr>
        <p:spPr>
          <a:xfrm>
            <a:off x="1311441" y="1660359"/>
            <a:ext cx="9589169" cy="4692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UHK-dagen 10 januari </a:t>
            </a:r>
            <a:r>
              <a:rPr lang="sv-SE" sz="3600">
                <a:solidFill>
                  <a:srgbClr val="4892DC"/>
                </a:solidFill>
              </a:rPr>
              <a:t>, publikrekord?</a:t>
            </a:r>
            <a:br>
              <a:rPr lang="sv-SE" sz="3600">
                <a:solidFill>
                  <a:srgbClr val="4892DC"/>
                </a:solidFill>
              </a:rPr>
            </a:br>
            <a:r>
              <a:rPr b="1" lang="sv-SE" sz="3600">
                <a:solidFill>
                  <a:srgbClr val="4892DC"/>
                </a:solidFill>
              </a:rPr>
              <a:t>Fyrishov A+B </a:t>
            </a:r>
            <a:r>
              <a:rPr lang="sv-SE" sz="3600">
                <a:solidFill>
                  <a:srgbClr val="4892DC"/>
                </a:solidFill>
              </a:rPr>
              <a:t>- två A-lagsmatcher,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None/>
            </a:pPr>
            <a:r>
              <a:rPr lang="sv-SE" sz="3600">
                <a:solidFill>
                  <a:srgbClr val="4892DC"/>
                </a:solidFill>
              </a:rPr>
              <a:t>lagfotografering 2011-2016 (schema), </a:t>
            </a:r>
            <a:br>
              <a:rPr lang="sv-SE" sz="3600">
                <a:solidFill>
                  <a:srgbClr val="4892DC"/>
                </a:solidFill>
              </a:rPr>
            </a:br>
            <a:r>
              <a:rPr lang="sv-SE" sz="3600">
                <a:solidFill>
                  <a:srgbClr val="4892DC"/>
                </a:solidFill>
              </a:rPr>
              <a:t>tipspromenad, hastighetsskjutning, supporterprylar, skapa en klack?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None/>
            </a:pPr>
            <a:br>
              <a:rPr lang="sv-SE" sz="3600">
                <a:solidFill>
                  <a:srgbClr val="4892DC"/>
                </a:solidFill>
              </a:rPr>
            </a:br>
            <a:r>
              <a:rPr b="1" lang="sv-SE" sz="3600">
                <a:solidFill>
                  <a:srgbClr val="4892DC"/>
                </a:solidFill>
              </a:rPr>
              <a:t>2. Ungdomsdisco</a:t>
            </a:r>
            <a:r>
              <a:rPr lang="sv-SE" sz="3600">
                <a:solidFill>
                  <a:srgbClr val="4892DC"/>
                </a:solidFill>
              </a:rPr>
              <a:t>, Rosendal 30/1 kl 18-20.30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>
              <a:solidFill>
                <a:srgbClr val="4892DC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"/>
          <p:cNvSpPr txBox="1"/>
          <p:nvPr>
            <p:ph type="ctrTitle"/>
          </p:nvPr>
        </p:nvSpPr>
        <p:spPr>
          <a:xfrm>
            <a:off x="1524000" y="505327"/>
            <a:ext cx="9144000" cy="9986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6000"/>
              <a:buFont typeface="Play"/>
              <a:buNone/>
            </a:pPr>
            <a:r>
              <a:rPr lang="sv-SE">
                <a:solidFill>
                  <a:srgbClr val="4892DC"/>
                </a:solidFill>
              </a:rPr>
              <a:t>Cuper</a:t>
            </a:r>
            <a:endParaRPr/>
          </a:p>
        </p:txBody>
      </p:sp>
      <p:sp>
        <p:nvSpPr>
          <p:cNvPr id="158" name="Google Shape;158;p12"/>
          <p:cNvSpPr txBox="1"/>
          <p:nvPr>
            <p:ph idx="1" type="subTitle"/>
          </p:nvPr>
        </p:nvSpPr>
        <p:spPr>
          <a:xfrm>
            <a:off x="1524000" y="1660359"/>
            <a:ext cx="9144000" cy="4692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lang="sv-SE" sz="3600">
                <a:solidFill>
                  <a:srgbClr val="4892DC"/>
                </a:solidFill>
              </a:rPr>
              <a:t>Vilka cuper tänker ni åka på under våren?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Eken Cup (13-15 juni)</a:t>
            </a:r>
            <a:endParaRPr b="1"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lang="sv-SE" sz="3600">
                <a:solidFill>
                  <a:srgbClr val="4892DC"/>
                </a:solidFill>
              </a:rPr>
              <a:t>Uppsala Beach cup (juni+augusti)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Åhus beach (9-18 juli)</a:t>
            </a:r>
            <a:endParaRPr b="1"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lang="sv-SE" sz="3600">
                <a:solidFill>
                  <a:srgbClr val="4892DC"/>
                </a:solidFill>
              </a:rPr>
              <a:t>Egen turnering till hösten?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>
              <a:solidFill>
                <a:srgbClr val="4892DC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"/>
          <p:cNvSpPr txBox="1"/>
          <p:nvPr>
            <p:ph type="ctrTitle"/>
          </p:nvPr>
        </p:nvSpPr>
        <p:spPr>
          <a:xfrm>
            <a:off x="1524000" y="505327"/>
            <a:ext cx="9144000" cy="9986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6000"/>
              <a:buFont typeface="Play"/>
              <a:buNone/>
            </a:pPr>
            <a:r>
              <a:rPr lang="sv-SE">
                <a:solidFill>
                  <a:srgbClr val="4892DC"/>
                </a:solidFill>
              </a:rPr>
              <a:t>Viktigt att veta</a:t>
            </a:r>
            <a:endParaRPr/>
          </a:p>
        </p:txBody>
      </p:sp>
      <p:sp>
        <p:nvSpPr>
          <p:cNvPr id="164" name="Google Shape;164;p13"/>
          <p:cNvSpPr txBox="1"/>
          <p:nvPr>
            <p:ph idx="1" type="subTitle"/>
          </p:nvPr>
        </p:nvSpPr>
        <p:spPr>
          <a:xfrm>
            <a:off x="1275347" y="1660359"/>
            <a:ext cx="9541042" cy="4692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742950" lvl="0" marL="7429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lang="sv-SE" sz="3600">
                <a:solidFill>
                  <a:srgbClr val="4892DC"/>
                </a:solidFill>
              </a:rPr>
              <a:t>Matchvärdar (info finns) och inspringslag våren 2026</a:t>
            </a:r>
            <a:endParaRPr/>
          </a:p>
          <a:p>
            <a:pPr indent="-742950" lvl="0" marL="7429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Omlottning födda 2015 och 2016</a:t>
            </a:r>
            <a:endParaRPr b="1"/>
          </a:p>
          <a:p>
            <a:pPr indent="-742950" lvl="0" marL="7429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lang="sv-SE" sz="3600">
                <a:solidFill>
                  <a:srgbClr val="4892DC"/>
                </a:solidFill>
              </a:rPr>
              <a:t>Fadderverksamheten</a:t>
            </a:r>
            <a:endParaRPr/>
          </a:p>
          <a:p>
            <a:pPr indent="-742950" lvl="0" marL="7429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Svenska Cupen 2026</a:t>
            </a:r>
            <a:endParaRPr b="1"/>
          </a:p>
          <a:p>
            <a:pPr indent="-742950" lvl="0" marL="7429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lang="sv-SE" sz="3600">
                <a:solidFill>
                  <a:srgbClr val="4892DC"/>
                </a:solidFill>
              </a:rPr>
              <a:t>Ny HS i Kvarngärdesskolan, sön 10-12 ?</a:t>
            </a:r>
            <a:endParaRPr/>
          </a:p>
          <a:p>
            <a:pPr indent="-742950" lvl="0" marL="7429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AutoNum type="arabicPeriod"/>
            </a:pPr>
            <a:r>
              <a:rPr b="1" lang="sv-SE" sz="3600">
                <a:solidFill>
                  <a:srgbClr val="4892DC"/>
                </a:solidFill>
              </a:rPr>
              <a:t>Behövs fler klubbengagerade personer</a:t>
            </a:r>
            <a:endParaRPr b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"/>
          <p:cNvSpPr txBox="1"/>
          <p:nvPr>
            <p:ph type="ctrTitle"/>
          </p:nvPr>
        </p:nvSpPr>
        <p:spPr>
          <a:xfrm>
            <a:off x="1524000" y="505327"/>
            <a:ext cx="9144000" cy="9986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6000"/>
              <a:buFont typeface="Play"/>
              <a:buNone/>
            </a:pPr>
            <a:r>
              <a:rPr lang="sv-SE">
                <a:solidFill>
                  <a:srgbClr val="4892DC"/>
                </a:solidFill>
              </a:rPr>
              <a:t>Nästa möte</a:t>
            </a:r>
            <a:endParaRPr/>
          </a:p>
        </p:txBody>
      </p:sp>
      <p:sp>
        <p:nvSpPr>
          <p:cNvPr id="170" name="Google Shape;170;p14"/>
          <p:cNvSpPr txBox="1"/>
          <p:nvPr>
            <p:ph idx="1" type="subTitle"/>
          </p:nvPr>
        </p:nvSpPr>
        <p:spPr>
          <a:xfrm>
            <a:off x="1524000" y="1660359"/>
            <a:ext cx="9144000" cy="4692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3600"/>
              <a:buNone/>
            </a:pPr>
            <a:r>
              <a:t/>
            </a:r>
            <a:endParaRPr sz="3600">
              <a:solidFill>
                <a:srgbClr val="4892DC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3600"/>
              <a:buNone/>
            </a:pPr>
            <a:r>
              <a:rPr b="1" lang="sv-SE" sz="3600">
                <a:solidFill>
                  <a:srgbClr val="4892DC"/>
                </a:solidFill>
              </a:rPr>
              <a:t>Förslag – tisdag 10 mars </a:t>
            </a:r>
            <a:endParaRPr b="1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>
              <a:solidFill>
                <a:srgbClr val="4892DC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892DC"/>
              </a:buClr>
              <a:buSzPts val="3600"/>
              <a:buNone/>
            </a:pPr>
            <a:r>
              <a:rPr lang="sv-SE" sz="3600">
                <a:solidFill>
                  <a:srgbClr val="4892DC"/>
                </a:solidFill>
              </a:rPr>
              <a:t>Ämnen att ta upp?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-te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2025-11-24T13:36:01Z</dcterms:created>
  <dc:creator>Kansliet Uppsala HK</dc:creator>
</cp:coreProperties>
</file>