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1"/>
    <p:sldMasterId id="2147483700" r:id="rId2"/>
  </p:sldMasterIdLst>
  <p:notesMasterIdLst>
    <p:notesMasterId r:id="rId20"/>
  </p:notesMasterIdLst>
  <p:handoutMasterIdLst>
    <p:handoutMasterId r:id="rId21"/>
  </p:handoutMasterIdLst>
  <p:sldIdLst>
    <p:sldId id="256" r:id="rId3"/>
    <p:sldId id="465" r:id="rId4"/>
    <p:sldId id="466" r:id="rId5"/>
    <p:sldId id="467" r:id="rId6"/>
    <p:sldId id="468" r:id="rId7"/>
    <p:sldId id="475" r:id="rId8"/>
    <p:sldId id="476" r:id="rId9"/>
    <p:sldId id="474" r:id="rId10"/>
    <p:sldId id="490" r:id="rId11"/>
    <p:sldId id="472" r:id="rId12"/>
    <p:sldId id="473" r:id="rId13"/>
    <p:sldId id="477" r:id="rId14"/>
    <p:sldId id="471" r:id="rId15"/>
    <p:sldId id="494" r:id="rId16"/>
    <p:sldId id="491" r:id="rId17"/>
    <p:sldId id="492" r:id="rId18"/>
    <p:sldId id="493" r:id="rId19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77" autoAdjust="0"/>
    <p:restoredTop sz="92893" autoAdjust="0"/>
  </p:normalViewPr>
  <p:slideViewPr>
    <p:cSldViewPr>
      <p:cViewPr varScale="1">
        <p:scale>
          <a:sx n="59" d="100"/>
          <a:sy n="59" d="100"/>
        </p:scale>
        <p:origin x="1316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9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59ACA99-18C3-495F-893A-21F817EA4510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2656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C37B356-7248-49C6-9698-E51351D82201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90370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68D484-DE40-47E2-944D-8BCFF3645BD0}" type="slidenum">
              <a:rPr lang="sv-SE"/>
              <a:pPr/>
              <a:t>1</a:t>
            </a:fld>
            <a:endParaRPr lang="sv-SE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46834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7B356-7248-49C6-9698-E51351D82201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9727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83D43E-98B8-4825-A58C-A8D28F36DC8D}" type="slidenum">
              <a:rPr lang="sv-SE"/>
              <a:pPr/>
              <a:t>14</a:t>
            </a:fld>
            <a:endParaRPr lang="sv-SE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Styrelsen föreslog att spelar- och medlemsavgifter för 2011 ska vara som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följer (2010 inom parentes):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Medlemsavgift </a:t>
            </a:r>
            <a:r>
              <a:rPr lang="sv-SE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300 kr. (225 kr)</a:t>
            </a:r>
          </a:p>
          <a:p>
            <a:r>
              <a:rPr lang="da-DK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</a:t>
            </a:r>
            <a:r>
              <a:rPr lang="da-DK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Medlemmar</a:t>
            </a:r>
            <a:r>
              <a:rPr lang="da-DK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ej aktiv 100 </a:t>
            </a:r>
            <a:r>
              <a:rPr lang="da-DK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kr</a:t>
            </a:r>
            <a:r>
              <a:rPr lang="da-DK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(000 </a:t>
            </a:r>
            <a:r>
              <a:rPr lang="da-DK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kr</a:t>
            </a:r>
            <a:r>
              <a:rPr lang="da-DK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Familjemedlemskap utgår (350)</a:t>
            </a:r>
          </a:p>
          <a:p>
            <a:r>
              <a:rPr lang="nn-NO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Spelaravgift 5-manna </a:t>
            </a:r>
            <a:r>
              <a:rPr lang="nn-NO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900 kr (900)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Spelaravgift 7 &amp; 11manna </a:t>
            </a:r>
            <a:r>
              <a:rPr lang="sv-SE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1.100 kr + 1300 (oförändrat)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Spelaravgift över 15 år </a:t>
            </a:r>
            <a:r>
              <a:rPr lang="sv-SE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1.500 kr (1.500)</a:t>
            </a:r>
          </a:p>
          <a:p>
            <a:r>
              <a:rPr lang="sv-SE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Övrigt, förtydliganden: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Medlem, ej aktiv har rösträtt på årsmöte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Halv spelaravgift från 1 augusti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Tre provträningar utan avgift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Avgift för lag som ej lämnar in </a:t>
            </a:r>
            <a:r>
              <a:rPr lang="sv-SE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lok-rapport</a:t>
            </a:r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i tid.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</a:t>
            </a:r>
            <a:r>
              <a:rPr lang="sv-SE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Köavgift</a:t>
            </a:r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om styrelsen så beslutar under året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Moms kan tas ut i tillägg till avgifterna ovan om föreningen blir momspliktig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genom lagändring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Mötet beslöt enligt styrelsens förslag.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69473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83D43E-98B8-4825-A58C-A8D28F36DC8D}" type="slidenum">
              <a:rPr lang="sv-SE"/>
              <a:pPr/>
              <a:t>15</a:t>
            </a:fld>
            <a:endParaRPr lang="sv-SE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Styrelsen föreslog att spelar- och medlemsavgifter för 2011 ska vara som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följer (2010 inom parentes):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Medlemsavgift </a:t>
            </a:r>
            <a:r>
              <a:rPr lang="sv-SE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300 kr. (225 kr)</a:t>
            </a:r>
          </a:p>
          <a:p>
            <a:r>
              <a:rPr lang="da-DK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</a:t>
            </a:r>
            <a:r>
              <a:rPr lang="da-DK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Medlemmar</a:t>
            </a:r>
            <a:r>
              <a:rPr lang="da-DK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ej aktiv 100 </a:t>
            </a:r>
            <a:r>
              <a:rPr lang="da-DK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kr</a:t>
            </a:r>
            <a:r>
              <a:rPr lang="da-DK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(000 </a:t>
            </a:r>
            <a:r>
              <a:rPr lang="da-DK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kr</a:t>
            </a:r>
            <a:r>
              <a:rPr lang="da-DK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Familjemedlemskap utgår (350)</a:t>
            </a:r>
          </a:p>
          <a:p>
            <a:r>
              <a:rPr lang="nn-NO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Spelaravgift 5-manna </a:t>
            </a:r>
            <a:r>
              <a:rPr lang="nn-NO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900 kr (900)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Spelaravgift 7 &amp; 11manna </a:t>
            </a:r>
            <a:r>
              <a:rPr lang="sv-SE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1.100 kr + 1300 (oförändrat)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Spelaravgift över 15 år </a:t>
            </a:r>
            <a:r>
              <a:rPr lang="sv-SE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1.500 kr (1.500)</a:t>
            </a:r>
          </a:p>
          <a:p>
            <a:r>
              <a:rPr lang="sv-SE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Övrigt, förtydliganden: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Medlem, ej aktiv har rösträtt på årsmöte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Halv spelaravgift från 1 augusti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Tre provträningar utan avgift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Avgift för lag som ej lämnar in </a:t>
            </a:r>
            <a:r>
              <a:rPr lang="sv-SE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lok-rapport</a:t>
            </a:r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i tid.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</a:t>
            </a:r>
            <a:r>
              <a:rPr lang="sv-SE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Köavgift</a:t>
            </a:r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om styrelsen så beslutar under året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Moms kan tas ut i tillägg till avgifterna ovan om föreningen blir momspliktig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genom lagändring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Mötet beslöt enligt styrelsens förslag.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64141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83D43E-98B8-4825-A58C-A8D28F36DC8D}" type="slidenum">
              <a:rPr lang="sv-SE"/>
              <a:pPr/>
              <a:t>16</a:t>
            </a:fld>
            <a:endParaRPr lang="sv-SE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Styrelsen föreslog att spelar- och medlemsavgifter för 2011 ska vara som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följer (2010 inom parentes):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Medlemsavgift </a:t>
            </a:r>
            <a:r>
              <a:rPr lang="sv-SE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300 kr. (225 kr)</a:t>
            </a:r>
          </a:p>
          <a:p>
            <a:r>
              <a:rPr lang="da-DK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</a:t>
            </a:r>
            <a:r>
              <a:rPr lang="da-DK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Medlemmar</a:t>
            </a:r>
            <a:r>
              <a:rPr lang="da-DK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ej aktiv 100 </a:t>
            </a:r>
            <a:r>
              <a:rPr lang="da-DK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kr</a:t>
            </a:r>
            <a:r>
              <a:rPr lang="da-DK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(000 </a:t>
            </a:r>
            <a:r>
              <a:rPr lang="da-DK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kr</a:t>
            </a:r>
            <a:r>
              <a:rPr lang="da-DK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Familjemedlemskap utgår (350)</a:t>
            </a:r>
          </a:p>
          <a:p>
            <a:r>
              <a:rPr lang="nn-NO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Spelaravgift 5-manna </a:t>
            </a:r>
            <a:r>
              <a:rPr lang="nn-NO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900 kr (900)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Spelaravgift 7 &amp; 11manna </a:t>
            </a:r>
            <a:r>
              <a:rPr lang="sv-SE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1.100 kr + 1300 (oförändrat)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Spelaravgift över 15 år </a:t>
            </a:r>
            <a:r>
              <a:rPr lang="sv-SE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1.500 kr (1.500)</a:t>
            </a:r>
          </a:p>
          <a:p>
            <a:r>
              <a:rPr lang="sv-SE" sz="1200" b="1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Övrigt, förtydliganden: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Medlem, ej aktiv har rösträtt på årsmöte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Halv spelaravgift från 1 augusti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Tre provträningar utan avgift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Avgift för lag som ej lämnar in </a:t>
            </a:r>
            <a:r>
              <a:rPr lang="sv-SE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lok-rapport</a:t>
            </a:r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i tid.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</a:t>
            </a:r>
            <a:r>
              <a:rPr lang="sv-SE" sz="1200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Köavgift</a:t>
            </a:r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om styrelsen så beslutar under året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• Moms kan tas ut i tillägg till avgifterna ovan om föreningen blir momspliktig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genom lagändring</a:t>
            </a:r>
          </a:p>
          <a:p>
            <a:r>
              <a:rPr lang="sv-SE" sz="1200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Mötet beslöt enligt styrelsens förslag.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14040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3F660C-5915-4EFD-9DC3-CE2E3CD6FF03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Årsmöte 2010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A0267-F4C8-4F24-860D-14572593813E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3404C-DBDA-4A44-9757-B86B3021B20E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Årsmöte 2010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D99B6A-C85C-4195-B42F-2D7F3C19C881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E4544C-25F0-4F99-90DA-2FFC0193A96C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Årsmöte 2010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1FB56-9ADD-4535-9581-7290CA669ECC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EB803C-73C1-4D19-B602-E8F855D63856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Årsmöte 2013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518D11-0124-4694-ACE8-F7262244ED13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C498E4-5F51-44D7-8AA5-BABC45A99E2B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Årsmöte 2010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D34BBB-B13E-403F-8064-0BC02F08F825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254DC-D063-42BF-AD14-EB5522AB7D05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Årsmöte 2010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44735-3603-4EE8-BDAA-A8807C71AD63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00EED0-AAA6-4256-9788-244AD57B14F9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Årsmöte 2010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8A20C-6529-4521-9F90-9A0B46DE63B5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5CD1FA-CA0F-47C8-96A0-B4675B971892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Årsmöte 2010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C8CB2-578F-4C69-B0C3-C4EAF504E1D2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0A20AE-43E1-4FDC-A660-2893B4083DE2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Årsmöte 2010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AFB47-F2B4-4978-AA40-3C1FDA799C5E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BB3680-13EE-458F-A6F6-E908E22C9BB3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Årsmöte 2010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9932C-9CBF-4C40-9734-9FD58915C8B3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2E5519-366E-421F-A681-582B356B57C9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Årsmöte 2010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A0B68-E9E5-4D6F-B7F7-71A56FA70901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Rubrik och diagram eller organisationssch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41736B3-2381-459B-BC14-EAC833D53C51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Årsmöte 2010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EDBCCCF-ABF8-4B61-8A87-1F6CE8B35C21}" type="slidenum">
              <a:rPr lang="sv-SE"/>
              <a:pPr/>
              <a:t>‹#›</a:t>
            </a:fld>
            <a:endParaRPr lang="sv-SE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00" dirty="0" err="1"/>
              <a:t>Titeltext</a:t>
            </a:r>
            <a:endParaRPr sz="5600" dirty="0"/>
          </a:p>
        </p:txBody>
      </p:sp>
      <p:sp>
        <p:nvSpPr>
          <p:cNvPr id="26" name="Shape 26"/>
          <p:cNvSpPr>
            <a:spLocks noGrp="1"/>
          </p:cNvSpPr>
          <p:nvPr>
            <p:ph type="body" idx="1"/>
          </p:nvPr>
        </p:nvSpPr>
        <p:spPr>
          <a:xfrm>
            <a:off x="669726" y="1830586"/>
            <a:ext cx="3750469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defRPr sz="20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482186" indent="-241093">
              <a:spcBef>
                <a:spcPts val="2250"/>
              </a:spcBef>
              <a:defRPr sz="20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723279" indent="-241093">
              <a:spcBef>
                <a:spcPts val="2250"/>
              </a:spcBef>
              <a:defRPr sz="20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964372" indent="-241093">
              <a:spcBef>
                <a:spcPts val="2250"/>
              </a:spcBef>
              <a:defRPr sz="20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1205465" indent="-241093">
              <a:spcBef>
                <a:spcPts val="2250"/>
              </a:spcBef>
              <a:defRPr sz="20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</a:lstStyle>
          <a:p>
            <a:pPr lvl="0">
              <a:defRPr sz="1800"/>
            </a:pPr>
            <a:r>
              <a:rPr sz="2000" dirty="0" err="1"/>
              <a:t>Brödtext</a:t>
            </a:r>
            <a:r>
              <a:rPr sz="2000" dirty="0"/>
              <a:t> </a:t>
            </a:r>
            <a:r>
              <a:rPr sz="2000" dirty="0" err="1"/>
              <a:t>nivå</a:t>
            </a:r>
            <a:r>
              <a:rPr sz="2000" dirty="0"/>
              <a:t> </a:t>
            </a:r>
            <a:r>
              <a:rPr sz="2000" dirty="0" err="1"/>
              <a:t>ett</a:t>
            </a:r>
            <a:endParaRPr sz="2000" dirty="0"/>
          </a:p>
          <a:p>
            <a:pPr lvl="1">
              <a:defRPr sz="1800"/>
            </a:pPr>
            <a:r>
              <a:rPr sz="2000" dirty="0" err="1"/>
              <a:t>Brödtext</a:t>
            </a:r>
            <a:r>
              <a:rPr sz="2000" dirty="0"/>
              <a:t> </a:t>
            </a:r>
            <a:r>
              <a:rPr sz="2000" dirty="0" err="1"/>
              <a:t>nivå</a:t>
            </a:r>
            <a:r>
              <a:rPr sz="2000" dirty="0"/>
              <a:t> </a:t>
            </a:r>
            <a:r>
              <a:rPr sz="2000" dirty="0" err="1"/>
              <a:t>två</a:t>
            </a:r>
            <a:endParaRPr sz="2000" dirty="0"/>
          </a:p>
          <a:p>
            <a:pPr lvl="2">
              <a:defRPr sz="1800"/>
            </a:pPr>
            <a:r>
              <a:rPr sz="2000" dirty="0" err="1"/>
              <a:t>Brödtext</a:t>
            </a:r>
            <a:r>
              <a:rPr sz="2000" dirty="0"/>
              <a:t> </a:t>
            </a:r>
            <a:r>
              <a:rPr sz="2000" dirty="0" err="1"/>
              <a:t>nivå</a:t>
            </a:r>
            <a:r>
              <a:rPr sz="2000" dirty="0"/>
              <a:t> </a:t>
            </a:r>
            <a:r>
              <a:rPr sz="2000" dirty="0" err="1"/>
              <a:t>tre</a:t>
            </a:r>
            <a:endParaRPr sz="2000" dirty="0"/>
          </a:p>
          <a:p>
            <a:pPr lvl="3">
              <a:defRPr sz="1800"/>
            </a:pPr>
            <a:r>
              <a:rPr sz="2000" dirty="0" err="1"/>
              <a:t>Brödtext</a:t>
            </a:r>
            <a:r>
              <a:rPr sz="2000" dirty="0"/>
              <a:t> </a:t>
            </a:r>
            <a:r>
              <a:rPr sz="2000" dirty="0" err="1"/>
              <a:t>nivå</a:t>
            </a:r>
            <a:r>
              <a:rPr sz="2000" dirty="0"/>
              <a:t> </a:t>
            </a:r>
            <a:r>
              <a:rPr sz="2000" dirty="0" err="1"/>
              <a:t>fyra</a:t>
            </a:r>
            <a:endParaRPr sz="2000" dirty="0"/>
          </a:p>
          <a:p>
            <a:pPr lvl="4">
              <a:defRPr sz="1800"/>
            </a:pPr>
            <a:r>
              <a:rPr sz="2000" dirty="0" err="1"/>
              <a:t>Brödtext</a:t>
            </a:r>
            <a:r>
              <a:rPr sz="2000" dirty="0"/>
              <a:t> </a:t>
            </a:r>
            <a:r>
              <a:rPr sz="2000" dirty="0" err="1"/>
              <a:t>nivå</a:t>
            </a:r>
            <a:r>
              <a:rPr sz="2000" dirty="0"/>
              <a:t> fem</a:t>
            </a:r>
          </a:p>
        </p:txBody>
      </p:sp>
      <p:pic>
        <p:nvPicPr>
          <p:cNvPr id="27" name="Klubbmarke.gif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885" y="5926904"/>
            <a:ext cx="551779" cy="79474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64345570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80580-73DB-4B0A-BED4-6C1C26B8C3F7}" type="datetimeFigureOut">
              <a:rPr lang="sv-SE" smtClean="0"/>
              <a:pPr/>
              <a:t>2026-02-08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508F-D318-45A3-A48F-86D8949C671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80580-73DB-4B0A-BED4-6C1C26B8C3F7}" type="datetimeFigureOut">
              <a:rPr lang="sv-SE" smtClean="0"/>
              <a:pPr/>
              <a:t>2026-02-08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508F-D318-45A3-A48F-86D8949C671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80580-73DB-4B0A-BED4-6C1C26B8C3F7}" type="datetimeFigureOut">
              <a:rPr lang="sv-SE" smtClean="0"/>
              <a:pPr/>
              <a:t>2026-02-08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508F-D318-45A3-A48F-86D8949C671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80580-73DB-4B0A-BED4-6C1C26B8C3F7}" type="datetimeFigureOut">
              <a:rPr lang="sv-SE" smtClean="0"/>
              <a:pPr/>
              <a:t>2026-02-08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508F-D318-45A3-A48F-86D8949C671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80580-73DB-4B0A-BED4-6C1C26B8C3F7}" type="datetimeFigureOut">
              <a:rPr lang="sv-SE" smtClean="0"/>
              <a:pPr/>
              <a:t>2026-02-08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508F-D318-45A3-A48F-86D8949C671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80580-73DB-4B0A-BED4-6C1C26B8C3F7}" type="datetimeFigureOut">
              <a:rPr lang="sv-SE" smtClean="0"/>
              <a:pPr/>
              <a:t>2026-02-08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508F-D318-45A3-A48F-86D8949C671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80580-73DB-4B0A-BED4-6C1C26B8C3F7}" type="datetimeFigureOut">
              <a:rPr lang="sv-SE" smtClean="0"/>
              <a:pPr/>
              <a:t>2026-02-08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508F-D318-45A3-A48F-86D8949C671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80580-73DB-4B0A-BED4-6C1C26B8C3F7}" type="datetimeFigureOut">
              <a:rPr lang="sv-SE" smtClean="0"/>
              <a:pPr/>
              <a:t>2026-02-08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508F-D318-45A3-A48F-86D8949C671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80580-73DB-4B0A-BED4-6C1C26B8C3F7}" type="datetimeFigureOut">
              <a:rPr lang="sv-SE" smtClean="0"/>
              <a:pPr/>
              <a:t>2026-02-08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508F-D318-45A3-A48F-86D8949C671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80580-73DB-4B0A-BED4-6C1C26B8C3F7}" type="datetimeFigureOut">
              <a:rPr lang="sv-SE" smtClean="0"/>
              <a:pPr/>
              <a:t>2026-02-08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508F-D318-45A3-A48F-86D8949C671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80580-73DB-4B0A-BED4-6C1C26B8C3F7}" type="datetimeFigureOut">
              <a:rPr lang="sv-SE" smtClean="0"/>
              <a:pPr/>
              <a:t>2026-02-08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A508F-D318-45A3-A48F-86D8949C6710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2463200C-5FC8-4AE0-BCA5-039AFF3EC7FB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sv-SE"/>
              <a:t>Årsmöte 2010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2D5F10-4D91-4A09-B7B5-5E69FA6C2329}" type="slidenum">
              <a:rPr lang="sv-SE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714" r:id="rId13"/>
  </p:sldLayoutIdLst>
  <p:transition spd="med"/>
  <p:hf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80580-73DB-4B0A-BED4-6C1C26B8C3F7}" type="datetimeFigureOut">
              <a:rPr lang="sv-SE" smtClean="0"/>
              <a:pPr/>
              <a:t>2026-02-08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A508F-D318-45A3-A48F-86D8949C6710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1" name="Picture 13" descr="RIK_HT_N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765175"/>
            <a:ext cx="3124200" cy="4495800"/>
          </a:xfrm>
          <a:prstGeom prst="rect">
            <a:avLst/>
          </a:prstGeom>
          <a:noFill/>
        </p:spPr>
      </p:pic>
      <p:sp>
        <p:nvSpPr>
          <p:cNvPr id="2094" name="Rectangle 4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 </a:t>
            </a:r>
          </a:p>
        </p:txBody>
      </p:sp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2068655" y="5279231"/>
            <a:ext cx="50066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sv-SE" sz="3600" dirty="0"/>
              <a:t>Verksamhetsplan 2026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BFB6-783D-461D-AAA3-13BA6B5F446C}" type="datetime1">
              <a:rPr lang="sv-SE"/>
              <a:pPr/>
              <a:t>2026-02-08</a:t>
            </a:fld>
            <a:endParaRPr lang="sv-SE" dirty="0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1783-19BF-4836-BEF4-F40942C861BD}" type="slidenum">
              <a:rPr lang="sv-SE"/>
              <a:pPr/>
              <a:t>2</a:t>
            </a:fld>
            <a:endParaRPr lang="sv-SE" dirty="0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560241" y="124937"/>
            <a:ext cx="8507288" cy="1143000"/>
          </a:xfrm>
        </p:spPr>
        <p:txBody>
          <a:bodyPr/>
          <a:lstStyle/>
          <a:p>
            <a:r>
              <a:rPr lang="sv-SE" sz="3200" dirty="0"/>
              <a:t>11 Verksamhetsplan och budget 2026</a:t>
            </a:r>
          </a:p>
        </p:txBody>
      </p:sp>
      <p:pic>
        <p:nvPicPr>
          <p:cNvPr id="212996" name="Picture 4" descr="RIK_HT_N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88640"/>
            <a:ext cx="771525" cy="1111250"/>
          </a:xfrm>
          <a:prstGeom prst="rect">
            <a:avLst/>
          </a:prstGeom>
          <a:noFill/>
        </p:spPr>
      </p:pic>
      <p:pic>
        <p:nvPicPr>
          <p:cNvPr id="11" name="Picture 6" descr="http://www.reymers.se/images/41/570/91801_1280.JPG?v=2015-05-03%2020:56:11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589" y="1600200"/>
            <a:ext cx="7946821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51374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Bild 5.jpg"/>
          <p:cNvPicPr/>
          <p:nvPr/>
        </p:nvPicPr>
        <p:blipFill>
          <a:blip r:embed="rId2" cstate="print"/>
          <a:srcRect l="245" r="35653"/>
          <a:stretch>
            <a:fillRect/>
          </a:stretch>
        </p:blipFill>
        <p:spPr>
          <a:xfrm>
            <a:off x="4723805" y="1830586"/>
            <a:ext cx="3750469" cy="4420195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/>
            </a:pPr>
            <a:r>
              <a:rPr lang="sv-SE" sz="5600" dirty="0"/>
              <a:t>Föreningens syfte </a:t>
            </a:r>
            <a:endParaRPr sz="5600" dirty="0"/>
          </a:p>
        </p:txBody>
      </p:sp>
      <p:sp>
        <p:nvSpPr>
          <p:cNvPr id="49" name="Shape 49"/>
          <p:cNvSpPr>
            <a:spLocks noGrp="1"/>
          </p:cNvSpPr>
          <p:nvPr>
            <p:ph type="body" idx="1"/>
          </p:nvPr>
        </p:nvSpPr>
        <p:spPr>
          <a:xfrm>
            <a:off x="669726" y="1817117"/>
            <a:ext cx="3750469" cy="442019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dirty="0"/>
              <a:t>Vi spelar fotboll</a:t>
            </a:r>
          </a:p>
          <a:p>
            <a:r>
              <a:rPr lang="sv-SE" dirty="0"/>
              <a:t>Vi utbildar barn, ungdomar och ledare i fotboll</a:t>
            </a:r>
          </a:p>
          <a:p>
            <a:r>
              <a:rPr lang="sv-SE" dirty="0"/>
              <a:t>Vi bedriver seniorverksamhet</a:t>
            </a:r>
          </a:p>
          <a:p>
            <a:pPr lvl="0">
              <a:defRPr sz="1800"/>
            </a:pPr>
            <a:endParaRPr lang="sv-SE" dirty="0"/>
          </a:p>
          <a:p>
            <a:pPr lvl="0">
              <a:defRPr sz="18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757737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/>
            </a:pPr>
            <a:r>
              <a:rPr lang="sv-SE" sz="5600" dirty="0"/>
              <a:t>Vår Vision</a:t>
            </a:r>
            <a:endParaRPr sz="5600" dirty="0"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195677" y="1351101"/>
            <a:ext cx="8702950" cy="335445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buNone/>
              <a:defRPr sz="1800"/>
            </a:pPr>
            <a:r>
              <a:rPr lang="sv-SE" sz="2500" dirty="0"/>
              <a:t>Vi är en förening som är öppen för alla </a:t>
            </a:r>
          </a:p>
          <a:p>
            <a:pPr lvl="0" algn="ctr">
              <a:buNone/>
              <a:defRPr sz="1800"/>
            </a:pPr>
            <a:r>
              <a:rPr lang="sv-SE" sz="2500" dirty="0"/>
              <a:t>Vi lägger grunden för ett livslångt idrottande</a:t>
            </a:r>
          </a:p>
          <a:p>
            <a:pPr lvl="0" algn="ctr">
              <a:buNone/>
              <a:defRPr sz="1800"/>
            </a:pPr>
            <a:r>
              <a:rPr lang="sv-SE" sz="2500" dirty="0"/>
              <a:t>Vår vision är</a:t>
            </a:r>
          </a:p>
          <a:p>
            <a:pPr lvl="0" algn="ctr">
              <a:buNone/>
              <a:defRPr sz="1800"/>
            </a:pPr>
            <a:r>
              <a:rPr lang="sv-SE" sz="3100" b="1" dirty="0"/>
              <a:t>”Så många som möjligt </a:t>
            </a:r>
          </a:p>
          <a:p>
            <a:pPr lvl="0" algn="ctr">
              <a:buNone/>
              <a:defRPr sz="1800"/>
            </a:pPr>
            <a:r>
              <a:rPr lang="sv-SE" sz="3100" b="1" dirty="0"/>
              <a:t>så länge som möjligt” </a:t>
            </a:r>
          </a:p>
        </p:txBody>
      </p:sp>
    </p:spTree>
    <p:extLst>
      <p:ext uri="{BB962C8B-B14F-4D97-AF65-F5344CB8AC3E}">
        <p14:creationId xmlns:p14="http://schemas.microsoft.com/office/powerpoint/2010/main" val="398973650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669727" y="305506"/>
            <a:ext cx="7804547" cy="113174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/>
            </a:pPr>
            <a:r>
              <a:rPr lang="sv-SE" sz="5600" dirty="0"/>
              <a:t>Inriktning 2026  </a:t>
            </a:r>
            <a:endParaRPr sz="5600" dirty="0"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395536" y="1698343"/>
            <a:ext cx="4047478" cy="421947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/>
            </a:pPr>
            <a:r>
              <a:rPr lang="sv-SE" sz="2200" dirty="0"/>
              <a:t>Fortsatt utveckla barn och ungdomsverksamheten från de minsta till de äldsta</a:t>
            </a:r>
          </a:p>
          <a:p>
            <a:pPr lvl="0">
              <a:defRPr sz="1800"/>
            </a:pPr>
            <a:r>
              <a:rPr lang="sv-SE" sz="2200" dirty="0"/>
              <a:t>Utveckla ett nära samarbete mellan A-lagsverksamheten och äldre ungdomslag</a:t>
            </a:r>
          </a:p>
          <a:p>
            <a:pPr lvl="0">
              <a:defRPr sz="1800"/>
            </a:pPr>
            <a:r>
              <a:rPr lang="sv-SE" sz="2200" dirty="0"/>
              <a:t>Fortsatt utveckla föreningens kanslifunktion så att fotbollsverksamheten får bästa möjliga förutsättningar</a:t>
            </a:r>
          </a:p>
        </p:txBody>
      </p:sp>
      <p:pic>
        <p:nvPicPr>
          <p:cNvPr id="5" name="Reymersbildextra5.jpg"/>
          <p:cNvPicPr/>
          <p:nvPr/>
        </p:nvPicPr>
        <p:blipFill>
          <a:blip r:embed="rId2" cstate="print"/>
          <a:srcRect l="12822" t="5676" r="7145"/>
          <a:stretch>
            <a:fillRect/>
          </a:stretch>
        </p:blipFill>
        <p:spPr>
          <a:xfrm>
            <a:off x="4723805" y="1701994"/>
            <a:ext cx="3750469" cy="442019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6367424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11275" y="274638"/>
            <a:ext cx="7509197" cy="1143000"/>
          </a:xfrm>
        </p:spPr>
        <p:txBody>
          <a:bodyPr/>
          <a:lstStyle/>
          <a:p>
            <a:r>
              <a:rPr lang="sv-SE" sz="3200" dirty="0"/>
              <a:t>11 Målsättningar 2026 för </a:t>
            </a:r>
            <a:r>
              <a:rPr lang="sv-SE" sz="3200" dirty="0" err="1"/>
              <a:t>Eftis</a:t>
            </a:r>
            <a:r>
              <a:rPr lang="sv-SE" sz="3200" dirty="0"/>
              <a:t> 5-7 år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7715200" cy="4525963"/>
          </a:xfrm>
        </p:spPr>
        <p:txBody>
          <a:bodyPr/>
          <a:lstStyle/>
          <a:p>
            <a:pPr marL="0" indent="0">
              <a:buNone/>
            </a:pPr>
            <a:r>
              <a:rPr lang="sv-SE" sz="1600" b="1" dirty="0"/>
              <a:t>MÅLSÄTTNING</a:t>
            </a:r>
          </a:p>
          <a:p>
            <a:r>
              <a:rPr lang="sv-SE" sz="1600" dirty="0"/>
              <a:t>Tydlig marknadsföring – Locka fler till verksamheten</a:t>
            </a:r>
          </a:p>
          <a:p>
            <a:r>
              <a:rPr lang="sv-SE" sz="1600" dirty="0"/>
              <a:t>Kvalitet i utbildningen – Behålla så många som möjligt </a:t>
            </a:r>
          </a:p>
          <a:p>
            <a:r>
              <a:rPr lang="sv-SE" sz="1600" dirty="0"/>
              <a:t>Bra lagbildning – Fortsätta i klubben</a:t>
            </a:r>
          </a:p>
          <a:p>
            <a:r>
              <a:rPr lang="sv-SE" sz="1600" dirty="0"/>
              <a:t>Utveckla 3 mot 3 spel</a:t>
            </a:r>
          </a:p>
          <a:p>
            <a:r>
              <a:rPr lang="sv-SE" sz="1600" dirty="0"/>
              <a:t>Fortsätta med konceptet </a:t>
            </a:r>
            <a:r>
              <a:rPr lang="sv-SE" sz="1600" dirty="0" err="1"/>
              <a:t>Eftis</a:t>
            </a:r>
            <a:r>
              <a:rPr lang="sv-SE" sz="1600" dirty="0"/>
              <a:t> på onsdagar</a:t>
            </a:r>
          </a:p>
          <a:p>
            <a:pPr marL="0" indent="0">
              <a:buNone/>
            </a:pPr>
            <a:endParaRPr lang="sv-SE" sz="1600" b="1" dirty="0"/>
          </a:p>
          <a:p>
            <a:pPr marL="0" indent="0">
              <a:buNone/>
            </a:pPr>
            <a:r>
              <a:rPr lang="sv-SE" sz="1600" b="1" dirty="0"/>
              <a:t>UTVECKLINGSAKTIVITET BAKGRUND</a:t>
            </a:r>
            <a:endParaRPr lang="sv-SE" sz="1600" dirty="0"/>
          </a:p>
          <a:p>
            <a:r>
              <a:rPr lang="sv-SE" sz="1600" dirty="0"/>
              <a:t>3 mot 3 spel har varit mycket populärt och det skapar ett mervärde för oss som klubb att </a:t>
            </a:r>
            <a:r>
              <a:rPr lang="sv-SE" sz="1600" dirty="0" err="1"/>
              <a:t>lagbilda</a:t>
            </a:r>
            <a:r>
              <a:rPr lang="sv-SE" sz="1600" dirty="0"/>
              <a:t> 7 åringarna ett år tidigare</a:t>
            </a:r>
          </a:p>
          <a:p>
            <a:pPr marL="0" indent="0">
              <a:buNone/>
            </a:pPr>
            <a:endParaRPr lang="sv-SE" sz="1600" dirty="0"/>
          </a:p>
          <a:p>
            <a:pPr marL="0" indent="0">
              <a:buNone/>
            </a:pPr>
            <a:r>
              <a:rPr lang="sv-SE" sz="1600" b="1" dirty="0"/>
              <a:t>ÅTGÄRDER INFÖR 2026</a:t>
            </a:r>
            <a:endParaRPr lang="sv-SE" sz="1600" dirty="0"/>
          </a:p>
          <a:p>
            <a:r>
              <a:rPr lang="sv-SE" sz="1600" dirty="0"/>
              <a:t>Utveckla cupspel</a:t>
            </a:r>
          </a:p>
          <a:p>
            <a:pPr marL="0" indent="0">
              <a:buNone/>
            </a:pPr>
            <a:endParaRPr lang="sv-SE" sz="1600" dirty="0"/>
          </a:p>
          <a:p>
            <a:pPr marL="0" indent="0">
              <a:buNone/>
            </a:pPr>
            <a:endParaRPr lang="sv-SE" sz="1600" dirty="0"/>
          </a:p>
          <a:p>
            <a:pPr lvl="0"/>
            <a:endParaRPr lang="sv-SE" sz="1600" dirty="0"/>
          </a:p>
          <a:p>
            <a:pPr marL="0" lvl="0" indent="0">
              <a:buNone/>
            </a:pPr>
            <a:endParaRPr lang="sv-SE" sz="1600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B803C-73C1-4D19-B602-E8F855D63856}" type="datetime1">
              <a:rPr lang="sv-SE" smtClean="0"/>
              <a:pPr/>
              <a:t>2026-02-08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8D11-0124-4694-ACE8-F7262244ED13}" type="slidenum">
              <a:rPr lang="sv-SE" smtClean="0"/>
              <a:pPr/>
              <a:t>6</a:t>
            </a:fld>
            <a:endParaRPr lang="sv-SE" dirty="0"/>
          </a:p>
        </p:txBody>
      </p:sp>
      <p:pic>
        <p:nvPicPr>
          <p:cNvPr id="8" name="Picture 4" descr="RIK_HT_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771525" cy="1111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75909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11275" y="274638"/>
            <a:ext cx="7509197" cy="1143000"/>
          </a:xfrm>
        </p:spPr>
        <p:txBody>
          <a:bodyPr/>
          <a:lstStyle/>
          <a:p>
            <a:r>
              <a:rPr lang="sv-SE" sz="3200" dirty="0"/>
              <a:t>11 Målsättningar 2026 för barn 8-12 år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8363272" cy="4525963"/>
          </a:xfrm>
        </p:spPr>
        <p:txBody>
          <a:bodyPr/>
          <a:lstStyle/>
          <a:p>
            <a:pPr marL="0" indent="0">
              <a:buNone/>
            </a:pPr>
            <a:r>
              <a:rPr lang="sv-SE" sz="1600" b="1" dirty="0"/>
              <a:t>MÅLSÄTTNINGAR</a:t>
            </a:r>
            <a:endParaRPr lang="sv-SE" sz="1600" dirty="0"/>
          </a:p>
          <a:p>
            <a:r>
              <a:rPr lang="sv-SE" sz="1600" dirty="0"/>
              <a:t>Höja kvaliteten – coacha föräldratränarna via sportchef</a:t>
            </a:r>
          </a:p>
          <a:p>
            <a:r>
              <a:rPr lang="sv-SE" sz="1600" dirty="0"/>
              <a:t>Erbjuda träning med arvoderade tränare 10-12 år</a:t>
            </a:r>
          </a:p>
          <a:p>
            <a:r>
              <a:rPr lang="sv-SE" sz="1600" dirty="0"/>
              <a:t>Noll barn i kö – aktivt inslussning för att bygga bredare bas </a:t>
            </a:r>
            <a:endParaRPr lang="sv-SE" sz="1600" b="1" dirty="0"/>
          </a:p>
          <a:p>
            <a:pPr marL="0" indent="0">
              <a:buNone/>
            </a:pPr>
            <a:r>
              <a:rPr lang="sv-SE" sz="1600" b="1" dirty="0"/>
              <a:t>UTVECKLINGSAKTIVITET BAKGRUND</a:t>
            </a:r>
            <a:endParaRPr lang="sv-SE" sz="1600" dirty="0"/>
          </a:p>
          <a:p>
            <a:r>
              <a:rPr lang="sv-SE" sz="1600" dirty="0"/>
              <a:t>Denna ålderskategori är de som haft lägst kontakt med klubben</a:t>
            </a:r>
          </a:p>
          <a:p>
            <a:r>
              <a:rPr lang="sv-SE" sz="1600" dirty="0"/>
              <a:t>Tränarkvaliteten har varit varierande och även samarbetet mellan lagen</a:t>
            </a:r>
          </a:p>
          <a:p>
            <a:r>
              <a:rPr lang="sv-SE" sz="1600" dirty="0"/>
              <a:t>Många barn slutar beroende på andra intressen men säkert även för att gå till andra klubbar</a:t>
            </a:r>
          </a:p>
          <a:p>
            <a:pPr marL="0" indent="0">
              <a:buNone/>
            </a:pPr>
            <a:r>
              <a:rPr lang="sv-SE" sz="1600" b="1" dirty="0"/>
              <a:t>ÅTGÄRDER INFÖR 2026</a:t>
            </a:r>
            <a:endParaRPr lang="sv-SE" sz="1600" dirty="0"/>
          </a:p>
          <a:p>
            <a:pPr lvl="0"/>
            <a:r>
              <a:rPr lang="sv-SE" sz="1600" dirty="0"/>
              <a:t>Projektanställa och planera för att genomföra träningen</a:t>
            </a:r>
          </a:p>
          <a:p>
            <a:pPr lvl="0"/>
            <a:r>
              <a:rPr lang="sv-SE" sz="1600" dirty="0"/>
              <a:t>Det är ett långsiktigt arbete och kulturbyggande</a:t>
            </a:r>
          </a:p>
          <a:p>
            <a:pPr marL="0" lvl="0" indent="0">
              <a:buNone/>
            </a:pPr>
            <a:endParaRPr lang="sv-SE" sz="1600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B803C-73C1-4D19-B602-E8F855D63856}" type="datetime1">
              <a:rPr lang="sv-SE" smtClean="0"/>
              <a:pPr/>
              <a:t>2026-02-08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8D11-0124-4694-ACE8-F7262244ED13}" type="slidenum">
              <a:rPr lang="sv-SE" smtClean="0"/>
              <a:pPr/>
              <a:t>7</a:t>
            </a:fld>
            <a:endParaRPr lang="sv-SE" dirty="0"/>
          </a:p>
        </p:txBody>
      </p:sp>
      <p:pic>
        <p:nvPicPr>
          <p:cNvPr id="8" name="Picture 4" descr="RIK_HT_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771525" cy="1111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504533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43607" y="274638"/>
            <a:ext cx="7992889" cy="1143000"/>
          </a:xfrm>
        </p:spPr>
        <p:txBody>
          <a:bodyPr/>
          <a:lstStyle/>
          <a:p>
            <a:r>
              <a:rPr lang="sv-SE" sz="3100" dirty="0"/>
              <a:t>11 Målsättningar 2026 för ungdom 13-19 år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363081"/>
            <a:ext cx="8363272" cy="4525963"/>
          </a:xfrm>
        </p:spPr>
        <p:txBody>
          <a:bodyPr/>
          <a:lstStyle/>
          <a:p>
            <a:pPr marL="0" indent="0">
              <a:buNone/>
            </a:pPr>
            <a:r>
              <a:rPr lang="sv-SE" sz="1600" b="1" dirty="0"/>
              <a:t>MÅLSÄTTNINGAR</a:t>
            </a:r>
          </a:p>
          <a:p>
            <a:r>
              <a:rPr lang="sv-SE" sz="1600" dirty="0"/>
              <a:t>Arvoderade tränarteam</a:t>
            </a:r>
          </a:p>
          <a:p>
            <a:r>
              <a:rPr lang="sv-SE" sz="1600" dirty="0"/>
              <a:t>Fortsätta med arvoderade sportchefer med rotationsträning som prioritet</a:t>
            </a:r>
          </a:p>
          <a:p>
            <a:r>
              <a:rPr lang="sv-SE" sz="1600" dirty="0"/>
              <a:t>Seniorförberedande rotationsträning</a:t>
            </a:r>
          </a:p>
          <a:p>
            <a:r>
              <a:rPr lang="sv-SE" sz="1600" dirty="0"/>
              <a:t>Breddlag för de som önskar</a:t>
            </a:r>
          </a:p>
          <a:p>
            <a:pPr marL="0" indent="0">
              <a:buNone/>
            </a:pPr>
            <a:r>
              <a:rPr lang="sv-SE" sz="1600" b="1" dirty="0"/>
              <a:t>UTVECKLINGSAKTIVITET BAKGRUND</a:t>
            </a:r>
            <a:endParaRPr lang="sv-SE" sz="1600" dirty="0"/>
          </a:p>
          <a:p>
            <a:r>
              <a:rPr lang="sv-SE" sz="1600" dirty="0"/>
              <a:t>Föreningen har under ett stort antal år haft arvoderade tränare för denna åldersgrupp. Rotationsträning har varit prioriterat under ett antal år</a:t>
            </a:r>
          </a:p>
          <a:p>
            <a:r>
              <a:rPr lang="sv-SE" sz="1600" dirty="0"/>
              <a:t>Utfallet har varierat beroende på vilja och inställning hos enskilda tränare, både ungdomsledare och A-lagsledare</a:t>
            </a:r>
          </a:p>
          <a:p>
            <a:r>
              <a:rPr lang="sv-SE" sz="1600" dirty="0"/>
              <a:t>Rotationsträning är tänkt från 14-15 år och uppåt. Dels till äldre lag och även till A-lag herr och dam</a:t>
            </a:r>
          </a:p>
          <a:p>
            <a:pPr marL="0" indent="0">
              <a:buNone/>
            </a:pPr>
            <a:r>
              <a:rPr lang="sv-SE" sz="1600" b="1" dirty="0"/>
              <a:t>ÅTGÄRDER INFÖR 2026</a:t>
            </a:r>
            <a:endParaRPr lang="sv-SE" sz="1600" dirty="0"/>
          </a:p>
          <a:p>
            <a:pPr lvl="0"/>
            <a:r>
              <a:rPr lang="sv-SE" sz="1600" dirty="0"/>
              <a:t>Kartläggning av lagen för att över tid ha 15-30 flickor respektive pojkar som är beredda att satsa seniorförberedande. Säkerställa att rotationsträning genomförs och följa upp </a:t>
            </a:r>
          </a:p>
          <a:p>
            <a:pPr lvl="0"/>
            <a:r>
              <a:rPr lang="sv-SE" sz="1600" dirty="0"/>
              <a:t>A-lagstränare och Ass-tränare för herr och dam samt sportchefer herr och dam har samma utvecklingsmål i sina avtal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B803C-73C1-4D19-B602-E8F855D63856}" type="datetime1">
              <a:rPr lang="sv-SE" smtClean="0"/>
              <a:pPr/>
              <a:t>2026-02-08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8D11-0124-4694-ACE8-F7262244ED13}" type="slidenum">
              <a:rPr lang="sv-SE" smtClean="0"/>
              <a:pPr/>
              <a:t>8</a:t>
            </a:fld>
            <a:endParaRPr lang="sv-SE" dirty="0"/>
          </a:p>
        </p:txBody>
      </p:sp>
      <p:pic>
        <p:nvPicPr>
          <p:cNvPr id="8" name="Picture 4" descr="RIK_HT_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771525" cy="1111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720577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43607" y="274638"/>
            <a:ext cx="7992889" cy="1143000"/>
          </a:xfrm>
        </p:spPr>
        <p:txBody>
          <a:bodyPr/>
          <a:lstStyle/>
          <a:p>
            <a:r>
              <a:rPr lang="sv-SE" sz="3100" dirty="0"/>
              <a:t>11 Rotationsträning 2026 för ungdom 13-19 år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95536" y="1359113"/>
            <a:ext cx="8064896" cy="4525963"/>
          </a:xfrm>
        </p:spPr>
        <p:txBody>
          <a:bodyPr/>
          <a:lstStyle/>
          <a:p>
            <a:pPr marL="0" indent="0">
              <a:buNone/>
            </a:pPr>
            <a:r>
              <a:rPr lang="sv-SE" sz="1600" b="1" dirty="0"/>
              <a:t>Flickor och pojkar</a:t>
            </a:r>
          </a:p>
          <a:p>
            <a:r>
              <a:rPr lang="sv-SE" sz="1600" dirty="0"/>
              <a:t>Rotationsträning skall ske med hög regelbundenhet under hela verksamhetsåret</a:t>
            </a:r>
          </a:p>
          <a:p>
            <a:r>
              <a:rPr lang="sv-SE" sz="1600" dirty="0"/>
              <a:t>Möjlighet skall ges vid träning men även vid, lämpliga fall, match.</a:t>
            </a:r>
          </a:p>
          <a:p>
            <a:r>
              <a:rPr lang="sv-SE" sz="1600" dirty="0"/>
              <a:t>Kriterier för att delta i rotationsträning, r</a:t>
            </a:r>
            <a:r>
              <a:rPr lang="sv-SE" altLang="sv-SE" sz="1600" dirty="0"/>
              <a:t>ätt kunskapsnivå (fastställs av huvudtränare och sportchef), hög träningsnärvaro (minst 80%) samt vilja och ambition</a:t>
            </a:r>
          </a:p>
          <a:p>
            <a:r>
              <a:rPr lang="sv-SE" altLang="sv-SE" sz="1600" dirty="0"/>
              <a:t>Uppföljning och återkoppling skall ske löpande till deltagande ungdom i rotationsträningen vilket skall ske av huvudtränare eller av den som huvudtränaren har givit ansvar för frågan 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B803C-73C1-4D19-B602-E8F855D63856}" type="datetime1">
              <a:rPr lang="sv-SE" smtClean="0"/>
              <a:pPr/>
              <a:t>2026-02-08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8D11-0124-4694-ACE8-F7262244ED13}" type="slidenum">
              <a:rPr lang="sv-SE" smtClean="0"/>
              <a:pPr/>
              <a:t>9</a:t>
            </a:fld>
            <a:endParaRPr lang="sv-SE" dirty="0"/>
          </a:p>
        </p:txBody>
      </p:sp>
      <p:pic>
        <p:nvPicPr>
          <p:cNvPr id="8" name="Picture 4" descr="RIK_HT_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771525" cy="1111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1930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286731" y="116533"/>
            <a:ext cx="7704856" cy="1143000"/>
          </a:xfrm>
        </p:spPr>
        <p:txBody>
          <a:bodyPr/>
          <a:lstStyle/>
          <a:p>
            <a:r>
              <a:rPr lang="sv-SE" sz="3200" dirty="0"/>
              <a:t>11 Målsättningar 2026 för seniorer herrar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7715200" cy="4525963"/>
          </a:xfrm>
        </p:spPr>
        <p:txBody>
          <a:bodyPr/>
          <a:lstStyle/>
          <a:p>
            <a:pPr marL="0" indent="0">
              <a:buNone/>
            </a:pPr>
            <a:r>
              <a:rPr lang="sv-SE" sz="1600" b="1" dirty="0"/>
              <a:t>RESULTATMÅL 2026</a:t>
            </a:r>
            <a:endParaRPr lang="sv-SE" sz="1600" dirty="0"/>
          </a:p>
          <a:p>
            <a:r>
              <a:rPr lang="sv-SE" sz="1600" dirty="0"/>
              <a:t>Ständig förbättring, dvs att förbättra resultat och tabellplacering från föregående säsong. </a:t>
            </a:r>
          </a:p>
          <a:p>
            <a:endParaRPr lang="sv-SE" sz="1600" b="1" dirty="0"/>
          </a:p>
          <a:p>
            <a:pPr marL="0" indent="0">
              <a:buNone/>
            </a:pPr>
            <a:r>
              <a:rPr lang="sv-SE" sz="1600" b="1" dirty="0"/>
              <a:t>VERKSAMHETSMÅL 2026</a:t>
            </a:r>
            <a:endParaRPr lang="sv-SE" sz="1600" dirty="0"/>
          </a:p>
          <a:p>
            <a:pPr lvl="0"/>
            <a:r>
              <a:rPr lang="sv-SE" sz="1600" dirty="0"/>
              <a:t>Med utgångspunkt i befintligt spelarmaterial i kombination med tydlig kravställning på engagemang, närvaro och kvalitet i träning utveckla A-truppen i positiv riktning</a:t>
            </a:r>
          </a:p>
          <a:p>
            <a:pPr lvl="0"/>
            <a:r>
              <a:rPr lang="sv-SE" sz="1600" dirty="0"/>
              <a:t>Bedriva verksamheten så att både laget och samtliga spelare som deltar i A-truppen utvecklas, inklusive yngre spelare som </a:t>
            </a:r>
            <a:r>
              <a:rPr lang="sv-SE" sz="1600" dirty="0" err="1"/>
              <a:t>rotationstränar</a:t>
            </a:r>
            <a:r>
              <a:rPr lang="sv-SE" sz="1600" dirty="0"/>
              <a:t> med A-truppen</a:t>
            </a:r>
          </a:p>
          <a:p>
            <a:pPr lvl="0"/>
            <a:r>
              <a:rPr lang="sv-SE" sz="1600" dirty="0"/>
              <a:t>Att ha en väl fungerade B-lagsverksamhet med en kombination av spelare från A-truppen tillsammans med ungdomsspelare som får matchträning med målet att kunna skolas in i seniorfotbollen</a:t>
            </a:r>
          </a:p>
          <a:p>
            <a:pPr lvl="0"/>
            <a:r>
              <a:rPr lang="sv-SE" sz="1600" dirty="0"/>
              <a:t>Genom en strukturerad och kontinuerlig rotationsträning med spelare från föreningens äldre ungdomslag stärka kopplingen mellan A-lag och föreningens ungdomsverksamhet </a:t>
            </a:r>
          </a:p>
          <a:p>
            <a:pPr lvl="0"/>
            <a:r>
              <a:rPr lang="sv-SE" sz="1600" dirty="0"/>
              <a:t>Att aktivt verka för en hög andel egenfostrade spelare i A-truppen</a:t>
            </a:r>
          </a:p>
          <a:p>
            <a:pPr lvl="1"/>
            <a:endParaRPr lang="sv-SE" sz="1200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B803C-73C1-4D19-B602-E8F855D63856}" type="datetime1">
              <a:rPr lang="sv-SE" smtClean="0"/>
              <a:pPr/>
              <a:t>2026-02-08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Årsmöte 2025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8D11-0124-4694-ACE8-F7262244ED13}" type="slidenum">
              <a:rPr lang="sv-SE" smtClean="0"/>
              <a:pPr/>
              <a:t>10</a:t>
            </a:fld>
            <a:endParaRPr lang="sv-SE" dirty="0"/>
          </a:p>
        </p:txBody>
      </p:sp>
      <p:pic>
        <p:nvPicPr>
          <p:cNvPr id="8" name="Picture 4" descr="RIK_HT_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771525" cy="1111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392395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15616" y="116533"/>
            <a:ext cx="7859216" cy="1143000"/>
          </a:xfrm>
        </p:spPr>
        <p:txBody>
          <a:bodyPr/>
          <a:lstStyle/>
          <a:p>
            <a:r>
              <a:rPr lang="sv-SE" sz="3200" dirty="0"/>
              <a:t>11 Målsättningar 2026 för seniorer damer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7715200" cy="4525963"/>
          </a:xfrm>
        </p:spPr>
        <p:txBody>
          <a:bodyPr/>
          <a:lstStyle/>
          <a:p>
            <a:pPr marL="0" indent="0">
              <a:buNone/>
            </a:pPr>
            <a:r>
              <a:rPr lang="sv-SE" sz="1600" b="1" dirty="0"/>
              <a:t>RESULTATMÅL 2026</a:t>
            </a:r>
            <a:endParaRPr lang="sv-SE" sz="1600" dirty="0"/>
          </a:p>
          <a:p>
            <a:r>
              <a:rPr lang="sv-SE" sz="1600" dirty="0"/>
              <a:t>Nå topp tre i sin div 3 serie</a:t>
            </a:r>
          </a:p>
          <a:p>
            <a:pPr marL="0" indent="0">
              <a:buNone/>
            </a:pPr>
            <a:endParaRPr lang="sv-SE" sz="1600" dirty="0"/>
          </a:p>
          <a:p>
            <a:pPr marL="0" indent="0">
              <a:buNone/>
            </a:pPr>
            <a:r>
              <a:rPr lang="sv-SE" sz="1600" b="1" dirty="0"/>
              <a:t>VERKSAMHETSMÅL 2026</a:t>
            </a:r>
            <a:endParaRPr lang="sv-SE" sz="1600" dirty="0"/>
          </a:p>
          <a:p>
            <a:pPr lvl="0"/>
            <a:r>
              <a:rPr lang="sv-SE" sz="1600" dirty="0"/>
              <a:t>Med utgångspunkt i befintligt spelarmaterial i kombination med tydlig kravställning på engagemang, närvaro och kvalitet i träning utveckla A-truppen i positiv riktning</a:t>
            </a:r>
          </a:p>
          <a:p>
            <a:pPr lvl="0"/>
            <a:r>
              <a:rPr lang="sv-SE" sz="1600" dirty="0"/>
              <a:t>Bedriva verksamheten så att både laget och samtliga spelare som deltar i A-truppen utvecklas, inklusive yngre spelare som </a:t>
            </a:r>
            <a:r>
              <a:rPr lang="sv-SE" sz="1600" dirty="0" err="1"/>
              <a:t>rotationstränar</a:t>
            </a:r>
            <a:r>
              <a:rPr lang="sv-SE" sz="1600" dirty="0"/>
              <a:t> med A-truppen</a:t>
            </a:r>
          </a:p>
          <a:p>
            <a:pPr lvl="0"/>
            <a:r>
              <a:rPr lang="sv-SE" sz="1600" dirty="0"/>
              <a:t>Att ha en väl fungerade B-lagsverksamhet med en kombination av spelare från A-truppen tillsammans med ungdomsspelare som får matchträning med målet att kunna skolas in i seniorfotbollen</a:t>
            </a:r>
          </a:p>
          <a:p>
            <a:pPr lvl="0"/>
            <a:r>
              <a:rPr lang="sv-SE" sz="1600" dirty="0"/>
              <a:t>Genom en strukturerad och kontinuerlig rotationsträning med spelare från föreningens äldre ungdomslag stärka kopplingen mellan A-lag och föreningens ungdomsverksamhet</a:t>
            </a:r>
          </a:p>
          <a:p>
            <a:pPr lvl="0"/>
            <a:r>
              <a:rPr lang="sv-SE" sz="1600" dirty="0"/>
              <a:t>Att aktivt verka för en hög andel egenfostrade spelare i A-truppen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B803C-73C1-4D19-B602-E8F855D63856}" type="datetime1">
              <a:rPr lang="sv-SE" smtClean="0"/>
              <a:pPr/>
              <a:t>2026-02-08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Årsmöte 2025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8D11-0124-4694-ACE8-F7262244ED13}" type="slidenum">
              <a:rPr lang="sv-SE" smtClean="0"/>
              <a:pPr/>
              <a:t>11</a:t>
            </a:fld>
            <a:endParaRPr lang="sv-SE" dirty="0"/>
          </a:p>
        </p:txBody>
      </p:sp>
      <p:pic>
        <p:nvPicPr>
          <p:cNvPr id="8" name="Picture 4" descr="RIK_HT_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771525" cy="1111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988071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61211" y="116533"/>
            <a:ext cx="7272808" cy="1143000"/>
          </a:xfrm>
        </p:spPr>
        <p:txBody>
          <a:bodyPr/>
          <a:lstStyle/>
          <a:p>
            <a:r>
              <a:rPr lang="sv-SE" sz="3200" dirty="0"/>
              <a:t>11 Allt annat verksamhetsåret 2026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7715200" cy="4525963"/>
          </a:xfrm>
        </p:spPr>
        <p:txBody>
          <a:bodyPr/>
          <a:lstStyle/>
          <a:p>
            <a:pPr marL="0" indent="0">
              <a:buNone/>
            </a:pPr>
            <a:r>
              <a:rPr lang="sv-SE" sz="1600" b="1" dirty="0"/>
              <a:t>Övrig verksamhet</a:t>
            </a:r>
            <a:endParaRPr lang="sv-SE" sz="1600" dirty="0"/>
          </a:p>
          <a:p>
            <a:r>
              <a:rPr lang="sv-SE" sz="1600" dirty="0"/>
              <a:t>Klubben kommer att delta med 12 lag i </a:t>
            </a:r>
            <a:r>
              <a:rPr lang="sv-SE" sz="1600" dirty="0" err="1"/>
              <a:t>futsal</a:t>
            </a:r>
            <a:r>
              <a:rPr lang="sv-SE" sz="1600" dirty="0"/>
              <a:t> </a:t>
            </a:r>
          </a:p>
          <a:p>
            <a:r>
              <a:rPr lang="sv-SE" sz="1600" dirty="0"/>
              <a:t>Plantidsfrågor i samarbete med idrottsförvaltningen </a:t>
            </a:r>
          </a:p>
          <a:p>
            <a:r>
              <a:rPr lang="sv-SE" sz="1600" dirty="0"/>
              <a:t>Anläggningsfrågor i samarbete med idrottsförvaltningen</a:t>
            </a:r>
          </a:p>
          <a:p>
            <a:r>
              <a:rPr lang="sv-SE" sz="1600" dirty="0"/>
              <a:t>Cuper, tre under året med 300 lag och 5.000 deltagare</a:t>
            </a:r>
          </a:p>
          <a:p>
            <a:r>
              <a:rPr lang="sv-SE" sz="1600" dirty="0"/>
              <a:t>Sommarfotbollskola med 3 veckor</a:t>
            </a:r>
          </a:p>
          <a:p>
            <a:r>
              <a:rPr lang="sv-SE" sz="1600" dirty="0"/>
              <a:t>Löpande kontakt med ekonomibyrå och revisorer</a:t>
            </a:r>
          </a:p>
          <a:p>
            <a:r>
              <a:rPr lang="sv-SE" sz="1600" dirty="0"/>
              <a:t>Café med bemanning och varuförsörjning</a:t>
            </a:r>
          </a:p>
          <a:p>
            <a:r>
              <a:rPr lang="sv-SE" sz="1600" dirty="0"/>
              <a:t>Materialfrågor i förråden och beställa från stadium</a:t>
            </a:r>
          </a:p>
          <a:p>
            <a:r>
              <a:rPr lang="sv-SE" sz="1600" dirty="0"/>
              <a:t>Målvaktsträning</a:t>
            </a:r>
          </a:p>
          <a:p>
            <a:r>
              <a:rPr lang="sv-SE" sz="1600" dirty="0"/>
              <a:t>Utvecklingsträning</a:t>
            </a:r>
          </a:p>
          <a:p>
            <a:r>
              <a:rPr lang="sv-SE" sz="1600" dirty="0"/>
              <a:t>Intern utbildning</a:t>
            </a:r>
          </a:p>
          <a:p>
            <a:r>
              <a:rPr lang="sv-SE" sz="1600" dirty="0"/>
              <a:t>Extern utbildning</a:t>
            </a:r>
          </a:p>
          <a:p>
            <a:r>
              <a:rPr lang="sv-SE" sz="1600" dirty="0"/>
              <a:t>Aktivt </a:t>
            </a:r>
            <a:r>
              <a:rPr lang="sv-SE" sz="1600" dirty="0" err="1"/>
              <a:t>nätverka</a:t>
            </a:r>
            <a:r>
              <a:rPr lang="sv-SE" sz="1600" dirty="0"/>
              <a:t> i säkerhetsfrågor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B803C-73C1-4D19-B602-E8F855D63856}" type="datetime1">
              <a:rPr lang="sv-SE" smtClean="0"/>
              <a:pPr/>
              <a:t>2026-02-08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Årsmöte 2025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8D11-0124-4694-ACE8-F7262244ED13}" type="slidenum">
              <a:rPr lang="sv-SE" smtClean="0"/>
              <a:pPr/>
              <a:t>12</a:t>
            </a:fld>
            <a:endParaRPr lang="sv-SE" dirty="0"/>
          </a:p>
        </p:txBody>
      </p:sp>
      <p:pic>
        <p:nvPicPr>
          <p:cNvPr id="8" name="Picture 4" descr="RIK_HT_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771525" cy="1111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874435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552728" cy="1143000"/>
          </a:xfrm>
        </p:spPr>
        <p:txBody>
          <a:bodyPr/>
          <a:lstStyle/>
          <a:p>
            <a:r>
              <a:rPr lang="sv-SE" sz="3200" dirty="0"/>
              <a:t>11 Utmaningar 2026 och framåt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95536" y="1628800"/>
            <a:ext cx="4752528" cy="4525963"/>
          </a:xfrm>
        </p:spPr>
        <p:txBody>
          <a:bodyPr/>
          <a:lstStyle/>
          <a:p>
            <a:r>
              <a:rPr lang="sv-SE" sz="1800" dirty="0"/>
              <a:t>Varumärket Reymers</a:t>
            </a:r>
          </a:p>
          <a:p>
            <a:pPr lvl="1"/>
            <a:r>
              <a:rPr lang="sv-SE" sz="1600" dirty="0"/>
              <a:t>Vi är omgivna av Hammarby, AIK, Djurgården, BP </a:t>
            </a:r>
          </a:p>
          <a:p>
            <a:r>
              <a:rPr lang="sv-SE" sz="1800" dirty="0"/>
              <a:t>Akademier</a:t>
            </a:r>
          </a:p>
          <a:p>
            <a:pPr lvl="1"/>
            <a:r>
              <a:rPr lang="sv-SE" sz="1600" dirty="0"/>
              <a:t>Många föreningar startar akademier och utvecklingslag vilket dränerar utbudet av tränare</a:t>
            </a:r>
          </a:p>
          <a:p>
            <a:r>
              <a:rPr lang="sv-SE" sz="1800" dirty="0"/>
              <a:t>Frivilligt engagemang</a:t>
            </a:r>
          </a:p>
          <a:p>
            <a:pPr lvl="1"/>
            <a:r>
              <a:rPr lang="sv-SE" sz="1600" dirty="0"/>
              <a:t>Viljan att engagera sig i ideell verksamhet har över tid minskat</a:t>
            </a:r>
          </a:p>
          <a:p>
            <a:r>
              <a:rPr lang="sv-SE" sz="1800" dirty="0"/>
              <a:t>Ungdomar som slutar</a:t>
            </a:r>
          </a:p>
          <a:p>
            <a:pPr lvl="1"/>
            <a:r>
              <a:rPr lang="sv-SE" sz="1600" dirty="0"/>
              <a:t>Är en utmaning för Reymers och övriga idrottsklubbar</a:t>
            </a:r>
          </a:p>
          <a:p>
            <a:r>
              <a:rPr lang="sv-SE" sz="2000" dirty="0"/>
              <a:t>Förändring tar tid</a:t>
            </a:r>
          </a:p>
          <a:p>
            <a:pPr lvl="1"/>
            <a:r>
              <a:rPr lang="sv-SE" sz="1600" dirty="0"/>
              <a:t>Att utveckla en klubb kräver uthållighet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B803C-73C1-4D19-B602-E8F855D63856}" type="datetime1">
              <a:rPr lang="sv-SE" smtClean="0"/>
              <a:pPr/>
              <a:t>2026-02-08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Årsmöte 2025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18D11-0124-4694-ACE8-F7262244ED13}" type="slidenum">
              <a:rPr lang="sv-SE" smtClean="0"/>
              <a:pPr/>
              <a:t>13</a:t>
            </a:fld>
            <a:endParaRPr lang="sv-SE" dirty="0"/>
          </a:p>
        </p:txBody>
      </p:sp>
      <p:pic>
        <p:nvPicPr>
          <p:cNvPr id="8" name="Picture 4" descr="RIK_HT_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771525" cy="1111250"/>
          </a:xfrm>
          <a:prstGeom prst="rect">
            <a:avLst/>
          </a:prstGeom>
          <a:noFill/>
        </p:spPr>
      </p:pic>
      <p:pic>
        <p:nvPicPr>
          <p:cNvPr id="3078" name="Picture 6" descr="http://www.reymers.se/images/41/570/225588_512.JPG?v=2016-06-19%2021:55: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556792"/>
            <a:ext cx="2523937" cy="42789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0437079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B003-D057-4886-B29D-2D7E89FA29F9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2E63-444A-42BB-94B6-DE37A1474293}" type="slidenum">
              <a:rPr lang="sv-SE"/>
              <a:pPr/>
              <a:t>14</a:t>
            </a:fld>
            <a:endParaRPr lang="sv-SE"/>
          </a:p>
        </p:txBody>
      </p:sp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z="3200" dirty="0"/>
              <a:t>11 Fastställande av medlemsavgifter</a:t>
            </a:r>
            <a:endParaRPr lang="sv-SE" sz="3200" dirty="0">
              <a:solidFill>
                <a:srgbClr val="FF0000"/>
              </a:solidFill>
            </a:endParaRP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7402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sv-SE" sz="2800" dirty="0"/>
              <a:t>Styrelsen föreslår oförändrade medlemsavgifter för verksamhetsåret 2026</a:t>
            </a:r>
          </a:p>
          <a:p>
            <a:pPr lvl="1">
              <a:lnSpc>
                <a:spcPct val="80000"/>
              </a:lnSpc>
            </a:pPr>
            <a:r>
              <a:rPr lang="sv-SE" sz="2400" dirty="0"/>
              <a:t>Medlemsavgift </a:t>
            </a:r>
            <a:r>
              <a:rPr lang="sv-SE" sz="2400" b="1" dirty="0"/>
              <a:t>200</a:t>
            </a:r>
            <a:r>
              <a:rPr lang="sv-SE" sz="2400" dirty="0"/>
              <a:t> kr. (200 kr)</a:t>
            </a:r>
          </a:p>
          <a:p>
            <a:pPr>
              <a:lnSpc>
                <a:spcPct val="80000"/>
              </a:lnSpc>
              <a:buFontTx/>
              <a:buNone/>
            </a:pPr>
            <a:endParaRPr lang="sv-SE" sz="2800" dirty="0"/>
          </a:p>
          <a:p>
            <a:pPr>
              <a:lnSpc>
                <a:spcPct val="80000"/>
              </a:lnSpc>
            </a:pPr>
            <a:r>
              <a:rPr lang="sv-SE" sz="2800" dirty="0"/>
              <a:t>Styrelsen föreslår oförändrade medlemsavgifter för verksamhetsåret 2027</a:t>
            </a:r>
          </a:p>
          <a:p>
            <a:pPr lvl="1">
              <a:lnSpc>
                <a:spcPct val="80000"/>
              </a:lnSpc>
            </a:pPr>
            <a:r>
              <a:rPr lang="sv-SE" sz="2400" dirty="0"/>
              <a:t>Medlemsavgift </a:t>
            </a:r>
            <a:r>
              <a:rPr lang="sv-SE" sz="2400" b="1" dirty="0"/>
              <a:t>200</a:t>
            </a:r>
            <a:r>
              <a:rPr lang="sv-SE" sz="2400" dirty="0"/>
              <a:t> kr. (200 kr)</a:t>
            </a:r>
          </a:p>
          <a:p>
            <a:pPr>
              <a:lnSpc>
                <a:spcPct val="80000"/>
              </a:lnSpc>
              <a:buFontTx/>
              <a:buNone/>
            </a:pPr>
            <a:endParaRPr lang="sv-SE" sz="2800" dirty="0"/>
          </a:p>
        </p:txBody>
      </p:sp>
      <p:pic>
        <p:nvPicPr>
          <p:cNvPr id="209924" name="Picture 4" descr="RIK_HT_N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260350"/>
            <a:ext cx="771525" cy="1111250"/>
          </a:xfrm>
          <a:prstGeom prst="rect">
            <a:avLst/>
          </a:prstGeom>
          <a:noFill/>
        </p:spPr>
      </p:pic>
      <p:sp>
        <p:nvSpPr>
          <p:cNvPr id="8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r>
              <a:rPr lang="sv-SE" dirty="0"/>
              <a:t>Årsmöte 2025</a:t>
            </a:r>
          </a:p>
        </p:txBody>
      </p:sp>
    </p:spTree>
    <p:extLst>
      <p:ext uri="{BB962C8B-B14F-4D97-AF65-F5344CB8AC3E}">
        <p14:creationId xmlns:p14="http://schemas.microsoft.com/office/powerpoint/2010/main" val="322485532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B003-D057-4886-B29D-2D7E89FA29F9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2E63-444A-42BB-94B6-DE37A1474293}" type="slidenum">
              <a:rPr lang="sv-SE"/>
              <a:pPr/>
              <a:t>15</a:t>
            </a:fld>
            <a:endParaRPr lang="sv-SE"/>
          </a:p>
        </p:txBody>
      </p:sp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z="3200" dirty="0"/>
              <a:t>11 Fastställande av avgifter 2026</a:t>
            </a:r>
            <a:endParaRPr lang="sv-SE" sz="3200" dirty="0">
              <a:solidFill>
                <a:srgbClr val="FF0000"/>
              </a:solidFill>
            </a:endParaRP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85888"/>
            <a:ext cx="8229600" cy="474027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sv-SE" sz="2800" dirty="0"/>
              <a:t>Styrelsen föreslår höjda spelaravgifter för 2026</a:t>
            </a:r>
          </a:p>
          <a:p>
            <a:pPr>
              <a:lnSpc>
                <a:spcPct val="80000"/>
              </a:lnSpc>
            </a:pPr>
            <a:r>
              <a:rPr lang="sv-SE" sz="2800" dirty="0"/>
              <a:t>Spelaravgift 3-manna </a:t>
            </a:r>
            <a:r>
              <a:rPr lang="sv-SE" sz="2800" b="1" dirty="0"/>
              <a:t>1.800 </a:t>
            </a:r>
            <a:r>
              <a:rPr lang="sv-SE" sz="2800" dirty="0"/>
              <a:t>kr (1.700)</a:t>
            </a:r>
          </a:p>
          <a:p>
            <a:pPr>
              <a:lnSpc>
                <a:spcPct val="80000"/>
              </a:lnSpc>
            </a:pPr>
            <a:r>
              <a:rPr lang="sv-SE" sz="2800" dirty="0"/>
              <a:t>Spelaravgift 5-manna </a:t>
            </a:r>
            <a:r>
              <a:rPr lang="sv-SE" sz="2800" b="1" dirty="0"/>
              <a:t>2.000</a:t>
            </a:r>
            <a:r>
              <a:rPr lang="sv-SE" sz="2800" dirty="0"/>
              <a:t> kr (1.900)</a:t>
            </a:r>
          </a:p>
          <a:p>
            <a:pPr>
              <a:lnSpc>
                <a:spcPct val="80000"/>
              </a:lnSpc>
            </a:pPr>
            <a:r>
              <a:rPr lang="sv-SE" sz="2800" dirty="0"/>
              <a:t>Spelaravgift 7-manna </a:t>
            </a:r>
            <a:r>
              <a:rPr lang="sv-SE" sz="2800" b="1" dirty="0"/>
              <a:t>2.200</a:t>
            </a:r>
            <a:r>
              <a:rPr lang="sv-SE" sz="2800" dirty="0"/>
              <a:t> kr (2.100)</a:t>
            </a:r>
          </a:p>
          <a:p>
            <a:pPr>
              <a:lnSpc>
                <a:spcPct val="80000"/>
              </a:lnSpc>
            </a:pPr>
            <a:r>
              <a:rPr lang="sv-SE" sz="2800" dirty="0"/>
              <a:t>Spelaravgift  9 /11 manna </a:t>
            </a:r>
            <a:r>
              <a:rPr lang="sv-SE" sz="2800" b="1" dirty="0"/>
              <a:t>2.400</a:t>
            </a:r>
            <a:r>
              <a:rPr lang="sv-SE" sz="2800" dirty="0"/>
              <a:t> kr (2.300)</a:t>
            </a:r>
          </a:p>
          <a:p>
            <a:pPr>
              <a:lnSpc>
                <a:spcPct val="80000"/>
              </a:lnSpc>
            </a:pPr>
            <a:r>
              <a:rPr lang="sv-SE" sz="2800" dirty="0"/>
              <a:t>Spelaravgift över 15 år </a:t>
            </a:r>
            <a:r>
              <a:rPr lang="sv-SE" sz="2800" b="1" dirty="0"/>
              <a:t>2.600</a:t>
            </a:r>
            <a:r>
              <a:rPr lang="sv-SE" sz="2800" dirty="0"/>
              <a:t> kr (2.500)</a:t>
            </a:r>
          </a:p>
          <a:p>
            <a:pPr>
              <a:lnSpc>
                <a:spcPct val="80000"/>
              </a:lnSpc>
            </a:pPr>
            <a:r>
              <a:rPr lang="sv-SE" sz="2800" dirty="0" err="1"/>
              <a:t>Eftis</a:t>
            </a:r>
            <a:r>
              <a:rPr lang="sv-SE" sz="2800" dirty="0"/>
              <a:t> spelaravgift </a:t>
            </a:r>
            <a:r>
              <a:rPr lang="sv-SE" sz="2800" b="1" dirty="0"/>
              <a:t>1.195</a:t>
            </a:r>
            <a:r>
              <a:rPr lang="sv-SE" sz="2800" dirty="0"/>
              <a:t> kr (1.095)</a:t>
            </a:r>
          </a:p>
          <a:p>
            <a:pPr>
              <a:lnSpc>
                <a:spcPct val="80000"/>
              </a:lnSpc>
            </a:pPr>
            <a:r>
              <a:rPr lang="sv-SE" sz="2800" dirty="0"/>
              <a:t>Tränaravgift 13-19 år efter överenskommelse</a:t>
            </a:r>
          </a:p>
          <a:p>
            <a:pPr lvl="1">
              <a:lnSpc>
                <a:spcPct val="80000"/>
              </a:lnSpc>
            </a:pPr>
            <a:r>
              <a:rPr lang="sv-SE" sz="1800" dirty="0"/>
              <a:t>Nivån bestäms av vilken erfarenhet och utbildningsnivå som den aktuella tränare har</a:t>
            </a:r>
            <a:endParaRPr lang="sv-SE" sz="2400" dirty="0"/>
          </a:p>
          <a:p>
            <a:pPr>
              <a:lnSpc>
                <a:spcPct val="80000"/>
              </a:lnSpc>
              <a:buFontTx/>
              <a:buNone/>
            </a:pPr>
            <a:endParaRPr lang="sv-SE" sz="2800" dirty="0"/>
          </a:p>
        </p:txBody>
      </p:sp>
      <p:pic>
        <p:nvPicPr>
          <p:cNvPr id="209924" name="Picture 4" descr="RIK_HT_N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260350"/>
            <a:ext cx="771525" cy="1111250"/>
          </a:xfrm>
          <a:prstGeom prst="rect">
            <a:avLst/>
          </a:prstGeom>
          <a:noFill/>
        </p:spPr>
      </p:pic>
      <p:sp>
        <p:nvSpPr>
          <p:cNvPr id="8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r>
              <a:rPr lang="sv-SE" dirty="0"/>
              <a:t>Årsmöte 2025</a:t>
            </a:r>
          </a:p>
        </p:txBody>
      </p:sp>
    </p:spTree>
    <p:extLst>
      <p:ext uri="{BB962C8B-B14F-4D97-AF65-F5344CB8AC3E}">
        <p14:creationId xmlns:p14="http://schemas.microsoft.com/office/powerpoint/2010/main" val="356313864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B003-D057-4886-B29D-2D7E89FA29F9}" type="datetime1">
              <a:rPr lang="sv-SE"/>
              <a:pPr/>
              <a:t>2026-02-08</a:t>
            </a:fld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2E63-444A-42BB-94B6-DE37A1474293}" type="slidenum">
              <a:rPr lang="sv-SE"/>
              <a:pPr/>
              <a:t>16</a:t>
            </a:fld>
            <a:endParaRPr lang="sv-SE"/>
          </a:p>
        </p:txBody>
      </p:sp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z="3200" dirty="0"/>
              <a:t>11 Fastställande av avgifter 2027</a:t>
            </a:r>
            <a:endParaRPr lang="sv-SE" sz="3200" dirty="0">
              <a:solidFill>
                <a:srgbClr val="FF0000"/>
              </a:solidFill>
            </a:endParaRP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85888"/>
            <a:ext cx="8229600" cy="474027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sv-SE" sz="2800" dirty="0"/>
              <a:t>Styrelsen föreslår oförändrade avgifter för 2027</a:t>
            </a:r>
          </a:p>
          <a:p>
            <a:pPr>
              <a:lnSpc>
                <a:spcPct val="80000"/>
              </a:lnSpc>
            </a:pPr>
            <a:r>
              <a:rPr lang="sv-SE" sz="2800" dirty="0"/>
              <a:t>Spelaravgift 3-manna </a:t>
            </a:r>
            <a:r>
              <a:rPr lang="sv-SE" sz="2800" b="1" dirty="0"/>
              <a:t>1.800 </a:t>
            </a:r>
            <a:r>
              <a:rPr lang="sv-SE" sz="2800" dirty="0"/>
              <a:t>kr (1.800)</a:t>
            </a:r>
          </a:p>
          <a:p>
            <a:pPr>
              <a:lnSpc>
                <a:spcPct val="80000"/>
              </a:lnSpc>
            </a:pPr>
            <a:r>
              <a:rPr lang="sv-SE" sz="2800" dirty="0"/>
              <a:t>Spelaravgift 5-manna </a:t>
            </a:r>
            <a:r>
              <a:rPr lang="sv-SE" sz="2800" b="1" dirty="0"/>
              <a:t>2.000</a:t>
            </a:r>
            <a:r>
              <a:rPr lang="sv-SE" sz="2800" dirty="0"/>
              <a:t> kr (2.000)</a:t>
            </a:r>
          </a:p>
          <a:p>
            <a:pPr>
              <a:lnSpc>
                <a:spcPct val="80000"/>
              </a:lnSpc>
            </a:pPr>
            <a:r>
              <a:rPr lang="sv-SE" sz="2800" dirty="0"/>
              <a:t>Spelaravgift 7-manna </a:t>
            </a:r>
            <a:r>
              <a:rPr lang="sv-SE" sz="2800" b="1" dirty="0"/>
              <a:t>2.250</a:t>
            </a:r>
            <a:r>
              <a:rPr lang="sv-SE" sz="2800" dirty="0"/>
              <a:t> kr (2.250)</a:t>
            </a:r>
          </a:p>
          <a:p>
            <a:pPr>
              <a:lnSpc>
                <a:spcPct val="80000"/>
              </a:lnSpc>
            </a:pPr>
            <a:r>
              <a:rPr lang="sv-SE" sz="2800" dirty="0"/>
              <a:t>Spelaravgift  9 /11 manna </a:t>
            </a:r>
            <a:r>
              <a:rPr lang="sv-SE" sz="2800" b="1" dirty="0"/>
              <a:t>2.400</a:t>
            </a:r>
            <a:r>
              <a:rPr lang="sv-SE" sz="2800" dirty="0"/>
              <a:t> kr (2.400)</a:t>
            </a:r>
          </a:p>
          <a:p>
            <a:pPr>
              <a:lnSpc>
                <a:spcPct val="80000"/>
              </a:lnSpc>
            </a:pPr>
            <a:r>
              <a:rPr lang="sv-SE" sz="2800" dirty="0"/>
              <a:t>Spelaravgift över 15 år </a:t>
            </a:r>
            <a:r>
              <a:rPr lang="sv-SE" sz="2800" b="1" dirty="0"/>
              <a:t>2.600</a:t>
            </a:r>
            <a:r>
              <a:rPr lang="sv-SE" sz="2800" dirty="0"/>
              <a:t> kr (2.600)</a:t>
            </a:r>
          </a:p>
          <a:p>
            <a:pPr>
              <a:lnSpc>
                <a:spcPct val="80000"/>
              </a:lnSpc>
            </a:pPr>
            <a:r>
              <a:rPr lang="sv-SE" sz="2800" dirty="0" err="1"/>
              <a:t>Eftis</a:t>
            </a:r>
            <a:r>
              <a:rPr lang="sv-SE" sz="2800" dirty="0"/>
              <a:t> spelaravgift </a:t>
            </a:r>
            <a:r>
              <a:rPr lang="sv-SE" sz="2800" b="1" dirty="0"/>
              <a:t>1.195</a:t>
            </a:r>
            <a:r>
              <a:rPr lang="sv-SE" sz="2800" dirty="0"/>
              <a:t> kr (1.195)</a:t>
            </a:r>
          </a:p>
          <a:p>
            <a:pPr>
              <a:lnSpc>
                <a:spcPct val="80000"/>
              </a:lnSpc>
            </a:pPr>
            <a:r>
              <a:rPr lang="sv-SE" sz="2800" dirty="0"/>
              <a:t>Tränaravgift 13-19 år efter överenskommelse</a:t>
            </a:r>
          </a:p>
          <a:p>
            <a:pPr lvl="1">
              <a:lnSpc>
                <a:spcPct val="80000"/>
              </a:lnSpc>
            </a:pPr>
            <a:r>
              <a:rPr lang="sv-SE" sz="1800" dirty="0"/>
              <a:t>Nivån bestäms av vilken erfarenhet och utbildningsnivå som den aktuella tränare har</a:t>
            </a:r>
            <a:endParaRPr lang="sv-SE" sz="2400" dirty="0"/>
          </a:p>
          <a:p>
            <a:pPr marL="457200" lvl="1" indent="0">
              <a:lnSpc>
                <a:spcPct val="80000"/>
              </a:lnSpc>
              <a:buNone/>
            </a:pPr>
            <a:endParaRPr lang="sv-SE" sz="2400" dirty="0"/>
          </a:p>
          <a:p>
            <a:pPr>
              <a:lnSpc>
                <a:spcPct val="80000"/>
              </a:lnSpc>
              <a:buFontTx/>
              <a:buNone/>
            </a:pPr>
            <a:endParaRPr lang="sv-SE" sz="2800" dirty="0"/>
          </a:p>
        </p:txBody>
      </p:sp>
      <p:pic>
        <p:nvPicPr>
          <p:cNvPr id="209924" name="Picture 4" descr="RIK_HT_N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260350"/>
            <a:ext cx="771525" cy="1111250"/>
          </a:xfrm>
          <a:prstGeom prst="rect">
            <a:avLst/>
          </a:prstGeom>
          <a:noFill/>
        </p:spPr>
      </p:pic>
      <p:sp>
        <p:nvSpPr>
          <p:cNvPr id="8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r>
              <a:rPr lang="sv-SE" dirty="0"/>
              <a:t>Årsmöte 2025</a:t>
            </a:r>
          </a:p>
        </p:txBody>
      </p:sp>
    </p:spTree>
    <p:extLst>
      <p:ext uri="{BB962C8B-B14F-4D97-AF65-F5344CB8AC3E}">
        <p14:creationId xmlns:p14="http://schemas.microsoft.com/office/powerpoint/2010/main" val="51108625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200" dirty="0"/>
              <a:t>11 Budget 2026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3404C-DBDA-4A44-9757-B86B3021B20E}" type="datetime1">
              <a:rPr lang="sv-SE" smtClean="0"/>
              <a:pPr/>
              <a:t>2026-02-08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Årsmöte 2025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99B6A-C85C-4195-B42F-2D7F3C19C881}" type="slidenum">
              <a:rPr lang="sv-SE" smtClean="0"/>
              <a:pPr/>
              <a:t>17</a:t>
            </a:fld>
            <a:endParaRPr lang="sv-SE" dirty="0"/>
          </a:p>
        </p:txBody>
      </p:sp>
      <p:pic>
        <p:nvPicPr>
          <p:cNvPr id="11" name="Picture 4" descr="RIK_HT_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771525" cy="1111250"/>
          </a:xfrm>
          <a:prstGeom prst="rect">
            <a:avLst/>
          </a:prstGeom>
          <a:noFill/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FA32E2DD-9F73-D21C-570B-7A6F2848F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261" y="1523317"/>
            <a:ext cx="6560270" cy="381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31271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npassad formgiv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112513</TotalTime>
  <Words>1494</Words>
  <Application>Microsoft Office PowerPoint</Application>
  <PresentationFormat>Bildspel på skärmen (4:3)</PresentationFormat>
  <Paragraphs>226</Paragraphs>
  <Slides>17</Slides>
  <Notes>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17</vt:i4>
      </vt:variant>
    </vt:vector>
  </HeadingPairs>
  <TitlesOfParts>
    <vt:vector size="22" baseType="lpstr">
      <vt:lpstr>Arial</vt:lpstr>
      <vt:lpstr>Calibri</vt:lpstr>
      <vt:lpstr>Helvetica Neue Light</vt:lpstr>
      <vt:lpstr>Standardformgivning</vt:lpstr>
      <vt:lpstr>Anpassad formgivning</vt:lpstr>
      <vt:lpstr> </vt:lpstr>
      <vt:lpstr>11 Verksamhetsplan och budget 2026</vt:lpstr>
      <vt:lpstr>Föreningens syfte </vt:lpstr>
      <vt:lpstr>Vår Vision</vt:lpstr>
      <vt:lpstr>Inriktning 2026  </vt:lpstr>
      <vt:lpstr>11 Målsättningar 2026 för Eftis 5-7 år</vt:lpstr>
      <vt:lpstr>11 Målsättningar 2026 för barn 8-12 år </vt:lpstr>
      <vt:lpstr>11 Målsättningar 2026 för ungdom 13-19 år </vt:lpstr>
      <vt:lpstr>11 Rotationsträning 2026 för ungdom 13-19 år </vt:lpstr>
      <vt:lpstr>11 Målsättningar 2026 för seniorer herrar </vt:lpstr>
      <vt:lpstr>11 Målsättningar 2026 för seniorer damer </vt:lpstr>
      <vt:lpstr>11 Allt annat verksamhetsåret 2026</vt:lpstr>
      <vt:lpstr>11 Utmaningar 2026 och framåt</vt:lpstr>
      <vt:lpstr>11 Fastställande av medlemsavgifter</vt:lpstr>
      <vt:lpstr>11 Fastställande av avgifter 2026</vt:lpstr>
      <vt:lpstr>11 Fastställande av avgifter 2027</vt:lpstr>
      <vt:lpstr>11 Budget 2026</vt:lpstr>
    </vt:vector>
  </TitlesOfParts>
  <Company>SvD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Reymersholms IK</dc:title>
  <dc:creator>Christer B Sandberg</dc:creator>
  <cp:lastModifiedBy>Hans Förnestig</cp:lastModifiedBy>
  <cp:revision>666</cp:revision>
  <dcterms:created xsi:type="dcterms:W3CDTF">2007-02-22T14:13:25Z</dcterms:created>
  <dcterms:modified xsi:type="dcterms:W3CDTF">2026-02-13T07:48:50Z</dcterms:modified>
</cp:coreProperties>
</file>