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9" r:id="rId1"/>
  </p:sldMasterIdLst>
  <p:notesMasterIdLst>
    <p:notesMasterId r:id="rId22"/>
  </p:notesMasterIdLst>
  <p:sldIdLst>
    <p:sldId id="256" r:id="rId2"/>
    <p:sldId id="292" r:id="rId3"/>
    <p:sldId id="300" r:id="rId4"/>
    <p:sldId id="303" r:id="rId5"/>
    <p:sldId id="295" r:id="rId6"/>
    <p:sldId id="306" r:id="rId7"/>
    <p:sldId id="307" r:id="rId8"/>
    <p:sldId id="304" r:id="rId9"/>
    <p:sldId id="305" r:id="rId10"/>
    <p:sldId id="297" r:id="rId11"/>
    <p:sldId id="302" r:id="rId12"/>
    <p:sldId id="308" r:id="rId13"/>
    <p:sldId id="296" r:id="rId14"/>
    <p:sldId id="298" r:id="rId15"/>
    <p:sldId id="299" r:id="rId16"/>
    <p:sldId id="284" r:id="rId17"/>
    <p:sldId id="301" r:id="rId18"/>
    <p:sldId id="286" r:id="rId19"/>
    <p:sldId id="287" r:id="rId20"/>
    <p:sldId id="28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LeYUhG5l6qttShKaxKaJH9usu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772DEE-4667-4C63-9A53-91EA6FE3F92D}" v="5" dt="2023-04-20T13:47:53.631"/>
  </p1510:revLst>
</p1510:revInfo>
</file>

<file path=ppt/tableStyles.xml><?xml version="1.0" encoding="utf-8"?>
<a:tblStyleLst xmlns:a="http://schemas.openxmlformats.org/drawingml/2006/main" def="{86A96804-5EF5-4C60-8649-193E16355B3B}">
  <a:tblStyle styleId="{86A96804-5EF5-4C60-8649-193E16355B3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CE7"/>
          </a:solidFill>
        </a:fill>
      </a:tcStyle>
    </a:wholeTbl>
    <a:band1H>
      <a:tcTxStyle b="off" i="off"/>
      <a:tcStyle>
        <a:tcBdr/>
        <a:fill>
          <a:solidFill>
            <a:srgbClr val="F8D6CC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8D6CC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469" autoAdjust="0"/>
  </p:normalViewPr>
  <p:slideViewPr>
    <p:cSldViewPr snapToGrid="0">
      <p:cViewPr varScale="1">
        <p:scale>
          <a:sx n="53" d="100"/>
          <a:sy n="53" d="100"/>
        </p:scale>
        <p:origin x="13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Bergkvist" userId="539086eded122fab" providerId="LiveId" clId="{08772DEE-4667-4C63-9A53-91EA6FE3F92D}"/>
    <pc:docChg chg="undo custSel delSld modSld">
      <pc:chgData name="Maria Bergkvist" userId="539086eded122fab" providerId="LiveId" clId="{08772DEE-4667-4C63-9A53-91EA6FE3F92D}" dt="2023-04-20T13:49:42.365" v="70" actId="478"/>
      <pc:docMkLst>
        <pc:docMk/>
      </pc:docMkLst>
      <pc:sldChg chg="addSp delSp modSp del mod modNotesTx">
        <pc:chgData name="Maria Bergkvist" userId="539086eded122fab" providerId="LiveId" clId="{08772DEE-4667-4C63-9A53-91EA6FE3F92D}" dt="2023-04-20T13:49:11.754" v="67" actId="47"/>
        <pc:sldMkLst>
          <pc:docMk/>
          <pc:sldMk cId="0" sldId="265"/>
        </pc:sldMkLst>
        <pc:spChg chg="add del mod">
          <ac:chgData name="Maria Bergkvist" userId="539086eded122fab" providerId="LiveId" clId="{08772DEE-4667-4C63-9A53-91EA6FE3F92D}" dt="2023-04-20T13:48:49.332" v="58" actId="47"/>
          <ac:spMkLst>
            <pc:docMk/>
            <pc:sldMk cId="0" sldId="265"/>
            <ac:spMk id="3" creationId="{B6BF15D5-8BD1-3BD5-4F3B-1B3C2F945689}"/>
          </ac:spMkLst>
        </pc:spChg>
        <pc:spChg chg="add del mod">
          <ac:chgData name="Maria Bergkvist" userId="539086eded122fab" providerId="LiveId" clId="{08772DEE-4667-4C63-9A53-91EA6FE3F92D}" dt="2023-04-20T13:49:10.007" v="66"/>
          <ac:spMkLst>
            <pc:docMk/>
            <pc:sldMk cId="0" sldId="265"/>
            <ac:spMk id="4" creationId="{45100769-EC61-3C3E-2B75-71FFAA0B5F69}"/>
          </ac:spMkLst>
        </pc:spChg>
        <pc:spChg chg="del">
          <ac:chgData name="Maria Bergkvist" userId="539086eded122fab" providerId="LiveId" clId="{08772DEE-4667-4C63-9A53-91EA6FE3F92D}" dt="2023-04-20T13:47:11.382" v="11" actId="478"/>
          <ac:spMkLst>
            <pc:docMk/>
            <pc:sldMk cId="0" sldId="265"/>
            <ac:spMk id="157" creationId="{00000000-0000-0000-0000-000000000000}"/>
          </ac:spMkLst>
        </pc:spChg>
        <pc:picChg chg="add del mod">
          <ac:chgData name="Maria Bergkvist" userId="539086eded122fab" providerId="LiveId" clId="{08772DEE-4667-4C63-9A53-91EA6FE3F92D}" dt="2023-04-20T13:48:51.979" v="59" actId="478"/>
          <ac:picMkLst>
            <pc:docMk/>
            <pc:sldMk cId="0" sldId="265"/>
            <ac:picMk id="2" creationId="{43F01BF1-88E8-723D-4565-A7F5075CFAAF}"/>
          </ac:picMkLst>
        </pc:picChg>
      </pc:sldChg>
      <pc:sldChg chg="del">
        <pc:chgData name="Maria Bergkvist" userId="539086eded122fab" providerId="LiveId" clId="{08772DEE-4667-4C63-9A53-91EA6FE3F92D}" dt="2023-04-20T13:47:04.375" v="10" actId="47"/>
        <pc:sldMkLst>
          <pc:docMk/>
          <pc:sldMk cId="0" sldId="266"/>
        </pc:sldMkLst>
      </pc:sldChg>
      <pc:sldChg chg="del">
        <pc:chgData name="Maria Bergkvist" userId="539086eded122fab" providerId="LiveId" clId="{08772DEE-4667-4C63-9A53-91EA6FE3F92D}" dt="2023-04-20T13:47:03.576" v="9" actId="47"/>
        <pc:sldMkLst>
          <pc:docMk/>
          <pc:sldMk cId="0" sldId="268"/>
        </pc:sldMkLst>
      </pc:sldChg>
      <pc:sldChg chg="del">
        <pc:chgData name="Maria Bergkvist" userId="539086eded122fab" providerId="LiveId" clId="{08772DEE-4667-4C63-9A53-91EA6FE3F92D}" dt="2023-04-20T13:47:02.765" v="8" actId="47"/>
        <pc:sldMkLst>
          <pc:docMk/>
          <pc:sldMk cId="0" sldId="270"/>
        </pc:sldMkLst>
      </pc:sldChg>
      <pc:sldChg chg="del">
        <pc:chgData name="Maria Bergkvist" userId="539086eded122fab" providerId="LiveId" clId="{08772DEE-4667-4C63-9A53-91EA6FE3F92D}" dt="2023-04-20T13:47:01.908" v="7" actId="47"/>
        <pc:sldMkLst>
          <pc:docMk/>
          <pc:sldMk cId="0" sldId="271"/>
        </pc:sldMkLst>
      </pc:sldChg>
      <pc:sldChg chg="del">
        <pc:chgData name="Maria Bergkvist" userId="539086eded122fab" providerId="LiveId" clId="{08772DEE-4667-4C63-9A53-91EA6FE3F92D}" dt="2023-04-20T13:46:59.987" v="5" actId="47"/>
        <pc:sldMkLst>
          <pc:docMk/>
          <pc:sldMk cId="0" sldId="272"/>
        </pc:sldMkLst>
      </pc:sldChg>
      <pc:sldChg chg="del">
        <pc:chgData name="Maria Bergkvist" userId="539086eded122fab" providerId="LiveId" clId="{08772DEE-4667-4C63-9A53-91EA6FE3F92D}" dt="2023-04-20T13:47:00.863" v="6" actId="47"/>
        <pc:sldMkLst>
          <pc:docMk/>
          <pc:sldMk cId="0" sldId="273"/>
        </pc:sldMkLst>
      </pc:sldChg>
      <pc:sldChg chg="del">
        <pc:chgData name="Maria Bergkvist" userId="539086eded122fab" providerId="LiveId" clId="{08772DEE-4667-4C63-9A53-91EA6FE3F92D}" dt="2023-04-20T13:46:58.228" v="4" actId="47"/>
        <pc:sldMkLst>
          <pc:docMk/>
          <pc:sldMk cId="0" sldId="274"/>
        </pc:sldMkLst>
      </pc:sldChg>
      <pc:sldChg chg="del">
        <pc:chgData name="Maria Bergkvist" userId="539086eded122fab" providerId="LiveId" clId="{08772DEE-4667-4C63-9A53-91EA6FE3F92D}" dt="2023-04-20T13:46:57.347" v="3" actId="47"/>
        <pc:sldMkLst>
          <pc:docMk/>
          <pc:sldMk cId="0" sldId="275"/>
        </pc:sldMkLst>
      </pc:sldChg>
      <pc:sldChg chg="del">
        <pc:chgData name="Maria Bergkvist" userId="539086eded122fab" providerId="LiveId" clId="{08772DEE-4667-4C63-9A53-91EA6FE3F92D}" dt="2023-04-20T13:46:56.276" v="2" actId="47"/>
        <pc:sldMkLst>
          <pc:docMk/>
          <pc:sldMk cId="0" sldId="277"/>
        </pc:sldMkLst>
      </pc:sldChg>
      <pc:sldChg chg="del">
        <pc:chgData name="Maria Bergkvist" userId="539086eded122fab" providerId="LiveId" clId="{08772DEE-4667-4C63-9A53-91EA6FE3F92D}" dt="2023-04-20T13:46:55.544" v="1" actId="47"/>
        <pc:sldMkLst>
          <pc:docMk/>
          <pc:sldMk cId="0" sldId="278"/>
        </pc:sldMkLst>
      </pc:sldChg>
      <pc:sldChg chg="del">
        <pc:chgData name="Maria Bergkvist" userId="539086eded122fab" providerId="LiveId" clId="{08772DEE-4667-4C63-9A53-91EA6FE3F92D}" dt="2023-04-20T13:46:54.585" v="0" actId="47"/>
        <pc:sldMkLst>
          <pc:docMk/>
          <pc:sldMk cId="0" sldId="285"/>
        </pc:sldMkLst>
      </pc:sldChg>
      <pc:sldChg chg="delSp modSp mod">
        <pc:chgData name="Maria Bergkvist" userId="539086eded122fab" providerId="LiveId" clId="{08772DEE-4667-4C63-9A53-91EA6FE3F92D}" dt="2023-04-20T13:49:42.365" v="70" actId="478"/>
        <pc:sldMkLst>
          <pc:docMk/>
          <pc:sldMk cId="0" sldId="288"/>
        </pc:sldMkLst>
        <pc:picChg chg="del mod">
          <ac:chgData name="Maria Bergkvist" userId="539086eded122fab" providerId="LiveId" clId="{08772DEE-4667-4C63-9A53-91EA6FE3F92D}" dt="2023-04-20T13:49:42.365" v="70" actId="478"/>
          <ac:picMkLst>
            <pc:docMk/>
            <pc:sldMk cId="0" sldId="288"/>
            <ac:picMk id="353" creationId="{00000000-0000-0000-0000-000000000000}"/>
          </ac:picMkLst>
        </pc:picChg>
      </pc:sldChg>
      <pc:sldChg chg="delSp del mod">
        <pc:chgData name="Maria Bergkvist" userId="539086eded122fab" providerId="LiveId" clId="{08772DEE-4667-4C63-9A53-91EA6FE3F92D}" dt="2023-04-20T13:47:33.056" v="16" actId="47"/>
        <pc:sldMkLst>
          <pc:docMk/>
          <pc:sldMk cId="0" sldId="290"/>
        </pc:sldMkLst>
        <pc:picChg chg="del">
          <ac:chgData name="Maria Bergkvist" userId="539086eded122fab" providerId="LiveId" clId="{08772DEE-4667-4C63-9A53-91EA6FE3F92D}" dt="2023-04-20T13:47:14.718" v="12" actId="21"/>
          <ac:picMkLst>
            <pc:docMk/>
            <pc:sldMk cId="0" sldId="290"/>
            <ac:picMk id="36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Lokalhyra</a:t>
            </a:r>
          </a:p>
          <a:p>
            <a:r>
              <a:rPr lang="sv-SE" dirty="0"/>
              <a:t>Resor</a:t>
            </a:r>
          </a:p>
          <a:p>
            <a:r>
              <a:rPr lang="sv-SE" dirty="0"/>
              <a:t>Drift</a:t>
            </a:r>
          </a:p>
        </p:txBody>
      </p:sp>
    </p:spTree>
    <p:extLst>
      <p:ext uri="{BB962C8B-B14F-4D97-AF65-F5344CB8AC3E}">
        <p14:creationId xmlns:p14="http://schemas.microsoft.com/office/powerpoint/2010/main" val="3021618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oto Sans Symbols"/>
              <a:buChar char="▪"/>
            </a:pPr>
            <a:r>
              <a:rPr lang="sv-SE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Här ser vi en bild på hur De fysiologiska grundkvalitéerna bör prioriteras olika mycket i olika åldrar</a:t>
            </a:r>
            <a:endParaRPr lang="sv-SE"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oto Sans Symbols"/>
              <a:buChar char="▪"/>
            </a:pPr>
            <a:r>
              <a:rPr lang="sv-SE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 finns inga ”fysiska” fönster som öppnas och stängs däremot varierar mottagligheten. (ex kondition på barn har väldigt låg effekt)</a:t>
            </a:r>
            <a:endParaRPr lang="sv-SE"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oto Sans Symbols"/>
              <a:buChar char="▪"/>
            </a:pPr>
            <a:r>
              <a:rPr lang="sv-SE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Grönt = hög prioritet, Orange = låg prioritet</a:t>
            </a:r>
            <a:endParaRPr lang="sv-SE"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oto Sans Symbols"/>
              <a:buChar char="▪"/>
            </a:pPr>
            <a:r>
              <a:rPr lang="sv-SE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Stort behov av koordination i barnfotbollen</a:t>
            </a:r>
            <a:endParaRPr lang="sv-SE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oto Sans Symbols"/>
              <a:buNone/>
            </a:pPr>
            <a:endParaRPr lang="sv-SE"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sv-SE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Fysiska grundkvaliteterna kommer tränas i  bland annat </a:t>
            </a:r>
            <a:r>
              <a:rPr lang="sv-SE" sz="11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uppvärmning och eller den avslutande leken.</a:t>
            </a:r>
            <a:endParaRPr lang="sv-SE" dirty="0"/>
          </a:p>
          <a:p>
            <a:pPr marL="457200" lvl="0" indent="-298450" algn="l" rtl="0">
              <a:lnSpc>
                <a:spcPct val="106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sv-SE" sz="11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Exempel, sprint är bra att börja träna redan tidigt, gör det på ett lekfullt och roligt sätt genom typ stafett, kull. </a:t>
            </a:r>
            <a:endParaRPr lang="sv-SE"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5875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3616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sv-SE" sz="11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Förklara att med enklare och styrda övningar, där exempelvis A passar till B som passar till C, kommer säkerligen träningen i stunden se ganska bra</a:t>
            </a:r>
          </a:p>
          <a:p>
            <a:pPr marL="158750" indent="0">
              <a:buNone/>
            </a:pPr>
            <a:r>
              <a:rPr lang="sv-SE" sz="11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ut. Lärandet över tid blir inte lika bestående. Då är det bättre med övningar som kräver beslutsfattande, och som är lite varierade – vilket kan leda till fler misstag under träning, men ett bättre lärande över tid.</a:t>
            </a:r>
          </a:p>
          <a:p>
            <a:pPr marL="158750" indent="0">
              <a:buNone/>
            </a:pPr>
            <a:endParaRPr lang="sv-SE" sz="11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58750" indent="0">
              <a:buNone/>
            </a:pPr>
            <a:r>
              <a:rPr lang="sv-SE" sz="11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OBS! Självklart kan spelare och lag ibland, på kort sikt, vilja göra enkla övningar för ökad trygghet och självförtroende, men för det bästa lärandet på lång sikt</a:t>
            </a:r>
          </a:p>
          <a:p>
            <a:pPr marL="158750" indent="0">
              <a:buNone/>
            </a:pPr>
            <a:r>
              <a:rPr lang="sv-SE" sz="11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krävs fler utmaningar. (Siffrorna på bilden förklara enbart principen, det är inte faktiska siffror som alltid gäller).</a:t>
            </a:r>
            <a:endParaRPr lang="sv-SE" dirty="0"/>
          </a:p>
          <a:p>
            <a:pPr marL="15875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78052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7" name="Google Shape;3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7" name="Google Shape;3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2404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0" name="Google Shape;34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934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725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632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548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102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522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007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32308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47192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767500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370631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04244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99239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111540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0760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602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sv-SE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144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drive.google.com/file/d/1bT8bRNTOkIyIYmlUjhiJ0CuGiERzfDPb/view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drive.google.com/file/d/1bT8bRNTOkIyIYmlUjhiJ0CuGiERzfDPb/view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459450" y="290469"/>
            <a:ext cx="9144000" cy="12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sv-SE" dirty="0">
                <a:solidFill>
                  <a:schemeClr val="bg1"/>
                </a:solidFill>
                <a:latin typeface="Arial black "/>
              </a:rPr>
              <a:t>Fotboll P 2014</a:t>
            </a:r>
            <a:endParaRPr dirty="0">
              <a:solidFill>
                <a:schemeClr val="bg1"/>
              </a:solidFill>
              <a:latin typeface="Arial black 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1509063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dirty="0">
                <a:solidFill>
                  <a:schemeClr val="bg1"/>
                </a:solidFill>
              </a:rPr>
              <a:t>Ersmarks</a:t>
            </a:r>
            <a:r>
              <a:rPr lang="sv-SE" dirty="0"/>
              <a:t> </a:t>
            </a:r>
            <a:r>
              <a:rPr lang="sv-SE" dirty="0">
                <a:solidFill>
                  <a:schemeClr val="bg1"/>
                </a:solidFill>
              </a:rPr>
              <a:t>IK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470CAFE-A1A6-FE86-969D-37937DBC2F7E}"/>
              </a:ext>
            </a:extLst>
          </p:cNvPr>
          <p:cNvSpPr/>
          <p:nvPr/>
        </p:nvSpPr>
        <p:spPr>
          <a:xfrm>
            <a:off x="287444" y="2249904"/>
            <a:ext cx="3600000" cy="3600000"/>
          </a:xfrm>
          <a:prstGeom prst="flowChartConnector">
            <a:avLst/>
          </a:prstGeom>
          <a:solidFill>
            <a:schemeClr val="bg1"/>
          </a:solidFill>
          <a:ln w="3175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Ivar, Frans 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Holger, Minato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William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Harry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Kevin,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Colin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Anton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Nils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Ebbot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Milo </a:t>
            </a:r>
          </a:p>
        </p:txBody>
      </p:sp>
      <p:pic>
        <p:nvPicPr>
          <p:cNvPr id="5" name="Bildobjekt 4" descr="En bild som visar inomhus, fotboll, ljus&#10;&#10;Automatiskt genererad beskrivning">
            <a:extLst>
              <a:ext uri="{FF2B5EF4-FFF2-40B4-BE49-F238E27FC236}">
                <a16:creationId xmlns:a16="http://schemas.microsoft.com/office/drawing/2014/main" id="{B7269C31-60E8-A812-9A7F-E40722957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364" y="2249904"/>
            <a:ext cx="3763636" cy="3600000"/>
          </a:xfrm>
          <a:prstGeom prst="rect">
            <a:avLst/>
          </a:prstGeom>
        </p:spPr>
      </p:pic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CF2C9A-F535-2A54-B5CF-710416EEBEEC}"/>
              </a:ext>
            </a:extLst>
          </p:cNvPr>
          <p:cNvSpPr/>
          <p:nvPr/>
        </p:nvSpPr>
        <p:spPr>
          <a:xfrm>
            <a:off x="4260000" y="2208002"/>
            <a:ext cx="3672000" cy="3672000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6000" y="2249904"/>
            <a:ext cx="3600000" cy="36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8825658" cy="1085919"/>
          </a:xfrm>
        </p:spPr>
        <p:txBody>
          <a:bodyPr/>
          <a:lstStyle/>
          <a:p>
            <a:r>
              <a:rPr lang="sv-SE" sz="4800" dirty="0">
                <a:latin typeface="Arial Black" panose="020B0A04020102020204" pitchFamily="34" charset="0"/>
              </a:rPr>
              <a:t>AGENDA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D77007-798D-4BDC-2CDE-EE3BB3F7D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650" y="1739058"/>
            <a:ext cx="9738884" cy="4718013"/>
          </a:xfrm>
        </p:spPr>
        <p:txBody>
          <a:bodyPr>
            <a:noAutofit/>
          </a:bodyPr>
          <a:lstStyle/>
          <a:p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  <a:p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Föräldrateam (fördela arbetsuppgifter)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Träningar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Sammandrag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Cuper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28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Spelformen 5 mot 5 </a:t>
            </a:r>
          </a:p>
        </p:txBody>
      </p:sp>
    </p:spTree>
    <p:extLst>
      <p:ext uri="{BB962C8B-B14F-4D97-AF65-F5344CB8AC3E}">
        <p14:creationId xmlns:p14="http://schemas.microsoft.com/office/powerpoint/2010/main" val="392094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Google Shape;362;g126075841ec_1_31">
            <a:extLst>
              <a:ext uri="{FF2B5EF4-FFF2-40B4-BE49-F238E27FC236}">
                <a16:creationId xmlns:a16="http://schemas.microsoft.com/office/drawing/2014/main" id="{105449F2-2C6C-B766-A387-7181E3C0E9CF}"/>
              </a:ext>
            </a:extLst>
          </p:cNvPr>
          <p:cNvPicPr preferRelativeResize="0"/>
          <p:nvPr/>
        </p:nvPicPr>
        <p:blipFill rotWithShape="1">
          <a:blip r:embed="rId2"/>
          <a:srcRect t="12501" b="5146"/>
          <a:stretch/>
        </p:blipFill>
        <p:spPr>
          <a:xfrm>
            <a:off x="4513747" y="1704101"/>
            <a:ext cx="6470907" cy="3996739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2367E94F-C98B-0021-0183-FFEAD30A833E}"/>
              </a:ext>
            </a:extLst>
          </p:cNvPr>
          <p:cNvSpPr txBox="1">
            <a:spLocks/>
          </p:cNvSpPr>
          <p:nvPr/>
        </p:nvSpPr>
        <p:spPr bwMode="gray">
          <a:xfrm>
            <a:off x="951650" y="653139"/>
            <a:ext cx="8825658" cy="10859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4800" dirty="0">
                <a:solidFill>
                  <a:schemeClr val="tx1"/>
                </a:solidFill>
                <a:latin typeface="Arial Black" panose="020B0A04020102020204" pitchFamily="34" charset="0"/>
              </a:rPr>
              <a:t>2022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61A6232C-03BE-2034-7500-415E311C743E}"/>
              </a:ext>
            </a:extLst>
          </p:cNvPr>
          <p:cNvSpPr txBox="1"/>
          <p:nvPr/>
        </p:nvSpPr>
        <p:spPr>
          <a:xfrm>
            <a:off x="951650" y="1977569"/>
            <a:ext cx="60936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Killar &amp; tjejer</a:t>
            </a:r>
            <a:b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Seriespel</a:t>
            </a:r>
            <a:b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</a:t>
            </a:r>
            <a:b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Avslutning (match)</a:t>
            </a:r>
          </a:p>
          <a:p>
            <a:endParaRPr lang="sv-SE" sz="2800" dirty="0">
              <a:solidFill>
                <a:srgbClr val="EBEBE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sz="2800" dirty="0" err="1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</a:t>
            </a:r>
            <a:r>
              <a:rPr lang="sv-SE" sz="2800" dirty="0">
                <a:solidFill>
                  <a:srgbClr val="EBEB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1184544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9275562" cy="1085919"/>
          </a:xfrm>
        </p:spPr>
        <p:txBody>
          <a:bodyPr/>
          <a:lstStyle/>
          <a:p>
            <a:r>
              <a:rPr lang="sv-SE" sz="6000" dirty="0">
                <a:latin typeface="Arial Black" panose="020B0A04020102020204" pitchFamily="34" charset="0"/>
              </a:rPr>
              <a:t>2023 - EIK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D77007-798D-4BDC-2CDE-EE3BB3F7D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650" y="1892667"/>
            <a:ext cx="8347095" cy="410017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Medlemsavgift 	250kr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Träningsavgift 	600kr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sv-SE" sz="32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Höga kostnader i förening (lokalhyra, resor, drift)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Borta resa med buss (över 10 mil) höst?	</a:t>
            </a:r>
          </a:p>
          <a:p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Laget står för halva kostnaden</a:t>
            </a:r>
          </a:p>
          <a:p>
            <a:endParaRPr lang="sv-SE" sz="32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Ordförande (Daniel </a:t>
            </a:r>
            <a:r>
              <a:rPr lang="sv-SE" sz="3200" cap="none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Sätre</a:t>
            </a: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Arbetsgrupper för en fungerande förening</a:t>
            </a:r>
          </a:p>
        </p:txBody>
      </p:sp>
    </p:spTree>
    <p:extLst>
      <p:ext uri="{BB962C8B-B14F-4D97-AF65-F5344CB8AC3E}">
        <p14:creationId xmlns:p14="http://schemas.microsoft.com/office/powerpoint/2010/main" val="2055067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9275562" cy="1085919"/>
          </a:xfrm>
        </p:spPr>
        <p:txBody>
          <a:bodyPr/>
          <a:lstStyle/>
          <a:p>
            <a:r>
              <a:rPr lang="sv-SE" sz="6000" dirty="0">
                <a:latin typeface="Arial Black" panose="020B0A04020102020204" pitchFamily="34" charset="0"/>
              </a:rPr>
              <a:t>2023 - Träningar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D77007-798D-4BDC-2CDE-EE3BB3F7D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650" y="2066568"/>
            <a:ext cx="6599523" cy="413829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Måndag </a:t>
            </a:r>
            <a:r>
              <a:rPr lang="sv-SE" sz="3200" cap="none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</a:t>
            </a: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17.30-18.30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Onsdag </a:t>
            </a:r>
            <a:r>
              <a:rPr lang="sv-SE" sz="3200" cap="none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</a:t>
            </a: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17.30-18.30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Konstgräsplanen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Februari - september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sv-SE" sz="32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Uppehåll Juli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sv-SE" sz="32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sv-SE" sz="32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oogle Shape;103;p3" title="Säsongen 2021.MOV">
            <a:hlinkClick r:id="rId2"/>
            <a:extLst>
              <a:ext uri="{FF2B5EF4-FFF2-40B4-BE49-F238E27FC236}">
                <a16:creationId xmlns:a16="http://schemas.microsoft.com/office/drawing/2014/main" id="{469DF040-261D-38CA-5A75-C6F892B7F66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4586" y="2138005"/>
            <a:ext cx="4374950" cy="3530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19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9275562" cy="1085919"/>
          </a:xfrm>
        </p:spPr>
        <p:txBody>
          <a:bodyPr/>
          <a:lstStyle/>
          <a:p>
            <a:r>
              <a:rPr lang="sv-SE" sz="6000" dirty="0">
                <a:latin typeface="Arial Black" panose="020B0A04020102020204" pitchFamily="34" charset="0"/>
              </a:rPr>
              <a:t>Träningar 8-9 år</a:t>
            </a:r>
          </a:p>
        </p:txBody>
      </p:sp>
      <p:sp>
        <p:nvSpPr>
          <p:cNvPr id="7" name="Google Shape;175;p9">
            <a:extLst>
              <a:ext uri="{FF2B5EF4-FFF2-40B4-BE49-F238E27FC236}">
                <a16:creationId xmlns:a16="http://schemas.microsoft.com/office/drawing/2014/main" id="{AAEB2C48-8742-2822-81A6-9386C51B125B}"/>
              </a:ext>
            </a:extLst>
          </p:cNvPr>
          <p:cNvSpPr txBox="1"/>
          <p:nvPr/>
        </p:nvSpPr>
        <p:spPr>
          <a:xfrm>
            <a:off x="951650" y="1964585"/>
            <a:ext cx="1042348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200" b="1" i="0" u="sng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Anfallsspel				Försvarsspel			Målvakt</a:t>
            </a:r>
            <a:endParaRPr sz="3200" u="sng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Driva							Bryta/ta bollen				Rulla</a:t>
            </a:r>
            <a:endParaRPr sz="26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Passa						Pressa						Kasta </a:t>
            </a:r>
            <a:endParaRPr sz="26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Ta emot bollen				Markera						Fånga</a:t>
            </a:r>
            <a:endParaRPr sz="26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Vända</a:t>
            </a:r>
            <a:endParaRPr sz="26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Utmana, finta och dribbla</a:t>
            </a:r>
            <a:endParaRPr sz="26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Skjuta</a:t>
            </a:r>
            <a:endParaRPr sz="26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164;p7">
            <a:extLst>
              <a:ext uri="{FF2B5EF4-FFF2-40B4-BE49-F238E27FC236}">
                <a16:creationId xmlns:a16="http://schemas.microsoft.com/office/drawing/2014/main" id="{3822F086-637B-B3F3-0E19-5D947B5AB0D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6361" y="4444091"/>
            <a:ext cx="9645639" cy="2468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811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9275562" cy="1085919"/>
          </a:xfrm>
        </p:spPr>
        <p:txBody>
          <a:bodyPr/>
          <a:lstStyle/>
          <a:p>
            <a:r>
              <a:rPr lang="sv-SE" sz="6000" dirty="0">
                <a:latin typeface="Arial Black" panose="020B0A04020102020204" pitchFamily="34" charset="0"/>
              </a:rPr>
              <a:t>PRIORITERING </a:t>
            </a: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Fysiska grundkvaliteter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1E5B6EA-584C-0871-A881-544D22504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620" y="1739058"/>
            <a:ext cx="9123496" cy="446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12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582800"/>
            <a:ext cx="9275562" cy="1085919"/>
          </a:xfrm>
        </p:spPr>
        <p:txBody>
          <a:bodyPr/>
          <a:lstStyle/>
          <a:p>
            <a:r>
              <a:rPr lang="sv-SE" sz="4800" dirty="0">
                <a:latin typeface="Arial Black" panose="020B0A04020102020204" pitchFamily="34" charset="0"/>
                <a:cs typeface="Arial" panose="020B0604020202020204" pitchFamily="34" charset="0"/>
              </a:rPr>
              <a:t>BESTÅENDE INLÄRNING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DB6278E-0863-DFBF-628F-14D649124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650" y="1668719"/>
            <a:ext cx="8249310" cy="447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5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EF45D380-84F8-9CE8-09B5-7C3FC7453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932" y="949513"/>
            <a:ext cx="3398711" cy="4958973"/>
          </a:xfrm>
          <a:prstGeom prst="rect">
            <a:avLst/>
          </a:prstGeom>
        </p:spPr>
      </p:pic>
      <p:sp>
        <p:nvSpPr>
          <p:cNvPr id="9" name="Underrubrik 2">
            <a:extLst>
              <a:ext uri="{FF2B5EF4-FFF2-40B4-BE49-F238E27FC236}">
                <a16:creationId xmlns:a16="http://schemas.microsoft.com/office/drawing/2014/main" id="{DE082CF4-B6D0-8C66-F7E2-C26E811BC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650" y="1086994"/>
            <a:ext cx="6599523" cy="482149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6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Anfallare och försvarare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6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Ofta/alltid motståndare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6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Beslutsfattande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600" cap="none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Matchlikt</a:t>
            </a:r>
            <a:endParaRPr lang="sv-SE" sz="36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sv-SE" sz="36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6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Försvarare 2 poäng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6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Anfallare 1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6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 tillbaka bollen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sv-SE" sz="3200" cap="none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028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9275562" cy="1085919"/>
          </a:xfrm>
        </p:spPr>
        <p:txBody>
          <a:bodyPr/>
          <a:lstStyle/>
          <a:p>
            <a:r>
              <a:rPr lang="sv-SE" sz="6000" dirty="0">
                <a:latin typeface="Arial Black" panose="020B0A04020102020204" pitchFamily="34" charset="0"/>
              </a:rPr>
              <a:t>2023 - Sammandrag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D77007-798D-4BDC-2CDE-EE3BB3F7D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651" y="1921938"/>
            <a:ext cx="6599523" cy="413829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Vårsäsongen</a:t>
            </a:r>
          </a:p>
          <a:p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Första sammandrag 28/5</a:t>
            </a:r>
          </a:p>
          <a:p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- Sista sammandrag 2/7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Sommaruppehåll JULI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Höstsäsong?</a:t>
            </a:r>
          </a:p>
        </p:txBody>
      </p:sp>
      <p:pic>
        <p:nvPicPr>
          <p:cNvPr id="5" name="Google Shape;103;p3" title="Säsongen 2021.MOV">
            <a:hlinkClick r:id="rId2"/>
            <a:extLst>
              <a:ext uri="{FF2B5EF4-FFF2-40B4-BE49-F238E27FC236}">
                <a16:creationId xmlns:a16="http://schemas.microsoft.com/office/drawing/2014/main" id="{469DF040-261D-38CA-5A75-C6F892B7F66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1736" y="1921938"/>
            <a:ext cx="4374950" cy="3530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86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88238DA-D1F3-D5FB-6F67-1CE42A06C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3" y="1043094"/>
            <a:ext cx="7812569" cy="476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67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9275562" cy="1085919"/>
          </a:xfrm>
        </p:spPr>
        <p:txBody>
          <a:bodyPr/>
          <a:lstStyle/>
          <a:p>
            <a:r>
              <a:rPr lang="sv-SE" sz="6000" dirty="0">
                <a:latin typeface="Arial Black" panose="020B0A04020102020204" pitchFamily="34" charset="0"/>
              </a:rPr>
              <a:t>UTRUSTNING MATCH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D77007-798D-4BDC-2CDE-EE3BB3F7D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651" y="1921938"/>
            <a:ext cx="9275561" cy="4138293"/>
          </a:xfrm>
        </p:spPr>
        <p:txBody>
          <a:bodyPr>
            <a:normAutofit/>
          </a:bodyPr>
          <a:lstStyle/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anose="05000000000000000000" pitchFamily="2" charset="2"/>
              <a:buChar char="§"/>
            </a:pPr>
            <a:r>
              <a:rPr lang="sv-SE" sz="36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Tröja (</a:t>
            </a:r>
            <a:r>
              <a:rPr lang="sv-SE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matchtröja lånas av EIK) </a:t>
            </a: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anose="05000000000000000000" pitchFamily="2" charset="2"/>
              <a:buChar char="§"/>
            </a:pPr>
            <a:r>
              <a:rPr lang="sv-SE" sz="36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Byxor</a:t>
            </a:r>
            <a:endParaRPr lang="sv-SE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anose="05000000000000000000" pitchFamily="2" charset="2"/>
              <a:buChar char="§"/>
            </a:pPr>
            <a:r>
              <a:rPr lang="sv-SE" sz="36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Strumpor</a:t>
            </a:r>
            <a:endParaRPr lang="sv-SE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anose="05000000000000000000" pitchFamily="2" charset="2"/>
              <a:buChar char="§"/>
            </a:pPr>
            <a:r>
              <a:rPr lang="sv-SE" sz="36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Benskydd</a:t>
            </a:r>
            <a:endParaRPr lang="sv-SE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Wingdings" panose="05000000000000000000" pitchFamily="2" charset="2"/>
              <a:buChar char="§"/>
            </a:pPr>
            <a:r>
              <a:rPr lang="sv-SE" sz="3600" b="0" i="0" u="none" strike="noStrike" cap="none" dirty="0">
                <a:solidFill>
                  <a:schemeClr val="bg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Skor</a:t>
            </a:r>
            <a:endParaRPr lang="sv-SE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254;p19">
            <a:extLst>
              <a:ext uri="{FF2B5EF4-FFF2-40B4-BE49-F238E27FC236}">
                <a16:creationId xmlns:a16="http://schemas.microsoft.com/office/drawing/2014/main" id="{DA076C03-3257-211F-19BC-D626CDD8C7D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07500">
            <a:off x="8576348" y="2615547"/>
            <a:ext cx="1801750" cy="2383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765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653139"/>
            <a:ext cx="9275562" cy="1085919"/>
          </a:xfrm>
        </p:spPr>
        <p:txBody>
          <a:bodyPr/>
          <a:lstStyle/>
          <a:p>
            <a:r>
              <a:rPr lang="sv-SE" sz="6000" dirty="0">
                <a:latin typeface="Arial Black" panose="020B0A04020102020204" pitchFamily="34" charset="0"/>
              </a:rPr>
              <a:t>2023 - Cuper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D77007-798D-4BDC-2CDE-EE3BB3F7D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650" y="5465860"/>
            <a:ext cx="6599523" cy="703275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sv-SE" sz="3200" cap="non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till på hösten?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18665A5-8A53-A8CE-3CF1-E73980F66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50" y="2085975"/>
            <a:ext cx="7636196" cy="3032968"/>
          </a:xfrm>
          <a:prstGeom prst="rect">
            <a:avLst/>
          </a:prstGeom>
        </p:spPr>
      </p:pic>
      <p:sp>
        <p:nvSpPr>
          <p:cNvPr id="4" name="Flödesschema: Koppling 3">
            <a:extLst>
              <a:ext uri="{FF2B5EF4-FFF2-40B4-BE49-F238E27FC236}">
                <a16:creationId xmlns:a16="http://schemas.microsoft.com/office/drawing/2014/main" id="{50D610B2-B66F-42AC-83FE-5EE702F11F9A}"/>
              </a:ext>
            </a:extLst>
          </p:cNvPr>
          <p:cNvSpPr/>
          <p:nvPr/>
        </p:nvSpPr>
        <p:spPr>
          <a:xfrm>
            <a:off x="9097450" y="2162459"/>
            <a:ext cx="2880000" cy="2880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700" b="1" dirty="0">
                <a:latin typeface="Arial" panose="020B0604020202020204" pitchFamily="34" charset="0"/>
                <a:cs typeface="Arial" panose="020B0604020202020204" pitchFamily="34" charset="0"/>
              </a:rPr>
              <a:t>Disco och Lilla Vasaloppet</a:t>
            </a:r>
          </a:p>
        </p:txBody>
      </p:sp>
    </p:spTree>
    <p:extLst>
      <p:ext uri="{BB962C8B-B14F-4D97-AF65-F5344CB8AC3E}">
        <p14:creationId xmlns:p14="http://schemas.microsoft.com/office/powerpoint/2010/main" val="4268060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Rak koppling 14">
            <a:extLst>
              <a:ext uri="{FF2B5EF4-FFF2-40B4-BE49-F238E27FC236}">
                <a16:creationId xmlns:a16="http://schemas.microsoft.com/office/drawing/2014/main" id="{B15CA106-CA48-95DC-0FB9-D50E67CD6589}"/>
              </a:ext>
            </a:extLst>
          </p:cNvPr>
          <p:cNvCxnSpPr>
            <a:cxnSpLocks/>
          </p:cNvCxnSpPr>
          <p:nvPr/>
        </p:nvCxnSpPr>
        <p:spPr>
          <a:xfrm>
            <a:off x="3379842" y="3673375"/>
            <a:ext cx="13164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A1BFC227-CAE5-F8BF-1B93-0BBE6E1E714A}"/>
              </a:ext>
            </a:extLst>
          </p:cNvPr>
          <p:cNvCxnSpPr>
            <a:cxnSpLocks/>
          </p:cNvCxnSpPr>
          <p:nvPr/>
        </p:nvCxnSpPr>
        <p:spPr>
          <a:xfrm flipV="1">
            <a:off x="6619534" y="3011754"/>
            <a:ext cx="1289493" cy="4172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A81FB3B4-A955-8C2D-3E9E-4E551B504243}"/>
              </a:ext>
            </a:extLst>
          </p:cNvPr>
          <p:cNvCxnSpPr>
            <a:cxnSpLocks/>
          </p:cNvCxnSpPr>
          <p:nvPr/>
        </p:nvCxnSpPr>
        <p:spPr>
          <a:xfrm flipV="1">
            <a:off x="3835863" y="4035539"/>
            <a:ext cx="1271484" cy="10215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415FFB8D-8B4F-BD53-EED1-2A809085586C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5552456" y="4260932"/>
            <a:ext cx="90248" cy="7588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k koppling 15">
            <a:extLst>
              <a:ext uri="{FF2B5EF4-FFF2-40B4-BE49-F238E27FC236}">
                <a16:creationId xmlns:a16="http://schemas.microsoft.com/office/drawing/2014/main" id="{FE78AE2E-C79E-5023-15B5-F69F301DC7C3}"/>
              </a:ext>
            </a:extLst>
          </p:cNvPr>
          <p:cNvCxnSpPr>
            <a:cxnSpLocks/>
            <a:endCxn id="7" idx="2"/>
          </p:cNvCxnSpPr>
          <p:nvPr/>
        </p:nvCxnSpPr>
        <p:spPr>
          <a:xfrm>
            <a:off x="6944218" y="3886200"/>
            <a:ext cx="1361594" cy="2104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>
            <a:extLst>
              <a:ext uri="{FF2B5EF4-FFF2-40B4-BE49-F238E27FC236}">
                <a16:creationId xmlns:a16="http://schemas.microsoft.com/office/drawing/2014/main" id="{C6D5EEC0-93BB-CE1F-194F-CFA6709F2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650" y="1026119"/>
            <a:ext cx="9275562" cy="1085919"/>
          </a:xfrm>
        </p:spPr>
        <p:txBody>
          <a:bodyPr/>
          <a:lstStyle/>
          <a:p>
            <a:r>
              <a:rPr lang="sv-SE" sz="4800" dirty="0">
                <a:latin typeface="Arial Black" panose="020B0A04020102020204" pitchFamily="34" charset="0"/>
              </a:rPr>
              <a:t>2023 – Föräldrateam</a:t>
            </a:r>
            <a:br>
              <a:rPr lang="sv-SE" sz="6000" dirty="0">
                <a:latin typeface="Arial Black" panose="020B0A04020102020204" pitchFamily="34" charset="0"/>
              </a:rPr>
            </a:b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Vi hjälps åt så blir det roligare!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5E8C8E58-CF38-B960-2641-B17D78F71B39}"/>
              </a:ext>
            </a:extLst>
          </p:cNvPr>
          <p:cNvSpPr/>
          <p:nvPr/>
        </p:nvSpPr>
        <p:spPr>
          <a:xfrm>
            <a:off x="4390435" y="3003351"/>
            <a:ext cx="2638707" cy="13886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Laget</a:t>
            </a:r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3B96F52D-08B1-8F8B-C547-CCB064BED1FF}"/>
              </a:ext>
            </a:extLst>
          </p:cNvPr>
          <p:cNvSpPr/>
          <p:nvPr/>
        </p:nvSpPr>
        <p:spPr>
          <a:xfrm>
            <a:off x="7754997" y="2366776"/>
            <a:ext cx="1920241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700" b="1" dirty="0">
                <a:solidFill>
                  <a:schemeClr val="tx1"/>
                </a:solidFill>
              </a:rPr>
              <a:t>Tränare</a:t>
            </a:r>
          </a:p>
          <a:p>
            <a:pPr algn="ctr"/>
            <a:r>
              <a:rPr lang="sv-SE" sz="1700" dirty="0">
                <a:solidFill>
                  <a:schemeClr val="tx1"/>
                </a:solidFill>
              </a:rPr>
              <a:t>Lars, Maria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513E0F7A-5F5A-A243-09F1-7CABCB2B5443}"/>
              </a:ext>
            </a:extLst>
          </p:cNvPr>
          <p:cNvSpPr/>
          <p:nvPr/>
        </p:nvSpPr>
        <p:spPr>
          <a:xfrm>
            <a:off x="8305812" y="3639467"/>
            <a:ext cx="1920241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700" b="1" dirty="0">
                <a:solidFill>
                  <a:schemeClr val="tx1"/>
                </a:solidFill>
              </a:rPr>
              <a:t>Lagledare</a:t>
            </a:r>
          </a:p>
          <a:p>
            <a:pPr algn="ctr"/>
            <a:r>
              <a:rPr lang="sv-SE" sz="1700" dirty="0">
                <a:solidFill>
                  <a:schemeClr val="tx1"/>
                </a:solidFill>
              </a:rPr>
              <a:t>Jeanette</a:t>
            </a: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DDED28C0-6B85-647C-AC2E-918D5D80A30E}"/>
              </a:ext>
            </a:extLst>
          </p:cNvPr>
          <p:cNvSpPr/>
          <p:nvPr/>
        </p:nvSpPr>
        <p:spPr>
          <a:xfrm>
            <a:off x="6948907" y="4794077"/>
            <a:ext cx="1920241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700" b="1" dirty="0">
                <a:solidFill>
                  <a:schemeClr val="tx1"/>
                </a:solidFill>
              </a:rPr>
              <a:t>Kassör</a:t>
            </a:r>
          </a:p>
          <a:p>
            <a:pPr algn="ctr"/>
            <a:r>
              <a:rPr lang="sv-SE" sz="1700" dirty="0">
                <a:solidFill>
                  <a:schemeClr val="tx1"/>
                </a:solidFill>
              </a:rPr>
              <a:t>Johan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7E120731-C8A0-13C9-03C0-CC434C99015D}"/>
              </a:ext>
            </a:extLst>
          </p:cNvPr>
          <p:cNvSpPr/>
          <p:nvPr/>
        </p:nvSpPr>
        <p:spPr>
          <a:xfrm>
            <a:off x="4592335" y="5019757"/>
            <a:ext cx="1920241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700" b="1" dirty="0">
                <a:solidFill>
                  <a:schemeClr val="tx1"/>
                </a:solidFill>
              </a:rPr>
              <a:t>Arbete</a:t>
            </a:r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5314687C-4A39-C5F3-42EC-35C8F88853BC}"/>
              </a:ext>
            </a:extLst>
          </p:cNvPr>
          <p:cNvSpPr/>
          <p:nvPr/>
        </p:nvSpPr>
        <p:spPr>
          <a:xfrm>
            <a:off x="2342721" y="4793800"/>
            <a:ext cx="1920241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700" b="1" dirty="0">
                <a:solidFill>
                  <a:schemeClr val="tx1"/>
                </a:solidFill>
              </a:rPr>
              <a:t>Match</a:t>
            </a:r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D00D24D9-44B3-FD82-3578-3CC0DD285C59}"/>
              </a:ext>
            </a:extLst>
          </p:cNvPr>
          <p:cNvSpPr/>
          <p:nvPr/>
        </p:nvSpPr>
        <p:spPr>
          <a:xfrm>
            <a:off x="1673303" y="3216175"/>
            <a:ext cx="1920241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700" b="1" dirty="0">
                <a:solidFill>
                  <a:schemeClr val="tx1"/>
                </a:solidFill>
              </a:rPr>
              <a:t>EIK</a:t>
            </a:r>
          </a:p>
          <a:p>
            <a:pPr algn="ctr"/>
            <a:r>
              <a:rPr lang="sv-SE" sz="1700" dirty="0">
                <a:solidFill>
                  <a:schemeClr val="tx1"/>
                </a:solidFill>
              </a:rPr>
              <a:t>3st</a:t>
            </a:r>
          </a:p>
        </p:txBody>
      </p:sp>
      <p:cxnSp>
        <p:nvCxnSpPr>
          <p:cNvPr id="18" name="Rak koppling 17">
            <a:extLst>
              <a:ext uri="{FF2B5EF4-FFF2-40B4-BE49-F238E27FC236}">
                <a16:creationId xmlns:a16="http://schemas.microsoft.com/office/drawing/2014/main" id="{B6D5A7F2-D556-E401-EB91-A12E0C166934}"/>
              </a:ext>
            </a:extLst>
          </p:cNvPr>
          <p:cNvCxnSpPr>
            <a:cxnSpLocks/>
            <a:stCxn id="8" idx="1"/>
            <a:endCxn id="4" idx="5"/>
          </p:cNvCxnSpPr>
          <p:nvPr/>
        </p:nvCxnSpPr>
        <p:spPr>
          <a:xfrm flipH="1" flipV="1">
            <a:off x="6642712" y="4188675"/>
            <a:ext cx="587408" cy="7393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844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311;p22">
            <a:extLst>
              <a:ext uri="{FF2B5EF4-FFF2-40B4-BE49-F238E27FC236}">
                <a16:creationId xmlns:a16="http://schemas.microsoft.com/office/drawing/2014/main" id="{73EA092E-AEE7-0291-F05F-1CB71C1E44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2547232"/>
              </p:ext>
            </p:extLst>
          </p:nvPr>
        </p:nvGraphicFramePr>
        <p:xfrm>
          <a:off x="764450" y="2076351"/>
          <a:ext cx="10515625" cy="3863034"/>
        </p:xfrm>
        <a:graphic>
          <a:graphicData uri="http://schemas.openxmlformats.org/drawingml/2006/table">
            <a:tbl>
              <a:tblPr firstRow="1" bandRow="1">
                <a:noFill/>
                <a:tableStyleId>{86A96804-5EF5-4C60-8649-193E16355B3B}</a:tableStyleId>
              </a:tblPr>
              <a:tblGrid>
                <a:gridCol w="210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14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/>
                        <a:t>Träning (2)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/>
                        <a:t>Lagledare (1)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/>
                        <a:t>Match (6)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/>
                        <a:t>Arbeten (2)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/>
                        <a:t>Kassör (1)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15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Maria (</a:t>
                      </a:r>
                      <a:r>
                        <a:rPr lang="sv-SE" sz="1800" dirty="0" err="1">
                          <a:solidFill>
                            <a:schemeClr val="bg1"/>
                          </a:solidFill>
                        </a:rPr>
                        <a:t>Ebbot</a:t>
                      </a: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>
                          <a:solidFill>
                            <a:schemeClr val="bg1"/>
                          </a:solidFill>
                        </a:rPr>
                        <a:t>Lars (Anton)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Ansvarar för laget i  - Träning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Match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Cup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>
                          <a:solidFill>
                            <a:schemeClr val="bg1"/>
                          </a:solidFill>
                        </a:rPr>
                        <a:t>Jeanette (Ivar)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Ansvarar för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Utskick till laget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Bingolottoförs.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Kontaktperson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Matchtröjor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Tx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EIK möten</a:t>
                      </a: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Harry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dirty="0" err="1">
                          <a:solidFill>
                            <a:schemeClr val="bg1"/>
                          </a:solidFill>
                        </a:rPr>
                        <a:t>Minato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Holger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sv-SE" sz="1800" u="none" strike="noStrike" cap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Sofia (Milo)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Ansvarar för att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Det är bakat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Det finns domare. -</a:t>
                      </a:r>
                      <a:r>
                        <a:rPr lang="sv-SE" sz="1800" b="1" u="none" strike="noStrike" cap="none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D.kvitto</a:t>
                      </a: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till kassör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Vara matchvärd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Caroline (Frans)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William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Collin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dirty="0">
                          <a:solidFill>
                            <a:schemeClr val="bg1"/>
                          </a:solidFill>
                        </a:rPr>
                        <a:t>Kevin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sv-SE"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sv-SE" sz="1800" b="1" dirty="0">
                          <a:solidFill>
                            <a:schemeClr val="bg1"/>
                          </a:solidFill>
                        </a:rPr>
                        <a:t>Deltar på 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</a:pPr>
                      <a:r>
                        <a:rPr lang="sv-SE" sz="1800" b="1" dirty="0">
                          <a:solidFill>
                            <a:schemeClr val="bg1"/>
                          </a:solidFill>
                        </a:rPr>
                        <a:t>- Föreningsjobb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</a:pPr>
                      <a:r>
                        <a:rPr lang="sv-SE" sz="1800" b="1" dirty="0">
                          <a:solidFill>
                            <a:schemeClr val="bg1"/>
                          </a:solidFill>
                        </a:rPr>
                        <a:t>- Övrig försäljning</a:t>
                      </a:r>
                    </a:p>
                  </a:txBody>
                  <a:tcPr marL="91450" marR="91450" marT="45725" marB="4572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u="none" strike="noStrike" cap="none" dirty="0">
                          <a:solidFill>
                            <a:schemeClr val="bg1"/>
                          </a:solidFill>
                        </a:rPr>
                        <a:t>Elin (Nils)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lang="sv-SE" sz="1800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Ansvarar för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Lagkassan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v-SE" sz="1800" b="1" u="none" strike="noStrike" cap="none" dirty="0">
                          <a:solidFill>
                            <a:schemeClr val="bg1"/>
                          </a:solidFill>
                        </a:rPr>
                        <a:t>- Domarbetalningar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Google Shape;314;p22">
            <a:extLst>
              <a:ext uri="{FF2B5EF4-FFF2-40B4-BE49-F238E27FC236}">
                <a16:creationId xmlns:a16="http://schemas.microsoft.com/office/drawing/2014/main" id="{FE981F18-4579-C34C-1853-DC25D3B74F56}"/>
              </a:ext>
            </a:extLst>
          </p:cNvPr>
          <p:cNvSpPr txBox="1"/>
          <p:nvPr/>
        </p:nvSpPr>
        <p:spPr>
          <a:xfrm>
            <a:off x="764450" y="918615"/>
            <a:ext cx="9398805" cy="863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4900" b="1" i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Tydliga förväntningar och uppdrag!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Google Shape;313;p22">
            <a:extLst>
              <a:ext uri="{FF2B5EF4-FFF2-40B4-BE49-F238E27FC236}">
                <a16:creationId xmlns:a16="http://schemas.microsoft.com/office/drawing/2014/main" id="{095FD03D-771C-CD9B-F8B1-135ACD7A4D8F}"/>
              </a:ext>
            </a:extLst>
          </p:cNvPr>
          <p:cNvSpPr txBox="1"/>
          <p:nvPr/>
        </p:nvSpPr>
        <p:spPr>
          <a:xfrm>
            <a:off x="8311787" y="5476137"/>
            <a:ext cx="3115763" cy="738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Hur har det funkat?</a:t>
            </a:r>
            <a:endParaRPr sz="1800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Är det någon som vill byta</a:t>
            </a:r>
            <a:r>
              <a:rPr lang="sv-SE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lang="sv-SE" sz="1800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0270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"/>
          <p:cNvSpPr/>
          <p:nvPr/>
        </p:nvSpPr>
        <p:spPr>
          <a:xfrm>
            <a:off x="7901054" y="4794056"/>
            <a:ext cx="3135993" cy="1551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4800" dirty="0">
                <a:latin typeface="Arial Black" panose="020B0A04020102020204" pitchFamily="34" charset="0"/>
              </a:rPr>
              <a:t>TRÄNARE</a:t>
            </a:r>
            <a:endParaRPr sz="4800" dirty="0">
              <a:latin typeface="Arial Black" panose="020B0A04020102020204" pitchFamily="34" charset="0"/>
            </a:endParaRPr>
          </a:p>
        </p:txBody>
      </p:sp>
      <p:sp>
        <p:nvSpPr>
          <p:cNvPr id="321" name="Google Shape;321;p23"/>
          <p:cNvSpPr txBox="1">
            <a:spLocks noGrp="1"/>
          </p:cNvSpPr>
          <p:nvPr>
            <p:ph idx="1"/>
          </p:nvPr>
        </p:nvSpPr>
        <p:spPr>
          <a:xfrm>
            <a:off x="1154953" y="2747976"/>
            <a:ext cx="8031909" cy="22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272416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51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Planera, genomföra träningar</a:t>
            </a:r>
            <a:endParaRPr sz="51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416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51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Registrera närvaro </a:t>
            </a:r>
            <a:endParaRPr sz="51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416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51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Genomföra matcher/sammandrag/cup med laget</a:t>
            </a:r>
            <a:endParaRPr sz="51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416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51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 kallelser till match</a:t>
            </a:r>
            <a:endParaRPr sz="51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2416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51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Går ledarutbildningar </a:t>
            </a:r>
            <a:endParaRPr sz="51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2" name="Google Shape;321;p23">
            <a:extLst>
              <a:ext uri="{FF2B5EF4-FFF2-40B4-BE49-F238E27FC236}">
                <a16:creationId xmlns:a16="http://schemas.microsoft.com/office/drawing/2014/main" id="{B5BDBF4C-51AC-4C84-C7FE-5BAB5023FA09}"/>
              </a:ext>
            </a:extLst>
          </p:cNvPr>
          <p:cNvSpPr txBox="1">
            <a:spLocks/>
          </p:cNvSpPr>
          <p:nvPr/>
        </p:nvSpPr>
        <p:spPr>
          <a:xfrm>
            <a:off x="8329613" y="4500562"/>
            <a:ext cx="2200276" cy="155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chemeClr val="dk1"/>
              </a:buClr>
              <a:buSzPct val="100000"/>
              <a:buFont typeface="Wingdings 3" charset="2"/>
              <a:buNone/>
            </a:pPr>
            <a:endParaRPr lang="sv-SE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ct val="100000"/>
              <a:buFont typeface="Wingdings 3" charset="2"/>
              <a:buNone/>
            </a:pPr>
            <a:endParaRPr lang="sv-SE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ct val="100000"/>
              <a:buFont typeface="Wingdings 3" charset="2"/>
              <a:buNone/>
            </a:pPr>
            <a:r>
              <a:rPr lang="sv-SE" sz="2800" dirty="0">
                <a:latin typeface="Calibri" panose="020F0502020204030204" pitchFamily="34" charset="0"/>
                <a:cs typeface="Calibri" panose="020F0502020204030204" pitchFamily="34" charset="0"/>
              </a:rPr>
              <a:t>Maria, Lars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"/>
          <p:cNvSpPr/>
          <p:nvPr/>
        </p:nvSpPr>
        <p:spPr>
          <a:xfrm>
            <a:off x="7901054" y="4794056"/>
            <a:ext cx="3135993" cy="1551900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4800" dirty="0">
                <a:latin typeface="Arial Black" panose="020B0A04020102020204" pitchFamily="34" charset="0"/>
              </a:rPr>
              <a:t>LAGLEDARE</a:t>
            </a:r>
            <a:endParaRPr sz="4800" dirty="0">
              <a:latin typeface="Arial Black" panose="020B0A04020102020204" pitchFamily="34" charset="0"/>
            </a:endParaRPr>
          </a:p>
        </p:txBody>
      </p:sp>
      <p:sp>
        <p:nvSpPr>
          <p:cNvPr id="2" name="Google Shape;321;p23">
            <a:extLst>
              <a:ext uri="{FF2B5EF4-FFF2-40B4-BE49-F238E27FC236}">
                <a16:creationId xmlns:a16="http://schemas.microsoft.com/office/drawing/2014/main" id="{B5BDBF4C-51AC-4C84-C7FE-5BAB5023FA09}"/>
              </a:ext>
            </a:extLst>
          </p:cNvPr>
          <p:cNvSpPr txBox="1">
            <a:spLocks/>
          </p:cNvSpPr>
          <p:nvPr/>
        </p:nvSpPr>
        <p:spPr>
          <a:xfrm>
            <a:off x="8329613" y="4500562"/>
            <a:ext cx="2200276" cy="155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chemeClr val="dk1"/>
              </a:buClr>
              <a:buSzPct val="100000"/>
              <a:buFont typeface="Wingdings 3" charset="2"/>
              <a:buNone/>
            </a:pPr>
            <a:endParaRPr lang="sv-SE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ct val="100000"/>
              <a:buFont typeface="Wingdings 3" charset="2"/>
              <a:buNone/>
            </a:pPr>
            <a:endParaRPr lang="sv-SE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ct val="100000"/>
              <a:buFont typeface="Wingdings 3" charset="2"/>
              <a:buNone/>
            </a:pPr>
            <a:r>
              <a:rPr lang="sv-SE" sz="2800" dirty="0">
                <a:latin typeface="Calibri" panose="020F0502020204030204" pitchFamily="34" charset="0"/>
                <a:cs typeface="Calibri" panose="020F0502020204030204" pitchFamily="34" charset="0"/>
              </a:rPr>
              <a:t>Jeanette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82A3542-A221-1732-33DD-DC40530EEA5E}"/>
              </a:ext>
            </a:extLst>
          </p:cNvPr>
          <p:cNvSpPr txBox="1"/>
          <p:nvPr/>
        </p:nvSpPr>
        <p:spPr>
          <a:xfrm>
            <a:off x="1154953" y="2515403"/>
            <a:ext cx="1024053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Ta emot/läsa m</a:t>
            </a:r>
            <a:r>
              <a:rPr lang="sv-SE" sz="2800" b="0" i="0" u="none" strike="noStrik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ail/utskick från föreningen och förmedla vidare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Boka av och på träningstider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Delta på årliga </a:t>
            </a:r>
            <a:r>
              <a:rPr lang="sv-SE" sz="2800" b="0" i="0" u="none" strike="noStrik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möten med klubben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Bingolotto försäljning vid jul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sv-SE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 Matchtröjor (hämta och återlämna)</a:t>
            </a:r>
            <a:endParaRPr lang="sv-SE" sz="2800" b="0" i="0" u="none" strike="noStrike" dirty="0">
              <a:solidFill>
                <a:srgbClr val="0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endParaRPr lang="sv-SE" sz="2800" b="1" i="0" u="none" strike="noStrike" dirty="0">
              <a:solidFill>
                <a:srgbClr val="0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sv-SE" sz="2800" b="1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Match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sv-SE" sz="2800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	- Boka plan</a:t>
            </a:r>
            <a:endParaRPr lang="sv-SE" sz="28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sv-SE" sz="2800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	- Göra ett spelschema vid sammandrag</a:t>
            </a:r>
            <a:endParaRPr lang="sv-SE" sz="28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sv-SE" sz="2800" b="0" i="0" u="none" strike="noStrike" dirty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	- Bjuda in motståndare</a:t>
            </a:r>
            <a:endParaRPr lang="sv-SE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878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4800" dirty="0">
                <a:latin typeface="Arial Black" panose="020B0A04020102020204" pitchFamily="34" charset="0"/>
              </a:rPr>
              <a:t>MATCH OCH FIKA</a:t>
            </a:r>
            <a:endParaRPr sz="4800" dirty="0">
              <a:latin typeface="Arial Black" panose="020B0A04020102020204" pitchFamily="34" charset="0"/>
            </a:endParaRPr>
          </a:p>
        </p:txBody>
      </p:sp>
      <p:sp>
        <p:nvSpPr>
          <p:cNvPr id="336" name="Google Shape;336;p25"/>
          <p:cNvSpPr txBox="1">
            <a:spLocks noGrp="1"/>
          </p:cNvSpPr>
          <p:nvPr>
            <p:ph idx="1"/>
          </p:nvPr>
        </p:nvSpPr>
        <p:spPr>
          <a:xfrm>
            <a:off x="838200" y="2571220"/>
            <a:ext cx="10515600" cy="331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sv-SE" sz="360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Boka domare – ordna med kvitto</a:t>
            </a:r>
            <a:endParaRPr sz="36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239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endParaRPr sz="36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sv-SE" sz="360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Utse och agera Matchvärd (enligt instruktioner) </a:t>
            </a:r>
            <a:endParaRPr sz="36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endParaRPr sz="36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sv-SE" sz="3600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Ordna fika och sälja </a:t>
            </a:r>
            <a:endParaRPr sz="3600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7416924" y="5334180"/>
            <a:ext cx="4309955" cy="838899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FF7AA9F-0195-8535-7612-0CF2D6386FF1}"/>
              </a:ext>
            </a:extLst>
          </p:cNvPr>
          <p:cNvSpPr txBox="1"/>
          <p:nvPr/>
        </p:nvSpPr>
        <p:spPr>
          <a:xfrm>
            <a:off x="7854395" y="5541263"/>
            <a:ext cx="476432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Huvudansvar: 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4800" dirty="0">
                <a:latin typeface="Arial Black" panose="020B0A04020102020204" pitchFamily="34" charset="0"/>
              </a:rPr>
              <a:t>ARBETEN</a:t>
            </a:r>
            <a:endParaRPr sz="4800" dirty="0">
              <a:latin typeface="Arial Black" panose="020B0A04020102020204" pitchFamily="34" charset="0"/>
            </a:endParaRPr>
          </a:p>
        </p:txBody>
      </p:sp>
      <p:sp>
        <p:nvSpPr>
          <p:cNvPr id="343" name="Google Shape;343;p2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3"/>
              <a:buFont typeface="Wingdings" panose="05000000000000000000" pitchFamily="2" charset="2"/>
              <a:buChar char="§"/>
            </a:pPr>
            <a:r>
              <a:rPr lang="sv-SE" sz="3022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Ex. </a:t>
            </a:r>
            <a:r>
              <a:rPr lang="sv-SE" sz="3022" b="0" i="0" u="none" strike="noStrik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Ersmarksdagen</a:t>
            </a:r>
            <a:r>
              <a:rPr lang="sv-SE" sz="3022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Städdag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3"/>
              <a:buFont typeface="Wingdings" panose="05000000000000000000" pitchFamily="2" charset="2"/>
              <a:buChar char="§"/>
            </a:pPr>
            <a:r>
              <a:rPr lang="sv-SE" sz="3022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Försäljning förutom Bingolotto</a:t>
            </a:r>
            <a:endParaRPr sz="3422" dirty="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022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022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022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022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022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022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/>
          </a:p>
        </p:txBody>
      </p:sp>
      <p:sp>
        <p:nvSpPr>
          <p:cNvPr id="345" name="Google Shape;345;p26"/>
          <p:cNvSpPr/>
          <p:nvPr/>
        </p:nvSpPr>
        <p:spPr>
          <a:xfrm>
            <a:off x="7685032" y="5143529"/>
            <a:ext cx="3942826" cy="1031846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D58A404-6E8A-8017-EE97-3BB0D28CABCD}"/>
              </a:ext>
            </a:extLst>
          </p:cNvPr>
          <p:cNvSpPr txBox="1"/>
          <p:nvPr/>
        </p:nvSpPr>
        <p:spPr>
          <a:xfrm>
            <a:off x="7987522" y="5582918"/>
            <a:ext cx="304952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Clr>
                <a:schemeClr val="dk1"/>
              </a:buClr>
              <a:buSzPts val="3600"/>
              <a:buNone/>
            </a:pPr>
            <a:r>
              <a:rPr lang="sv-S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Huvudansvar: Caroline </a:t>
            </a:r>
            <a:endParaRPr lang="sv-SE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4800" dirty="0">
                <a:latin typeface="Arial Black" panose="020B0A04020102020204" pitchFamily="34" charset="0"/>
              </a:rPr>
              <a:t>KASSÖR</a:t>
            </a:r>
            <a:endParaRPr sz="4800" dirty="0">
              <a:latin typeface="Arial Black" panose="020B0A04020102020204" pitchFamily="34" charset="0"/>
            </a:endParaRPr>
          </a:p>
        </p:txBody>
      </p:sp>
      <p:sp>
        <p:nvSpPr>
          <p:cNvPr id="351" name="Google Shape;351;p2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sv-S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Sköta lagkassan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ingdings" panose="05000000000000000000" pitchFamily="2" charset="2"/>
              <a:buChar char="§"/>
            </a:pPr>
            <a:r>
              <a:rPr lang="sv-S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Domarbetalningar</a:t>
            </a: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/>
          </a:p>
        </p:txBody>
      </p:sp>
      <p:sp>
        <p:nvSpPr>
          <p:cNvPr id="352" name="Google Shape;352;p27"/>
          <p:cNvSpPr/>
          <p:nvPr/>
        </p:nvSpPr>
        <p:spPr>
          <a:xfrm>
            <a:off x="7681245" y="4987954"/>
            <a:ext cx="3942826" cy="1031846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E53ABE2-DA9B-23B3-A341-FE070360BD95}"/>
              </a:ext>
            </a:extLst>
          </p:cNvPr>
          <p:cNvSpPr txBox="1"/>
          <p:nvPr/>
        </p:nvSpPr>
        <p:spPr>
          <a:xfrm>
            <a:off x="7987522" y="5333061"/>
            <a:ext cx="609904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sv-SE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Huvudansvar: Johan </a:t>
            </a:r>
            <a:endParaRPr lang="sv-SE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styrelserum">
  <a:themeElements>
    <a:clrScheme name="Anpassat 65">
      <a:dk1>
        <a:srgbClr val="3F3F3F"/>
      </a:dk1>
      <a:lt1>
        <a:sysClr val="window" lastClr="FFFFFF"/>
      </a:lt1>
      <a:dk2>
        <a:srgbClr val="3F3F3F"/>
      </a:dk2>
      <a:lt2>
        <a:srgbClr val="EBEBEB"/>
      </a:lt2>
      <a:accent1>
        <a:srgbClr val="C00000"/>
      </a:accent1>
      <a:accent2>
        <a:srgbClr val="C00000"/>
      </a:accent2>
      <a:accent3>
        <a:srgbClr val="E45F3C"/>
      </a:accent3>
      <a:accent4>
        <a:srgbClr val="E9943A"/>
      </a:accent4>
      <a:accent5>
        <a:srgbClr val="000000"/>
      </a:accent5>
      <a:accent6>
        <a:srgbClr val="7F7F7F"/>
      </a:accent6>
      <a:hlink>
        <a:srgbClr val="8F8F8F"/>
      </a:hlink>
      <a:folHlink>
        <a:srgbClr val="A5A5A5"/>
      </a:folHlink>
    </a:clrScheme>
    <a:fontScheme name="Jon styrelseru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styrelseru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</TotalTime>
  <Words>754</Words>
  <Application>Microsoft Office PowerPoint</Application>
  <PresentationFormat>Bredbild</PresentationFormat>
  <Paragraphs>201</Paragraphs>
  <Slides>20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Arial black </vt:lpstr>
      <vt:lpstr>Calibri</vt:lpstr>
      <vt:lpstr>Century Gothic</vt:lpstr>
      <vt:lpstr>Noto Sans Symbols</vt:lpstr>
      <vt:lpstr>Times New Roman</vt:lpstr>
      <vt:lpstr>Wingdings</vt:lpstr>
      <vt:lpstr>Wingdings 3</vt:lpstr>
      <vt:lpstr>Jon styrelserum</vt:lpstr>
      <vt:lpstr>Fotboll P 2014</vt:lpstr>
      <vt:lpstr>AGENDA </vt:lpstr>
      <vt:lpstr>PowerPoint-presentation</vt:lpstr>
      <vt:lpstr>2023 - EIK</vt:lpstr>
      <vt:lpstr>2023 - Träningar</vt:lpstr>
      <vt:lpstr>Träningar 8-9 år</vt:lpstr>
      <vt:lpstr>PRIORITERING Fysiska grundkvaliteter</vt:lpstr>
      <vt:lpstr>BESTÅENDE INLÄRNING</vt:lpstr>
      <vt:lpstr>PowerPoint-presentation</vt:lpstr>
      <vt:lpstr>2023 - Sammandrag</vt:lpstr>
      <vt:lpstr>PowerPoint-presentation</vt:lpstr>
      <vt:lpstr>UTRUSTNING MATCH</vt:lpstr>
      <vt:lpstr>2023 - Cuper</vt:lpstr>
      <vt:lpstr>2023 – Föräldrateam Vi hjälps åt så blir det roligare!</vt:lpstr>
      <vt:lpstr>PowerPoint-presentation</vt:lpstr>
      <vt:lpstr>TRÄNARE</vt:lpstr>
      <vt:lpstr>LAGLEDARE</vt:lpstr>
      <vt:lpstr>MATCH OCH FIKA</vt:lpstr>
      <vt:lpstr>ARBETEN</vt:lpstr>
      <vt:lpstr>KASSÖR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Fotboll födda 2014</dc:title>
  <dc:creator>Maria Bergkvist</dc:creator>
  <cp:lastModifiedBy>Maria Bergkvist</cp:lastModifiedBy>
  <cp:revision>4</cp:revision>
  <dcterms:modified xsi:type="dcterms:W3CDTF">2023-04-20T13:49:50Z</dcterms:modified>
</cp:coreProperties>
</file>