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5" r:id="rId9"/>
    <p:sldId id="267" r:id="rId10"/>
    <p:sldId id="269" r:id="rId11"/>
    <p:sldId id="270" r:id="rId12"/>
    <p:sldId id="271" r:id="rId13"/>
    <p:sldId id="272" r:id="rId14"/>
    <p:sldId id="273" r:id="rId15"/>
    <p:sldId id="266" r:id="rId16"/>
    <p:sldId id="274" r:id="rId17"/>
    <p:sldId id="268"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2004" y="-13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D0FE3A2-534B-456A-B84E-B86044450BE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xmlns="" id="{DC360342-9BBF-4B38-B09B-3B2DB44DF5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xmlns="" id="{F2A0DD9D-2CF5-4556-9E6E-29F8DC361BC4}"/>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9A568ED4-9274-4A33-A652-F368C8D2FE0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939C6BA8-9D41-42B9-B4E6-FD7FBD85BD8A}"/>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186021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7FB79FF-D354-4C03-A175-B784E366B11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9D4C2A0F-2B76-4B6A-98C1-91DAFD36315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488CAC12-CB76-4D98-8279-D21643E0917F}"/>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4B0F1517-5952-4F73-9D31-E89BD79F251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8BD1B0EA-CC9C-44FE-8CE7-08373B9D893F}"/>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339381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CDD82134-ECB0-44A2-9F41-D2FBF18DFD3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289D5D78-7827-4E43-9A2F-436B7263A0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xmlns="" id="{8AD2D00C-170C-478D-BEC6-BF1DBB04A41F}"/>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01ECEAAC-1965-49B0-8CE1-079430F5399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5A757260-91DB-40A1-89F0-6A5B360465C9}"/>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2510603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1EFA0C5A-1EDA-44BF-9272-8A2D0E04810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DC7DD4E0-F9DB-459C-82F7-9B87F95F72BB}"/>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xmlns="" id="{41A371BD-25FE-4545-A9E3-0D096293912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xmlns="" id="{37909D89-E550-4904-B48E-76CAC6D69626}"/>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6" name="Platshållare för sidfot 5">
            <a:extLst>
              <a:ext uri="{FF2B5EF4-FFF2-40B4-BE49-F238E27FC236}">
                <a16:creationId xmlns:a16="http://schemas.microsoft.com/office/drawing/2014/main" xmlns="" id="{1FE90255-5318-4E66-8D20-636A7FD896A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0F11428D-C76F-4447-AA2E-2D31426A78CE}"/>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686180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4652EB2-F28A-49A3-AB3F-FE80136CE093}"/>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13B071DD-F00A-48FB-B9DA-DB57F99494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xmlns="" id="{45A55C69-A221-48FA-B304-C8471F7EA8B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xmlns="" id="{3465FD81-E9F5-4380-A34B-50FCBF1E78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xmlns="" id="{007C66FD-F6BC-49DC-A468-60E4F6E87E0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xmlns="" id="{64F26494-CF20-4BAD-8465-234701743905}"/>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8" name="Platshållare för sidfot 7">
            <a:extLst>
              <a:ext uri="{FF2B5EF4-FFF2-40B4-BE49-F238E27FC236}">
                <a16:creationId xmlns:a16="http://schemas.microsoft.com/office/drawing/2014/main" xmlns="" id="{4D083F0F-9D61-4BE5-91E1-328EFCC819C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xmlns="" id="{07F1FC4C-ABE0-454B-BE73-AE01DB4E3749}"/>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113424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D61CB05-6856-4718-B23F-0A29AC3BA2C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878D3CC7-D1C6-44CA-8862-3F3C365F4B51}"/>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4" name="Platshållare för sidfot 3">
            <a:extLst>
              <a:ext uri="{FF2B5EF4-FFF2-40B4-BE49-F238E27FC236}">
                <a16:creationId xmlns:a16="http://schemas.microsoft.com/office/drawing/2014/main" xmlns="" id="{D399D8D9-04CE-4128-87C5-DB21D6D8746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xmlns="" id="{EAA9556E-DDCA-4B36-99EF-81B14C1F31A4}"/>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3287239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xmlns="" id="{DB4041E4-DE71-4A33-BD6E-FED753188844}"/>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3" name="Platshållare för sidfot 2">
            <a:extLst>
              <a:ext uri="{FF2B5EF4-FFF2-40B4-BE49-F238E27FC236}">
                <a16:creationId xmlns:a16="http://schemas.microsoft.com/office/drawing/2014/main" xmlns="" id="{2F984EAD-EDE0-48FD-AE51-03C269A7C175}"/>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xmlns="" id="{491C7437-6455-421C-89EE-A89578EDE959}"/>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104181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174CDDB8-CD77-48F0-BC1A-0F14A117488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F2D52A1F-F5A2-4C35-AECA-30F1D9C7E2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xmlns="" id="{8A15348E-C307-48AB-AA7A-098E292AF1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xmlns="" id="{1FC4A7A1-2310-43E9-BA2A-31F08502B74E}"/>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6" name="Platshållare för sidfot 5">
            <a:extLst>
              <a:ext uri="{FF2B5EF4-FFF2-40B4-BE49-F238E27FC236}">
                <a16:creationId xmlns:a16="http://schemas.microsoft.com/office/drawing/2014/main" xmlns="" id="{968685A6-87AA-44B5-96CD-ABF2919AB89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598D710D-7DBA-4633-8D22-BBD2C9CC7632}"/>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60783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B1EC0E79-250A-47B9-92AF-E534DF8B31A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xmlns="" id="{EFF9C87C-E3CE-4D6B-B7E4-7DE83F98A0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xmlns="" id="{9314A0F2-557D-48ED-A190-A632202A8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xmlns="" id="{49EFC77F-8F13-4877-B850-461831295BF5}"/>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6" name="Platshållare för sidfot 5">
            <a:extLst>
              <a:ext uri="{FF2B5EF4-FFF2-40B4-BE49-F238E27FC236}">
                <a16:creationId xmlns:a16="http://schemas.microsoft.com/office/drawing/2014/main" xmlns="" id="{FAC5FF1B-3E9A-41B9-AB9A-59A948DB20B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A287D7BB-2395-425B-B167-4B96A16BC657}"/>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159000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D9CA5531-8F78-404B-BAA0-0D9B137D22F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xmlns="" id="{C4CA3FEB-2FD8-4DB6-97A3-461810AB1DC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8DA76E2E-0335-4B4F-846A-FDA5267B48FA}"/>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D66AB28C-48FE-4F2C-8231-CC5B0D9D9A6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20003951-27AF-40C8-B3D7-1F3330CA6959}"/>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384707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xmlns="" id="{5ED242E4-EB37-4F2D-9627-2EEF8F4455B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xmlns="" id="{FF96FA3E-D1C0-44D1-BEA9-D120CE6659C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046D9491-A8C4-4709-8985-77174432AF2E}"/>
              </a:ext>
            </a:extLst>
          </p:cNvPr>
          <p:cNvSpPr>
            <a:spLocks noGrp="1"/>
          </p:cNvSpPr>
          <p:nvPr>
            <p:ph type="dt" sz="half" idx="10"/>
          </p:nvPr>
        </p:nvSpPr>
        <p:spPr/>
        <p:txBody>
          <a:body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43150B9A-FCF7-46E2-ADC8-2AB5FB650F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BFCF5DAE-76D6-460B-BD89-05925AB749A9}"/>
              </a:ext>
            </a:extLst>
          </p:cNvPr>
          <p:cNvSpPr>
            <a:spLocks noGrp="1"/>
          </p:cNvSpPr>
          <p:nvPr>
            <p:ph type="sldNum" sz="quarter" idx="12"/>
          </p:nvPr>
        </p:nvSpPr>
        <p:spPr/>
        <p:txBody>
          <a:body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751239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xmlns="" id="{5742FFB9-62E6-4AF7-9593-6F0E4611A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7F09459C-2D31-4C0A-A4CE-0AC2436955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8481E383-E784-4847-B47D-1A5463511D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91BD0C-6CB6-4AE3-8F0E-BF4309EFD967}" type="datetimeFigureOut">
              <a:rPr lang="sv-SE" smtClean="0"/>
              <a:pPr/>
              <a:t>2020-02-28</a:t>
            </a:fld>
            <a:endParaRPr lang="sv-SE"/>
          </a:p>
        </p:txBody>
      </p:sp>
      <p:sp>
        <p:nvSpPr>
          <p:cNvPr id="5" name="Platshållare för sidfot 4">
            <a:extLst>
              <a:ext uri="{FF2B5EF4-FFF2-40B4-BE49-F238E27FC236}">
                <a16:creationId xmlns:a16="http://schemas.microsoft.com/office/drawing/2014/main" xmlns="" id="{5F76D0CD-AEB5-48A3-8E83-A3A7BF9D97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xmlns="" id="{CE239E90-D42E-4C4F-BF45-C95955EF86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3FDE52-EEDA-4A9B-89E0-84EF08656B2C}" type="slidenum">
              <a:rPr lang="sv-SE" smtClean="0"/>
              <a:pPr/>
              <a:t>‹#›</a:t>
            </a:fld>
            <a:endParaRPr lang="sv-SE"/>
          </a:p>
        </p:txBody>
      </p:sp>
    </p:spTree>
    <p:extLst>
      <p:ext uri="{BB962C8B-B14F-4D97-AF65-F5344CB8AC3E}">
        <p14:creationId xmlns:p14="http://schemas.microsoft.com/office/powerpoint/2010/main" xmlns="" val="973076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p:txBody>
          <a:bodyPr>
            <a:normAutofit fontScale="90000"/>
          </a:bodyPr>
          <a:lstStyle/>
          <a:p>
            <a:pPr algn="ctr"/>
            <a:r>
              <a:rPr lang="sv-SE" sz="7200" dirty="0">
                <a:latin typeface="Calibri" panose="020F0502020204030204" pitchFamily="34" charset="0"/>
              </a:rPr>
              <a:t>Föräldramöte</a:t>
            </a:r>
            <a:r>
              <a:rPr lang="sv-SE" sz="6700" dirty="0">
                <a:latin typeface="Calibri" panose="020F0502020204030204" pitchFamily="34" charset="0"/>
              </a:rPr>
              <a:t> P-09 2020</a:t>
            </a:r>
            <a:r>
              <a:rPr lang="sv-SE" dirty="0">
                <a:latin typeface="Calibri" panose="020F0502020204030204" pitchFamily="34" charset="0"/>
              </a:rPr>
              <a:t/>
            </a:r>
            <a:br>
              <a:rPr lang="sv-SE" dirty="0">
                <a:latin typeface="Calibri" panose="020F0502020204030204" pitchFamily="34" charset="0"/>
              </a:rPr>
            </a:br>
            <a:endParaRPr lang="sv-SE" dirty="0"/>
          </a:p>
        </p:txBody>
      </p:sp>
      <p:pic>
        <p:nvPicPr>
          <p:cNvPr id="2050" name="Picture 2">
            <a:extLst>
              <a:ext uri="{FF2B5EF4-FFF2-40B4-BE49-F238E27FC236}">
                <a16:creationId xmlns:a16="http://schemas.microsoft.com/office/drawing/2014/main" xmlns="" id="{79CC539C-0E8C-4BAA-915A-967FD34A12CC}"/>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54412" y="2658794"/>
            <a:ext cx="2883175" cy="27994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04954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p:txBody>
          <a:bodyPr>
            <a:normAutofit fontScale="90000"/>
          </a:bodyPr>
          <a:lstStyle/>
          <a:p>
            <a:pPr algn="ctr"/>
            <a:r>
              <a:rPr lang="sv-SE" sz="7200" dirty="0">
                <a:latin typeface="Calibri" panose="020F0502020204030204" pitchFamily="34" charset="0"/>
              </a:rPr>
              <a:t>Agenda</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smtClean="0">
                <a:latin typeface="Calibri-Bold"/>
              </a:rPr>
              <a:t>Organisation </a:t>
            </a:r>
            <a:r>
              <a:rPr lang="sv-SE" sz="1600" b="1" dirty="0">
                <a:latin typeface="Calibri-Bold"/>
              </a:rPr>
              <a:t>2020</a:t>
            </a:r>
          </a:p>
          <a:p>
            <a:r>
              <a:rPr lang="sv-SE" sz="1600" dirty="0">
                <a:latin typeface="Calibri-Bold"/>
              </a:rPr>
              <a:t>Lagledaren, tränarna, föräldragruppen och PSG-ansvariga</a:t>
            </a:r>
          </a:p>
          <a:p>
            <a:r>
              <a:rPr lang="sv-SE" sz="1600" dirty="0">
                <a:latin typeface="Calibri-Bold"/>
              </a:rPr>
              <a:t>Vad gör alla?</a:t>
            </a:r>
          </a:p>
          <a:p>
            <a:pPr marL="0" indent="0">
              <a:buNone/>
            </a:pPr>
            <a:r>
              <a:rPr lang="sv-SE" sz="1600" b="1" dirty="0">
                <a:latin typeface="Calibri-Bold"/>
              </a:rPr>
              <a:t>Målsättning 2020</a:t>
            </a:r>
          </a:p>
          <a:p>
            <a:pPr marL="0" indent="0">
              <a:buNone/>
            </a:pPr>
            <a:r>
              <a:rPr lang="sv-SE" sz="1600" b="1" dirty="0">
                <a:latin typeface="Calibri-Bold"/>
              </a:rPr>
              <a:t>Upplägg 2020</a:t>
            </a:r>
          </a:p>
          <a:p>
            <a:r>
              <a:rPr lang="sv-SE" sz="1600" dirty="0">
                <a:latin typeface="Calibri-Bold"/>
              </a:rPr>
              <a:t>Träningar</a:t>
            </a:r>
          </a:p>
          <a:p>
            <a:r>
              <a:rPr lang="sv-SE" sz="1600" dirty="0">
                <a:latin typeface="Calibri-Bold"/>
              </a:rPr>
              <a:t>Seriematcher</a:t>
            </a:r>
          </a:p>
          <a:p>
            <a:r>
              <a:rPr lang="sv-SE" sz="1600" dirty="0">
                <a:latin typeface="Calibri-Bold"/>
              </a:rPr>
              <a:t>Cuper</a:t>
            </a:r>
          </a:p>
          <a:p>
            <a:r>
              <a:rPr lang="sv-SE" sz="1600" dirty="0">
                <a:latin typeface="Calibri-Bold"/>
              </a:rPr>
              <a:t>Utrustning</a:t>
            </a:r>
          </a:p>
          <a:p>
            <a:r>
              <a:rPr lang="sv-SE" sz="1600" dirty="0">
                <a:latin typeface="Calibri-Bold"/>
              </a:rPr>
              <a:t>Upptaktsmatch</a:t>
            </a:r>
          </a:p>
          <a:p>
            <a:r>
              <a:rPr lang="sv-SE" sz="1600" dirty="0">
                <a:latin typeface="Calibri-Bold"/>
              </a:rPr>
              <a:t>Uppdrag/åtaganden</a:t>
            </a:r>
          </a:p>
          <a:p>
            <a:pPr marL="0" indent="0">
              <a:buNone/>
            </a:pPr>
            <a:r>
              <a:rPr lang="sv-SE" sz="1600" b="1" dirty="0">
                <a:latin typeface="Calibri-Bold"/>
              </a:rPr>
              <a:t>Ekonomi inför 2020</a:t>
            </a:r>
          </a:p>
          <a:p>
            <a:pPr marL="0" indent="0">
              <a:buNone/>
            </a:pPr>
            <a:r>
              <a:rPr lang="sv-SE" sz="1600" b="1" dirty="0">
                <a:latin typeface="Calibri-Bold"/>
              </a:rPr>
              <a:t>Övrigt 2020</a:t>
            </a:r>
          </a:p>
          <a:p>
            <a:endParaRPr lang="sv-SE" sz="1600" dirty="0"/>
          </a:p>
        </p:txBody>
      </p:sp>
      <p:pic>
        <p:nvPicPr>
          <p:cNvPr id="4098" name="Picture 2">
            <a:extLst>
              <a:ext uri="{FF2B5EF4-FFF2-40B4-BE49-F238E27FC236}">
                <a16:creationId xmlns:a16="http://schemas.microsoft.com/office/drawing/2014/main" xmlns="" id="{DC9D2076-6E18-4A80-B503-4B2AEB47BDA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02869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och organisation 2019</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Träningar: </a:t>
            </a:r>
            <a:r>
              <a:rPr lang="sv-SE" sz="1600" dirty="0">
                <a:latin typeface="Calibri" panose="020F0502020204030204" pitchFamily="34" charset="0"/>
              </a:rPr>
              <a:t>3 per vecka under högsäsong på </a:t>
            </a:r>
            <a:r>
              <a:rPr lang="sv-SE" sz="1600" dirty="0" err="1">
                <a:latin typeface="Calibri" panose="020F0502020204030204" pitchFamily="34" charset="0"/>
              </a:rPr>
              <a:t>Nordlunda</a:t>
            </a:r>
            <a:r>
              <a:rPr lang="sv-SE" sz="1600" dirty="0">
                <a:latin typeface="Calibri" panose="020F0502020204030204" pitchFamily="34" charset="0"/>
              </a:rPr>
              <a:t>, övrig säsong utifrån tillgång på lediga tider</a:t>
            </a:r>
            <a:endParaRPr lang="sv-SE" sz="1600" b="1" dirty="0">
              <a:latin typeface="Calibri-Bold"/>
            </a:endParaRPr>
          </a:p>
          <a:p>
            <a:pPr marL="0" indent="0">
              <a:buNone/>
            </a:pPr>
            <a:r>
              <a:rPr lang="sv-SE" sz="1600" b="1" dirty="0">
                <a:latin typeface="Calibri-Bold"/>
              </a:rPr>
              <a:t>Upptaktsträff: </a:t>
            </a:r>
            <a:r>
              <a:rPr lang="sv-SE" sz="1600" dirty="0" err="1">
                <a:latin typeface="Calibri" panose="020F0502020204030204" pitchFamily="34" charset="0"/>
              </a:rPr>
              <a:t>Bergsviken</a:t>
            </a:r>
            <a:r>
              <a:rPr lang="sv-SE" sz="1600" dirty="0">
                <a:latin typeface="Calibri" panose="020F0502020204030204" pitchFamily="34" charset="0"/>
              </a:rPr>
              <a:t> i mitten av Mars</a:t>
            </a:r>
            <a:endParaRPr lang="sv-SE" sz="1600" b="1" dirty="0">
              <a:latin typeface="Calibri-Bold"/>
            </a:endParaRPr>
          </a:p>
          <a:p>
            <a:pPr marL="0" indent="0">
              <a:buNone/>
            </a:pPr>
            <a:r>
              <a:rPr lang="sv-SE" sz="1600" b="1" dirty="0">
                <a:latin typeface="Calibri-Bold"/>
              </a:rPr>
              <a:t>Matcher seriespel: </a:t>
            </a:r>
            <a:r>
              <a:rPr lang="sv-SE" sz="1600" dirty="0">
                <a:latin typeface="Calibri" panose="020F0502020204030204" pitchFamily="34" charset="0"/>
              </a:rPr>
              <a:t>Två serielag, fem mindre gruppindelningar med två grupper till varje match</a:t>
            </a:r>
          </a:p>
          <a:p>
            <a:pPr marL="0" indent="0">
              <a:buNone/>
            </a:pPr>
            <a:r>
              <a:rPr lang="sv-SE" sz="1600" b="1" dirty="0">
                <a:latin typeface="Calibri-Bold"/>
              </a:rPr>
              <a:t>Matcher cuper: </a:t>
            </a:r>
            <a:r>
              <a:rPr lang="sv-SE" sz="1600" dirty="0">
                <a:latin typeface="Calibri" panose="020F0502020204030204" pitchFamily="34" charset="0"/>
              </a:rPr>
              <a:t>SAIK-cupen, Examenscupen, PSG, </a:t>
            </a:r>
            <a:r>
              <a:rPr lang="sv-SE" sz="1600" dirty="0" err="1">
                <a:latin typeface="Calibri" panose="020F0502020204030204" pitchFamily="34" charset="0"/>
              </a:rPr>
              <a:t>Gammelstaldscupen</a:t>
            </a:r>
            <a:endParaRPr lang="sv-SE" sz="1600" dirty="0">
              <a:latin typeface="Calibri" panose="020F0502020204030204" pitchFamily="34" charset="0"/>
            </a:endParaRPr>
          </a:p>
          <a:p>
            <a:pPr marL="0" indent="0">
              <a:buNone/>
            </a:pPr>
            <a:r>
              <a:rPr lang="sv-SE" sz="1600" b="1" dirty="0">
                <a:latin typeface="Calibri-Bold"/>
              </a:rPr>
              <a:t>Avslutning: </a:t>
            </a:r>
            <a:r>
              <a:rPr lang="sv-SE" sz="1600" dirty="0">
                <a:latin typeface="Calibri" panose="020F0502020204030204" pitchFamily="34" charset="0"/>
              </a:rPr>
              <a:t>Inomhus Strömbackaskolan</a:t>
            </a:r>
          </a:p>
          <a:p>
            <a:pPr marL="0" indent="0">
              <a:buNone/>
            </a:pPr>
            <a:endParaRPr lang="sv-SE" sz="1600" b="1" dirty="0">
              <a:latin typeface="Calibri-Bold"/>
            </a:endParaRPr>
          </a:p>
          <a:p>
            <a:pPr marL="0" indent="0">
              <a:buNone/>
            </a:pPr>
            <a:r>
              <a:rPr lang="sv-SE" sz="1600" b="1" dirty="0">
                <a:latin typeface="Calibri-Bold"/>
              </a:rPr>
              <a:t>Uppdrag: </a:t>
            </a:r>
            <a:r>
              <a:rPr lang="sv-SE" sz="1600" dirty="0">
                <a:latin typeface="Calibri" panose="020F0502020204030204" pitchFamily="34" charset="0"/>
              </a:rPr>
              <a:t>PSG, städning </a:t>
            </a:r>
            <a:r>
              <a:rPr lang="sv-SE" sz="1600" dirty="0" err="1">
                <a:latin typeface="Calibri" panose="020F0502020204030204" pitchFamily="34" charset="0"/>
              </a:rPr>
              <a:t>Haraholmen</a:t>
            </a:r>
            <a:r>
              <a:rPr lang="sv-SE" sz="1600" dirty="0">
                <a:latin typeface="Calibri" panose="020F0502020204030204" pitchFamily="34" charset="0"/>
              </a:rPr>
              <a:t>, fika vid seriematcherna, försäljning av två omgångar rabatthäften, deltagande vid</a:t>
            </a:r>
          </a:p>
          <a:p>
            <a:pPr marL="0" indent="0">
              <a:buNone/>
            </a:pPr>
            <a:r>
              <a:rPr lang="sv-SE" sz="1600" dirty="0">
                <a:latin typeface="Calibri" panose="020F0502020204030204" pitchFamily="34" charset="0"/>
              </a:rPr>
              <a:t>dam- och </a:t>
            </a:r>
            <a:r>
              <a:rPr lang="sv-SE" sz="1600" dirty="0" smtClean="0">
                <a:latin typeface="Calibri" panose="020F0502020204030204" pitchFamily="34" charset="0"/>
              </a:rPr>
              <a:t>herrmatcher, försäljning av kakor, fika stadshuset</a:t>
            </a:r>
            <a:endParaRPr lang="sv-SE" sz="1600" dirty="0">
              <a:latin typeface="Calibri" panose="020F0502020204030204" pitchFamily="34" charset="0"/>
            </a:endParaRPr>
          </a:p>
          <a:p>
            <a:pPr marL="0" indent="0">
              <a:buNone/>
            </a:pPr>
            <a:endParaRPr lang="sv-SE" sz="1600" b="1" dirty="0">
              <a:latin typeface="Calibri-Bold"/>
            </a:endParaRPr>
          </a:p>
          <a:p>
            <a:pPr marL="0" indent="0">
              <a:buNone/>
            </a:pPr>
            <a:r>
              <a:rPr lang="sv-SE" sz="1600" b="1" dirty="0">
                <a:latin typeface="Calibri-Bold"/>
              </a:rPr>
              <a:t>Lagledare: </a:t>
            </a:r>
            <a:r>
              <a:rPr lang="sv-SE" sz="1600" dirty="0">
                <a:latin typeface="Calibri" panose="020F0502020204030204" pitchFamily="34" charset="0"/>
              </a:rPr>
              <a:t>Niclas </a:t>
            </a:r>
            <a:r>
              <a:rPr lang="sv-SE" sz="1600" dirty="0" err="1">
                <a:latin typeface="Calibri" panose="020F0502020204030204" pitchFamily="34" charset="0"/>
              </a:rPr>
              <a:t>Norenheim</a:t>
            </a:r>
            <a:r>
              <a:rPr lang="sv-SE" sz="1600" dirty="0">
                <a:latin typeface="Calibri" panose="020F0502020204030204" pitchFamily="34" charset="0"/>
              </a:rPr>
              <a:t> (1)</a:t>
            </a:r>
          </a:p>
          <a:p>
            <a:pPr marL="0" indent="0">
              <a:buNone/>
            </a:pPr>
            <a:r>
              <a:rPr lang="sv-SE" sz="1600" b="1" dirty="0">
                <a:latin typeface="Calibri-Bold"/>
              </a:rPr>
              <a:t>Tränare: </a:t>
            </a:r>
            <a:r>
              <a:rPr lang="sv-SE" sz="1600" dirty="0">
                <a:latin typeface="Calibri-Bold"/>
              </a:rPr>
              <a:t>J</a:t>
            </a:r>
            <a:r>
              <a:rPr lang="sv-SE" sz="1600" dirty="0">
                <a:latin typeface="Calibri" panose="020F0502020204030204" pitchFamily="34" charset="0"/>
              </a:rPr>
              <a:t>enny Bergman, Kristian Lundberg, Lina Åberg, Lisa Engström, Lotta Johansson, Per Boman (6)</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2039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Organisation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200" b="1" dirty="0">
                <a:latin typeface="Calibri-Bold"/>
              </a:rPr>
              <a:t>Lagledare (1) </a:t>
            </a:r>
          </a:p>
          <a:p>
            <a:r>
              <a:rPr lang="sv-SE" sz="1200" dirty="0">
                <a:latin typeface="Calibri" panose="020F0502020204030204" pitchFamily="34" charset="0"/>
              </a:rPr>
              <a:t>Lina Åberg</a:t>
            </a:r>
          </a:p>
          <a:p>
            <a:pPr marL="0" indent="0">
              <a:buNone/>
            </a:pPr>
            <a:r>
              <a:rPr lang="sv-SE" sz="1200" b="1" dirty="0">
                <a:latin typeface="Calibri-Bold"/>
              </a:rPr>
              <a:t>Tränare (4)</a:t>
            </a:r>
          </a:p>
          <a:p>
            <a:r>
              <a:rPr lang="sv-SE" sz="1200" dirty="0">
                <a:latin typeface="Calibri" panose="020F0502020204030204" pitchFamily="34" charset="0"/>
              </a:rPr>
              <a:t>Kristian Lundberg</a:t>
            </a:r>
          </a:p>
          <a:p>
            <a:r>
              <a:rPr lang="sv-SE" sz="1200" dirty="0">
                <a:latin typeface="Calibri" panose="020F0502020204030204" pitchFamily="34" charset="0"/>
              </a:rPr>
              <a:t>Lotta Johansson </a:t>
            </a:r>
          </a:p>
          <a:p>
            <a:r>
              <a:rPr lang="sv-SE" sz="1200" dirty="0">
                <a:latin typeface="Calibri" panose="020F0502020204030204" pitchFamily="34" charset="0"/>
              </a:rPr>
              <a:t> Jenny Bergman</a:t>
            </a:r>
          </a:p>
          <a:p>
            <a:r>
              <a:rPr lang="sv-SE" sz="1200" dirty="0">
                <a:latin typeface="Calibri" panose="020F0502020204030204" pitchFamily="34" charset="0"/>
              </a:rPr>
              <a:t> Niclas </a:t>
            </a:r>
            <a:r>
              <a:rPr lang="sv-SE" sz="1200" dirty="0" err="1">
                <a:latin typeface="Calibri" panose="020F0502020204030204" pitchFamily="34" charset="0"/>
              </a:rPr>
              <a:t>Norenheim</a:t>
            </a:r>
            <a:endParaRPr lang="sv-SE" sz="1200" dirty="0">
              <a:latin typeface="Calibri" panose="020F0502020204030204" pitchFamily="34" charset="0"/>
            </a:endParaRPr>
          </a:p>
          <a:p>
            <a:r>
              <a:rPr lang="sv-SE" sz="1200" dirty="0">
                <a:latin typeface="Calibri" panose="020F0502020204030204" pitchFamily="34" charset="0"/>
              </a:rPr>
              <a:t> Lina Åberg</a:t>
            </a:r>
          </a:p>
          <a:p>
            <a:pPr marL="0" indent="0">
              <a:buNone/>
            </a:pPr>
            <a:r>
              <a:rPr lang="sv-SE" sz="1200" b="1" dirty="0">
                <a:latin typeface="Calibri-Bold"/>
              </a:rPr>
              <a:t>Föräldragrupp (2)</a:t>
            </a:r>
          </a:p>
          <a:p>
            <a:r>
              <a:rPr lang="sv-SE" sz="1200" dirty="0">
                <a:latin typeface="Calibri" panose="020F0502020204030204" pitchFamily="34" charset="0"/>
              </a:rPr>
              <a:t>Linda Stenström </a:t>
            </a:r>
          </a:p>
          <a:p>
            <a:r>
              <a:rPr lang="sv-SE" sz="1200" dirty="0">
                <a:latin typeface="Calibri" panose="020F0502020204030204" pitchFamily="34" charset="0"/>
              </a:rPr>
              <a:t>Caroline Sundberg</a:t>
            </a:r>
          </a:p>
          <a:p>
            <a:r>
              <a:rPr lang="sv-SE" sz="1200" dirty="0">
                <a:solidFill>
                  <a:srgbClr val="FF0000"/>
                </a:solidFill>
                <a:latin typeface="Calibri" panose="020F0502020204030204" pitchFamily="34" charset="0"/>
              </a:rPr>
              <a:t>Kassör vakant (behöver ersättas)</a:t>
            </a:r>
          </a:p>
          <a:p>
            <a:pPr marL="0" indent="0">
              <a:buNone/>
            </a:pPr>
            <a:r>
              <a:rPr lang="sv-SE" sz="1200" b="1" dirty="0">
                <a:latin typeface="Calibri-Bold"/>
              </a:rPr>
              <a:t>PSG-ansvariga (1)</a:t>
            </a:r>
          </a:p>
          <a:p>
            <a:r>
              <a:rPr lang="sv-SE" sz="1200" dirty="0">
                <a:latin typeface="Calibri" panose="020F0502020204030204" pitchFamily="34" charset="0"/>
              </a:rPr>
              <a:t>Per Lindberg</a:t>
            </a:r>
          </a:p>
          <a:p>
            <a:r>
              <a:rPr lang="sv-SE" sz="1200" dirty="0">
                <a:latin typeface="Calibri" panose="020F0502020204030204" pitchFamily="34" charset="0"/>
              </a:rPr>
              <a:t>Linda/Andreas </a:t>
            </a:r>
            <a:r>
              <a:rPr lang="sv-SE" sz="1200" dirty="0" err="1">
                <a:latin typeface="Calibri" panose="020F0502020204030204" pitchFamily="34" charset="0"/>
              </a:rPr>
              <a:t>Hansèn</a:t>
            </a:r>
            <a:endParaRPr lang="sv-SE" sz="1200" dirty="0">
              <a:latin typeface="Calibri" panose="020F0502020204030204" pitchFamily="34" charset="0"/>
            </a:endParaRPr>
          </a:p>
          <a:p>
            <a:pPr marL="0" indent="0">
              <a:buNone/>
            </a:pPr>
            <a:r>
              <a:rPr lang="sv-SE" sz="1200" dirty="0">
                <a:latin typeface="Calibri" panose="020F0502020204030204" pitchFamily="34" charset="0"/>
              </a:rPr>
              <a:t>Per Boman och Lisa Engström har bägge valt att sluta som tränare och Linda Hansén som PSG- ansvarig</a:t>
            </a:r>
          </a:p>
          <a:p>
            <a:pPr marL="0" indent="0">
              <a:buNone/>
            </a:pPr>
            <a:endParaRPr lang="sv-SE" sz="12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82367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Organisation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Vad gör lagledaren?</a:t>
            </a:r>
          </a:p>
          <a:p>
            <a:r>
              <a:rPr lang="sv-SE" sz="1600" dirty="0">
                <a:latin typeface="Calibri" panose="020F0502020204030204" pitchFamily="34" charset="0"/>
              </a:rPr>
              <a:t>Administrera </a:t>
            </a:r>
            <a:r>
              <a:rPr lang="sv-SE" sz="1600" dirty="0" err="1">
                <a:latin typeface="Calibri" panose="020F0502020204030204" pitchFamily="34" charset="0"/>
              </a:rPr>
              <a:t>SportAdmin</a:t>
            </a:r>
            <a:r>
              <a:rPr lang="sv-SE" sz="1600" dirty="0">
                <a:latin typeface="Calibri" panose="020F0502020204030204" pitchFamily="34" charset="0"/>
              </a:rPr>
              <a:t> och uppdatera kontinuerligt med aktuell information. Alla inblandade i laget bör få informationen i god tid för att kunna planera för sitt deltagande.</a:t>
            </a:r>
          </a:p>
          <a:p>
            <a:r>
              <a:rPr lang="sv-SE" sz="1600" dirty="0">
                <a:latin typeface="Calibri" panose="020F0502020204030204" pitchFamily="34" charset="0"/>
              </a:rPr>
              <a:t>Agera bollplank mot föräldrar angående praktiska frågor och bidra till att missförstånd minimeras.</a:t>
            </a:r>
          </a:p>
          <a:p>
            <a:r>
              <a:rPr lang="sv-SE" sz="1600" dirty="0">
                <a:latin typeface="Calibri" panose="020F0502020204030204" pitchFamily="34" charset="0"/>
              </a:rPr>
              <a:t>Skickar ut kallelser inför cuper senast 14 dagar innan och lagen med spelschema bör vara publicerade på </a:t>
            </a:r>
            <a:r>
              <a:rPr lang="sv-SE" sz="1600" dirty="0" err="1">
                <a:latin typeface="Calibri" panose="020F0502020204030204" pitchFamily="34" charset="0"/>
              </a:rPr>
              <a:t>SportAdmin</a:t>
            </a:r>
            <a:r>
              <a:rPr lang="sv-SE" sz="1600" dirty="0">
                <a:latin typeface="Calibri" panose="020F0502020204030204" pitchFamily="34" charset="0"/>
              </a:rPr>
              <a:t> senast 7 dagar innan.</a:t>
            </a:r>
          </a:p>
          <a:p>
            <a:r>
              <a:rPr lang="sv-SE" sz="1600" dirty="0">
                <a:latin typeface="Calibri" panose="020F0502020204030204" pitchFamily="34" charset="0"/>
              </a:rPr>
              <a:t>Uppdatera kalendern med vilket lag som har match vid olika tillfällen</a:t>
            </a:r>
          </a:p>
          <a:p>
            <a:r>
              <a:rPr lang="sv-SE" sz="1600" dirty="0">
                <a:latin typeface="Calibri" panose="020F0502020204030204" pitchFamily="34" charset="0"/>
              </a:rPr>
              <a:t>Kommunicera med kansliet gällande LOK-stöd</a:t>
            </a:r>
          </a:p>
          <a:p>
            <a:r>
              <a:rPr lang="sv-SE" sz="1600" dirty="0">
                <a:latin typeface="Calibri" panose="020F0502020204030204" pitchFamily="34" charset="0"/>
              </a:rPr>
              <a:t>Anmäler laget till cuper</a:t>
            </a:r>
          </a:p>
          <a:p>
            <a:r>
              <a:rPr lang="sv-SE" sz="1600" dirty="0">
                <a:latin typeface="Calibri" panose="020F0502020204030204" pitchFamily="34" charset="0"/>
              </a:rPr>
              <a:t>Kallar motståndarna, via mail eller telefon, vid seriespel</a:t>
            </a:r>
          </a:p>
          <a:p>
            <a:endParaRPr lang="sv-SE" sz="1600" dirty="0">
              <a:latin typeface="Calibri" panose="020F0502020204030204" pitchFamily="34" charset="0"/>
            </a:endParaRPr>
          </a:p>
          <a:p>
            <a:r>
              <a:rPr lang="sv-SE" sz="1600" dirty="0">
                <a:solidFill>
                  <a:srgbClr val="FF0000"/>
                </a:solidFill>
                <a:latin typeface="Calibri" panose="020F0502020204030204" pitchFamily="34" charset="0"/>
              </a:rPr>
              <a:t>Nytt för i år,  </a:t>
            </a:r>
            <a:r>
              <a:rPr lang="sv-SE" sz="1600" dirty="0">
                <a:latin typeface="Calibri" panose="020F0502020204030204" pitchFamily="34" charset="0"/>
              </a:rPr>
              <a:t>är att vi kommer att skickas ut ett veckomeddelande</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1053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Organisation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Vad gör tränarna?</a:t>
            </a:r>
          </a:p>
          <a:p>
            <a:pPr marL="0" indent="0">
              <a:buNone/>
            </a:pPr>
            <a:r>
              <a:rPr lang="sv-SE" sz="1600" dirty="0">
                <a:latin typeface="Calibri" panose="020F0502020204030204" pitchFamily="34" charset="0"/>
              </a:rPr>
              <a:t>Planerar och ansvarar för träningsupplägg</a:t>
            </a:r>
          </a:p>
          <a:p>
            <a:pPr marL="0" indent="0">
              <a:buNone/>
            </a:pPr>
            <a:r>
              <a:rPr lang="sv-SE" sz="1600" dirty="0">
                <a:latin typeface="Calibri" panose="020F0502020204030204" pitchFamily="34" charset="0"/>
              </a:rPr>
              <a:t>Håller och genomför träningar</a:t>
            </a:r>
          </a:p>
          <a:p>
            <a:pPr marL="0" indent="0">
              <a:buNone/>
            </a:pPr>
            <a:r>
              <a:rPr lang="sv-SE" sz="1600" dirty="0">
                <a:latin typeface="Calibri" panose="020F0502020204030204" pitchFamily="34" charset="0"/>
              </a:rPr>
              <a:t>Hjälper och instruerar barnen för att utvecklas som fotbollsspelare</a:t>
            </a:r>
          </a:p>
          <a:p>
            <a:pPr marL="0" indent="0">
              <a:buNone/>
            </a:pPr>
            <a:r>
              <a:rPr lang="sv-SE" sz="1600" dirty="0">
                <a:latin typeface="Calibri" panose="020F0502020204030204" pitchFamily="34" charset="0"/>
              </a:rPr>
              <a:t>Stimulerar barnen via lek, glädje och övningar för att främja ett fotbollsintresse</a:t>
            </a:r>
          </a:p>
          <a:p>
            <a:pPr marL="0" indent="0">
              <a:buNone/>
            </a:pPr>
            <a:r>
              <a:rPr lang="sv-SE" sz="1600" dirty="0">
                <a:latin typeface="Calibri" panose="020F0502020204030204" pitchFamily="34" charset="0"/>
              </a:rPr>
              <a:t>För närvaro på både träningar och matcher</a:t>
            </a:r>
          </a:p>
          <a:p>
            <a:pPr marL="0" indent="0">
              <a:buNone/>
            </a:pPr>
            <a:r>
              <a:rPr lang="sv-SE" sz="1600" dirty="0">
                <a:latin typeface="Calibri" panose="020F0502020204030204" pitchFamily="34" charset="0"/>
              </a:rPr>
              <a:t>Delar in spelare i lag inför seriespel och cuper</a:t>
            </a:r>
          </a:p>
          <a:p>
            <a:pPr marL="0" indent="0">
              <a:buNone/>
            </a:pPr>
            <a:r>
              <a:rPr lang="sv-SE" sz="1600" dirty="0">
                <a:latin typeface="Calibri" panose="020F0502020204030204" pitchFamily="34" charset="0"/>
              </a:rPr>
              <a:t>Coachar spelarna vid matcher (två tränare per match)</a:t>
            </a: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06848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Organisation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Vad gör föräldragruppen?</a:t>
            </a:r>
          </a:p>
          <a:p>
            <a:pPr marL="0" indent="0">
              <a:buNone/>
            </a:pPr>
            <a:r>
              <a:rPr lang="sv-SE" sz="1600" dirty="0">
                <a:latin typeface="Calibri" panose="020F0502020204030204" pitchFamily="34" charset="0"/>
              </a:rPr>
              <a:t>Stöd till spelare och ledare så att verksamheten kan bedrivas så smidigt som möjligt</a:t>
            </a:r>
          </a:p>
          <a:p>
            <a:pPr marL="0" indent="0">
              <a:buNone/>
            </a:pPr>
            <a:r>
              <a:rPr lang="sv-SE" sz="1600" dirty="0">
                <a:latin typeface="Calibri" panose="020F0502020204030204" pitchFamily="34" charset="0"/>
              </a:rPr>
              <a:t>Medverkar till att en god föräldraanda råder i laget</a:t>
            </a:r>
          </a:p>
          <a:p>
            <a:pPr marL="0" indent="0">
              <a:buNone/>
            </a:pPr>
            <a:r>
              <a:rPr lang="sv-SE" sz="1600" i="1" dirty="0">
                <a:latin typeface="Calibri" panose="020F0502020204030204" pitchFamily="34" charset="0"/>
              </a:rPr>
              <a:t>Vid träningar och matcher ska föräldrar i sin roll som åskådare uppföra sig på ett sätt enligt </a:t>
            </a:r>
            <a:r>
              <a:rPr lang="sv-SE" sz="1600" i="1" dirty="0" err="1">
                <a:latin typeface="Calibri" panose="020F0502020204030204" pitchFamily="34" charset="0"/>
              </a:rPr>
              <a:t>PIF:s</a:t>
            </a:r>
            <a:r>
              <a:rPr lang="sv-SE" sz="1600" i="1" dirty="0">
                <a:latin typeface="Calibri" panose="020F0502020204030204" pitchFamily="34" charset="0"/>
              </a:rPr>
              <a:t> anda. Detta innebär att du som förälder överlåter ”coachning” av det egna laget åt tränaren och rättskipning kring beslut åt domaren. Alla är där för att skapa en härlig miljö förungdomarna och se till spelarnas bästa.</a:t>
            </a:r>
          </a:p>
          <a:p>
            <a:pPr marL="0" indent="0">
              <a:buNone/>
            </a:pPr>
            <a:endParaRPr lang="sv-SE" sz="1600" i="1" dirty="0">
              <a:latin typeface="Calibri" panose="020F0502020204030204" pitchFamily="34" charset="0"/>
            </a:endParaRPr>
          </a:p>
          <a:p>
            <a:pPr marL="0" indent="0">
              <a:buNone/>
            </a:pPr>
            <a:r>
              <a:rPr lang="sv-SE" sz="1600" dirty="0">
                <a:latin typeface="Calibri" panose="020F0502020204030204" pitchFamily="34" charset="0"/>
              </a:rPr>
              <a:t>Organisera och leda aktiviteter som i vissa fall kan ge ekonomiska bidrag till lagets lagkassa. Dessa aktiviteter kan ske på eget initiativ i gruppen eller vara initierade från föreningen. </a:t>
            </a:r>
          </a:p>
          <a:p>
            <a:r>
              <a:rPr lang="sv-SE" sz="1600" dirty="0">
                <a:latin typeface="Calibri" panose="020F0502020204030204" pitchFamily="34" charset="0"/>
              </a:rPr>
              <a:t>Försäljning av rabatthäften, </a:t>
            </a:r>
            <a:r>
              <a:rPr lang="sv-SE" sz="1600" dirty="0" err="1" smtClean="0">
                <a:latin typeface="Calibri" panose="020F0502020204030204" pitchFamily="34" charset="0"/>
              </a:rPr>
              <a:t>etc</a:t>
            </a:r>
            <a:endParaRPr lang="sv-SE" sz="1600" dirty="0">
              <a:latin typeface="Calibri" panose="020F0502020204030204" pitchFamily="34" charset="0"/>
            </a:endParaRPr>
          </a:p>
          <a:p>
            <a:r>
              <a:rPr lang="sv-SE" sz="1600" dirty="0">
                <a:latin typeface="Calibri" panose="020F0502020204030204" pitchFamily="34" charset="0"/>
              </a:rPr>
              <a:t>Extra uppdrag som </a:t>
            </a:r>
            <a:r>
              <a:rPr lang="sv-SE" sz="1600" dirty="0" smtClean="0">
                <a:latin typeface="Calibri" panose="020F0502020204030204" pitchFamily="34" charset="0"/>
              </a:rPr>
              <a:t>städning, fikalotteri m.m.</a:t>
            </a:r>
            <a:endParaRPr lang="sv-SE" sz="1600" dirty="0">
              <a:latin typeface="Calibri" panose="020F0502020204030204" pitchFamily="34" charset="0"/>
            </a:endParaRPr>
          </a:p>
          <a:p>
            <a:pPr marL="0" indent="0">
              <a:buNone/>
            </a:pPr>
            <a:endParaRPr lang="sv-SE" sz="1600" dirty="0">
              <a:latin typeface="Calibri" panose="020F0502020204030204" pitchFamily="34" charset="0"/>
            </a:endParaRPr>
          </a:p>
          <a:p>
            <a:pPr marL="0" indent="0">
              <a:buNone/>
            </a:pPr>
            <a:r>
              <a:rPr lang="sv-SE" sz="1600" dirty="0">
                <a:latin typeface="Calibri" panose="020F0502020204030204" pitchFamily="34" charset="0"/>
              </a:rPr>
              <a:t>Avstämning om betalning med föreningens kanslipersonal vid matcher.</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78817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Målsättning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Övergripande inom Piteå IF</a:t>
            </a:r>
          </a:p>
          <a:p>
            <a:r>
              <a:rPr lang="sv-SE" sz="1600" dirty="0">
                <a:latin typeface="Calibri" panose="020F0502020204030204" pitchFamily="34" charset="0"/>
              </a:rPr>
              <a:t>Så många som möjligt</a:t>
            </a:r>
          </a:p>
          <a:p>
            <a:r>
              <a:rPr lang="sv-SE" sz="1600" dirty="0">
                <a:latin typeface="Calibri" panose="020F0502020204030204" pitchFamily="34" charset="0"/>
              </a:rPr>
              <a:t>Så länge som möjligt</a:t>
            </a:r>
          </a:p>
          <a:p>
            <a:pPr marL="0" indent="0">
              <a:buNone/>
            </a:pPr>
            <a:endParaRPr lang="sv-SE" sz="1600" b="1" dirty="0">
              <a:latin typeface="Calibri-Bold"/>
            </a:endParaRPr>
          </a:p>
          <a:p>
            <a:pPr marL="0" indent="0">
              <a:buNone/>
            </a:pPr>
            <a:r>
              <a:rPr lang="sv-SE" sz="1600" b="1" dirty="0">
                <a:latin typeface="Calibri-Bold"/>
              </a:rPr>
              <a:t>Laget (P09)</a:t>
            </a:r>
          </a:p>
          <a:p>
            <a:r>
              <a:rPr lang="sv-SE" sz="1600" dirty="0">
                <a:latin typeface="Calibri" panose="020F0502020204030204" pitchFamily="34" charset="0"/>
              </a:rPr>
              <a:t>Att utveckla alla fotbollsspelare individuellt</a:t>
            </a:r>
          </a:p>
          <a:p>
            <a:r>
              <a:rPr lang="sv-SE" sz="1600" dirty="0">
                <a:latin typeface="Calibri" panose="020F0502020204030204" pitchFamily="34" charset="0"/>
              </a:rPr>
              <a:t>Att utveckla och bygga ett fotbollslag där alla är delaktiga</a:t>
            </a:r>
          </a:p>
          <a:p>
            <a:r>
              <a:rPr lang="sv-SE" sz="1600" dirty="0">
                <a:latin typeface="Calibri" panose="020F0502020204030204" pitchFamily="34" charset="0"/>
              </a:rPr>
              <a:t>Att stimulera glädje och lek hos barnen genom fotboll</a:t>
            </a:r>
          </a:p>
          <a:p>
            <a:pPr marL="0" indent="0">
              <a:buNone/>
            </a:pPr>
            <a:endParaRPr lang="sv-SE" sz="1600" dirty="0">
              <a:latin typeface="Calibri" panose="020F0502020204030204" pitchFamily="34" charset="0"/>
            </a:endParaRPr>
          </a:p>
          <a:p>
            <a:pPr marL="0" indent="0">
              <a:buNone/>
            </a:pPr>
            <a:r>
              <a:rPr lang="sv-SE" sz="1600" b="1" dirty="0">
                <a:latin typeface="Calibri" panose="020F0502020204030204" pitchFamily="34" charset="0"/>
              </a:rPr>
              <a:t>Tränare/ledare</a:t>
            </a:r>
          </a:p>
          <a:p>
            <a:r>
              <a:rPr lang="sv-SE" sz="1600" dirty="0">
                <a:latin typeface="Calibri" panose="020F0502020204030204" pitchFamily="34" charset="0"/>
              </a:rPr>
              <a:t>Tränare ska vara utbildade tränare via fotbollsförbundet</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7533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Träningar</a:t>
            </a:r>
          </a:p>
          <a:p>
            <a:r>
              <a:rPr lang="sv-SE" sz="1600" b="1" dirty="0">
                <a:latin typeface="Calibri-Bold"/>
              </a:rPr>
              <a:t>2 träningar under försäsong </a:t>
            </a:r>
            <a:r>
              <a:rPr lang="sv-SE" sz="1600" dirty="0">
                <a:latin typeface="Calibri-Bold"/>
              </a:rPr>
              <a:t>(i mån av tid i Ballong, </a:t>
            </a:r>
            <a:r>
              <a:rPr lang="sv-SE" sz="1600" dirty="0" err="1">
                <a:latin typeface="Calibri-Bold"/>
              </a:rPr>
              <a:t>Srömbacka</a:t>
            </a:r>
            <a:r>
              <a:rPr lang="sv-SE" sz="1600" dirty="0">
                <a:latin typeface="Calibri-Bold"/>
              </a:rPr>
              <a:t>, </a:t>
            </a:r>
            <a:r>
              <a:rPr lang="sv-SE" sz="1600" dirty="0" err="1">
                <a:latin typeface="Calibri-Bold"/>
              </a:rPr>
              <a:t>Bergsviskhallen</a:t>
            </a:r>
            <a:r>
              <a:rPr lang="sv-SE" sz="1600" dirty="0">
                <a:latin typeface="Calibri-Bold"/>
              </a:rPr>
              <a:t>) + </a:t>
            </a:r>
            <a:r>
              <a:rPr lang="sv-SE" sz="1600" dirty="0" err="1">
                <a:latin typeface="Calibri-Bold"/>
              </a:rPr>
              <a:t>ev</a:t>
            </a:r>
            <a:r>
              <a:rPr lang="sv-SE" sz="1600" dirty="0">
                <a:latin typeface="Calibri-Bold"/>
              </a:rPr>
              <a:t> fysträning (ute eller </a:t>
            </a:r>
            <a:r>
              <a:rPr lang="sv-SE" sz="1600" dirty="0" err="1">
                <a:latin typeface="Calibri-Bold"/>
              </a:rPr>
              <a:t>Pite</a:t>
            </a:r>
            <a:r>
              <a:rPr lang="sv-SE" sz="1600" dirty="0">
                <a:latin typeface="Calibri-Bold"/>
              </a:rPr>
              <a:t> </a:t>
            </a:r>
            <a:r>
              <a:rPr lang="sv-SE" sz="1600" dirty="0" err="1">
                <a:latin typeface="Calibri-Bold"/>
              </a:rPr>
              <a:t>Enerig</a:t>
            </a:r>
            <a:endParaRPr lang="sv-SE" sz="1600" dirty="0">
              <a:latin typeface="Calibri-Bold"/>
            </a:endParaRPr>
          </a:p>
          <a:p>
            <a:pPr marL="0" indent="0">
              <a:buNone/>
            </a:pPr>
            <a:r>
              <a:rPr lang="sv-SE" sz="1600" dirty="0">
                <a:latin typeface="Calibri-Bold"/>
              </a:rPr>
              <a:t>Arena) + </a:t>
            </a:r>
            <a:r>
              <a:rPr lang="sv-SE" sz="1600" dirty="0" err="1">
                <a:latin typeface="Calibri-Bold"/>
              </a:rPr>
              <a:t>ev</a:t>
            </a:r>
            <a:r>
              <a:rPr lang="sv-SE" sz="1600" dirty="0">
                <a:latin typeface="Calibri-Bold"/>
              </a:rPr>
              <a:t> extra träning i mån av möjlighet och tid</a:t>
            </a:r>
          </a:p>
          <a:p>
            <a:r>
              <a:rPr lang="sv-SE" sz="1600" b="1" dirty="0">
                <a:latin typeface="Calibri-Bold"/>
              </a:rPr>
              <a:t>3 träningar under högsäsong fram till PSG </a:t>
            </a:r>
            <a:r>
              <a:rPr lang="sv-SE" sz="1600" dirty="0">
                <a:latin typeface="Calibri-Bold"/>
              </a:rPr>
              <a:t>(på vår huvudarena </a:t>
            </a:r>
            <a:r>
              <a:rPr lang="sv-SE" sz="1600" dirty="0" err="1">
                <a:latin typeface="Calibri-Bold"/>
              </a:rPr>
              <a:t>Nordlunda</a:t>
            </a:r>
            <a:r>
              <a:rPr lang="sv-SE" sz="1600" dirty="0" smtClean="0">
                <a:latin typeface="Calibri-Bold"/>
              </a:rPr>
              <a:t>) 2 träningar i veckan + match efter PSG</a:t>
            </a:r>
            <a:endParaRPr lang="sv-SE" sz="1600" dirty="0">
              <a:latin typeface="Calibri-Bold"/>
            </a:endParaRPr>
          </a:p>
          <a:p>
            <a:r>
              <a:rPr lang="sv-SE" sz="1600" b="1" dirty="0">
                <a:latin typeface="Calibri-Bold"/>
              </a:rPr>
              <a:t>Ett preliminärt upplägg kommer att tas fram till PSG. </a:t>
            </a:r>
            <a:r>
              <a:rPr lang="sv-SE" sz="1600" dirty="0">
                <a:latin typeface="Calibri-Bold"/>
              </a:rPr>
              <a:t>Fokus är passningsspel, teknik och rörlighet.</a:t>
            </a:r>
          </a:p>
          <a:p>
            <a:r>
              <a:rPr lang="sv-SE" sz="1600" b="1" dirty="0">
                <a:latin typeface="Calibri-Bold"/>
              </a:rPr>
              <a:t>Ett större fokus på målvaktsträning</a:t>
            </a:r>
          </a:p>
          <a:p>
            <a:r>
              <a:rPr lang="sv-SE" sz="1600" b="1" dirty="0">
                <a:latin typeface="Calibri-Bold"/>
              </a:rPr>
              <a:t>Alltid samling 15 minuter </a:t>
            </a:r>
            <a:r>
              <a:rPr lang="sv-SE" sz="1600" dirty="0">
                <a:latin typeface="Calibri-Bold"/>
              </a:rPr>
              <a:t>innan alla träningar, ombytta och klara, tid för genomgång av träningen och prata ihop</a:t>
            </a:r>
          </a:p>
          <a:p>
            <a:pPr marL="0" indent="0">
              <a:buNone/>
            </a:pPr>
            <a:r>
              <a:rPr lang="sv-SE" sz="1600" dirty="0">
                <a:latin typeface="Calibri-Bold"/>
              </a:rPr>
              <a:t>gruppen</a:t>
            </a:r>
          </a:p>
          <a:p>
            <a:r>
              <a:rPr lang="sv-SE" sz="1600" b="1" dirty="0">
                <a:latin typeface="Calibri-Bold"/>
              </a:rPr>
              <a:t>Närvaro; alla spelare ska meddela om man inte kan komma på träningen, </a:t>
            </a:r>
            <a:r>
              <a:rPr lang="sv-SE" sz="1600" dirty="0">
                <a:latin typeface="Calibri-Bold"/>
              </a:rPr>
              <a:t>frånvaro görs via inlägg i gästboken</a:t>
            </a:r>
          </a:p>
          <a:p>
            <a:pPr marL="0" indent="0">
              <a:buNone/>
            </a:pPr>
            <a:r>
              <a:rPr lang="sv-SE" sz="1600" dirty="0">
                <a:latin typeface="Calibri-Bold"/>
              </a:rPr>
              <a:t>Upplägg 2020</a:t>
            </a:r>
          </a:p>
          <a:p>
            <a:r>
              <a:rPr lang="sv-SE" sz="1600" dirty="0">
                <a:latin typeface="Calibri-Bold"/>
              </a:rPr>
              <a:t>Två träningskvällar med faddrar inplanerade i augusti</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4997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Seriematcher</a:t>
            </a:r>
          </a:p>
          <a:p>
            <a:r>
              <a:rPr lang="sv-SE" sz="1600" dirty="0">
                <a:latin typeface="Calibri" panose="020F0502020204030204" pitchFamily="34" charset="0"/>
              </a:rPr>
              <a:t>Två serielag kommer att anmälas för laget (samma som för 2019)</a:t>
            </a:r>
          </a:p>
          <a:p>
            <a:r>
              <a:rPr lang="sv-SE" sz="1600" dirty="0">
                <a:latin typeface="Calibri" panose="020F0502020204030204" pitchFamily="34" charset="0"/>
              </a:rPr>
              <a:t>Gruppindelningar med fasta grupper kommer att göras till seriespelet (likt upplägget 2019 och beroende av antal spelare)</a:t>
            </a:r>
          </a:p>
          <a:p>
            <a:r>
              <a:rPr lang="sv-SE" sz="1600" dirty="0">
                <a:latin typeface="Calibri" panose="020F0502020204030204" pitchFamily="34" charset="0"/>
              </a:rPr>
              <a:t>Fasta målvakter kommer att utses till matcherna - förfrågan kring målvaktsintresse kommer att skickas ut i början av säsongen</a:t>
            </a:r>
          </a:p>
          <a:p>
            <a:r>
              <a:rPr lang="sv-SE" sz="1600" dirty="0">
                <a:latin typeface="Calibri" panose="020F0502020204030204" pitchFamily="34" charset="0"/>
              </a:rPr>
              <a:t>Större fokus på positioner och att få till ett lagbygge vid matcherna</a:t>
            </a: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96926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Cuper</a:t>
            </a:r>
          </a:p>
          <a:p>
            <a:r>
              <a:rPr lang="sv-SE" sz="1600" dirty="0" err="1">
                <a:latin typeface="Calibri-Bold"/>
              </a:rPr>
              <a:t>Intersprtcup</a:t>
            </a:r>
            <a:r>
              <a:rPr lang="sv-SE" sz="1600" dirty="0">
                <a:latin typeface="Calibri-Bold"/>
              </a:rPr>
              <a:t> i Luleå (19 april)</a:t>
            </a:r>
          </a:p>
          <a:p>
            <a:r>
              <a:rPr lang="sv-SE" sz="1600" dirty="0">
                <a:latin typeface="Calibri" panose="020F0502020204030204" pitchFamily="34" charset="0"/>
              </a:rPr>
              <a:t>Examenscupen (Hemmingsmark)</a:t>
            </a:r>
          </a:p>
          <a:p>
            <a:r>
              <a:rPr lang="sv-SE" sz="1600" dirty="0">
                <a:latin typeface="Calibri" panose="020F0502020204030204" pitchFamily="34" charset="0"/>
              </a:rPr>
              <a:t>PSG</a:t>
            </a:r>
          </a:p>
          <a:p>
            <a:r>
              <a:rPr lang="sv-SE" sz="1600" dirty="0">
                <a:latin typeface="Calibri" panose="020F0502020204030204" pitchFamily="34" charset="0"/>
              </a:rPr>
              <a:t>Gammelstads Cupen (ev. övernattning) </a:t>
            </a:r>
          </a:p>
          <a:p>
            <a:endParaRPr lang="sv-SE" sz="1600" b="1" dirty="0">
              <a:latin typeface="Calibri" panose="020F0502020204030204" pitchFamily="34" charset="0"/>
            </a:endParaRPr>
          </a:p>
          <a:p>
            <a:r>
              <a:rPr lang="sv-SE" sz="1600" dirty="0">
                <a:latin typeface="Calibri" panose="020F0502020204030204" pitchFamily="34" charset="0"/>
              </a:rPr>
              <a:t>Bygger lagkänsla och lär känna varandra</a:t>
            </a:r>
            <a:endParaRPr lang="sv-SE" sz="1600"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5482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Utrustning</a:t>
            </a:r>
          </a:p>
          <a:p>
            <a:r>
              <a:rPr lang="sv-SE" sz="1600" dirty="0">
                <a:latin typeface="Calibri" panose="020F0502020204030204" pitchFamily="34" charset="0"/>
              </a:rPr>
              <a:t>Skor och benskydd</a:t>
            </a:r>
          </a:p>
          <a:p>
            <a:r>
              <a:rPr lang="sv-SE" sz="1600" dirty="0">
                <a:latin typeface="Calibri" panose="020F0502020204030204" pitchFamily="34" charset="0"/>
              </a:rPr>
              <a:t>Tröjor (utdelning med nummer sker i början av säsongen)</a:t>
            </a:r>
            <a:endParaRPr lang="sv-SE" sz="1600" b="1" dirty="0">
              <a:latin typeface="Calibri-Bold"/>
            </a:endParaRPr>
          </a:p>
          <a:p>
            <a:endParaRPr lang="sv-SE" sz="1600" b="1" dirty="0">
              <a:latin typeface="Calibri-Bold"/>
            </a:endParaRPr>
          </a:p>
          <a:p>
            <a:r>
              <a:rPr lang="sv-SE" sz="1600" dirty="0">
                <a:latin typeface="Calibri-Bold"/>
              </a:rPr>
              <a:t>Möjlighet till profilkläder finns att köpa på sportringen</a:t>
            </a:r>
            <a:endParaRPr lang="sv-SE" sz="1600" dirty="0">
              <a:latin typeface="Calibri" panose="020F0502020204030204" pitchFamily="34" charset="0"/>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2192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Upptaktsmach</a:t>
            </a:r>
          </a:p>
          <a:p>
            <a:r>
              <a:rPr lang="sv-SE" sz="1600" dirty="0">
                <a:latin typeface="Calibri" panose="020F0502020204030204" pitchFamily="34" charset="0"/>
              </a:rPr>
              <a:t>Mot SAIK (bokas in i Maj)</a:t>
            </a:r>
          </a:p>
          <a:p>
            <a:r>
              <a:rPr lang="sv-SE" sz="1600" dirty="0">
                <a:latin typeface="Calibri" panose="020F0502020204030204" pitchFamily="34" charset="0"/>
              </a:rPr>
              <a:t>Försäljning av fika till lagkassan (administreras av föräldragruppen)</a:t>
            </a: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4723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Upplägg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Uppdrag/åtaganden</a:t>
            </a:r>
          </a:p>
          <a:p>
            <a:r>
              <a:rPr lang="sv-SE" sz="1600" dirty="0">
                <a:latin typeface="Calibri" panose="020F0502020204030204" pitchFamily="34" charset="0"/>
              </a:rPr>
              <a:t>Medarrangör av PSG</a:t>
            </a:r>
          </a:p>
          <a:p>
            <a:r>
              <a:rPr lang="sv-SE" sz="1600" dirty="0">
                <a:latin typeface="Calibri" panose="020F0502020204030204" pitchFamily="34" charset="0"/>
              </a:rPr>
              <a:t>Noliaparkeringen</a:t>
            </a:r>
          </a:p>
          <a:p>
            <a:r>
              <a:rPr lang="sv-SE" sz="1600" dirty="0">
                <a:latin typeface="Calibri" panose="020F0502020204030204" pitchFamily="34" charset="0"/>
              </a:rPr>
              <a:t>Fikaförsäljning vid seriematcherna</a:t>
            </a:r>
          </a:p>
          <a:p>
            <a:r>
              <a:rPr lang="sv-SE" sz="1600" dirty="0">
                <a:latin typeface="Calibri" panose="020F0502020204030204" pitchFamily="34" charset="0"/>
              </a:rPr>
              <a:t>Försäljning av rabatthäften (3 </a:t>
            </a:r>
            <a:r>
              <a:rPr lang="sv-SE" sz="1600" dirty="0" err="1">
                <a:latin typeface="Calibri" panose="020F0502020204030204" pitchFamily="34" charset="0"/>
              </a:rPr>
              <a:t>st</a:t>
            </a:r>
            <a:r>
              <a:rPr lang="sv-SE" sz="1600" dirty="0">
                <a:latin typeface="Calibri" panose="020F0502020204030204" pitchFamily="34" charset="0"/>
              </a:rPr>
              <a:t> häften två omgångar)</a:t>
            </a:r>
          </a:p>
          <a:p>
            <a:r>
              <a:rPr lang="sv-SE" sz="1600" dirty="0">
                <a:latin typeface="Calibri" panose="020F0502020204030204" pitchFamily="34" charset="0"/>
              </a:rPr>
              <a:t>Medverkan vid dam- och herrmatcher</a:t>
            </a:r>
          </a:p>
          <a:p>
            <a:endParaRPr lang="sv-SE" sz="1600" dirty="0">
              <a:latin typeface="Calibri" panose="020F0502020204030204" pitchFamily="34" charset="0"/>
            </a:endParaRPr>
          </a:p>
          <a:p>
            <a:r>
              <a:rPr lang="sv-SE" sz="1600" dirty="0">
                <a:latin typeface="Calibri" panose="020F0502020204030204" pitchFamily="34" charset="0"/>
              </a:rPr>
              <a:t>Ev. städning av del av hamnen på </a:t>
            </a:r>
            <a:r>
              <a:rPr lang="sv-SE" sz="1600" dirty="0" err="1">
                <a:latin typeface="Calibri" panose="020F0502020204030204" pitchFamily="34" charset="0"/>
              </a:rPr>
              <a:t>Haraholmen</a:t>
            </a:r>
            <a:endParaRPr lang="sv-SE" sz="1600" dirty="0">
              <a:latin typeface="Calibri" panose="020F0502020204030204" pitchFamily="34" charset="0"/>
            </a:endParaRPr>
          </a:p>
          <a:p>
            <a:r>
              <a:rPr lang="sv-SE" sz="1600" dirty="0">
                <a:latin typeface="Calibri" panose="020F0502020204030204" pitchFamily="34" charset="0"/>
              </a:rPr>
              <a:t>Ev. foajéfika på stadshuset</a:t>
            </a:r>
          </a:p>
          <a:p>
            <a:r>
              <a:rPr lang="sv-SE" sz="1600" dirty="0">
                <a:latin typeface="Calibri" panose="020F0502020204030204" pitchFamily="34" charset="0"/>
              </a:rPr>
              <a:t>Ev. försäljning toapapper</a:t>
            </a:r>
          </a:p>
          <a:p>
            <a:pPr marL="0" indent="0">
              <a:buNone/>
            </a:pPr>
            <a:endParaRPr lang="sv-SE" sz="1600" dirty="0">
              <a:latin typeface="Calibri" panose="020F0502020204030204" pitchFamily="34" charset="0"/>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42337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Ekonomi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Lagkassan</a:t>
            </a:r>
          </a:p>
          <a:p>
            <a:r>
              <a:rPr lang="sv-SE" sz="1600" dirty="0">
                <a:latin typeface="Calibri-Bold"/>
              </a:rPr>
              <a:t>Det finns idag 34 000 i den gemensamma lagkassan</a:t>
            </a:r>
          </a:p>
          <a:p>
            <a:endParaRPr lang="sv-SE" sz="1600" dirty="0">
              <a:latin typeface="Calibri-Bold"/>
            </a:endParaRPr>
          </a:p>
          <a:p>
            <a:r>
              <a:rPr lang="sv-SE" sz="1600" dirty="0">
                <a:latin typeface="Calibri-Bold"/>
              </a:rPr>
              <a:t>En lagavgift på 200 kr per spelare kommer att tas in för år 2020 (Ett utskick med </a:t>
            </a:r>
            <a:r>
              <a:rPr lang="sv-SE" sz="1600" dirty="0" err="1">
                <a:latin typeface="Calibri-Bold"/>
              </a:rPr>
              <a:t>swishnummer</a:t>
            </a:r>
            <a:r>
              <a:rPr lang="sv-SE" sz="1600" dirty="0">
                <a:latin typeface="Calibri-Bold"/>
              </a:rPr>
              <a:t> kommer meddelas)</a:t>
            </a:r>
          </a:p>
          <a:p>
            <a:endParaRPr lang="sv-SE" sz="1600" dirty="0">
              <a:latin typeface="Calibri-Bold"/>
            </a:endParaRPr>
          </a:p>
          <a:p>
            <a:pPr marL="0" indent="0">
              <a:buNone/>
            </a:pPr>
            <a:r>
              <a:rPr lang="sv-SE" sz="1600" b="1" dirty="0">
                <a:latin typeface="Calibri-Bold"/>
              </a:rPr>
              <a:t>Utgifter</a:t>
            </a:r>
          </a:p>
          <a:p>
            <a:r>
              <a:rPr lang="sv-SE" sz="1600" dirty="0">
                <a:latin typeface="Calibri-Bold"/>
              </a:rPr>
              <a:t>Kick-off, happenings, avslutning m.m. ca 9-10.000kr (baserat på 2019 utgifter)</a:t>
            </a:r>
          </a:p>
          <a:p>
            <a:r>
              <a:rPr lang="sv-SE" sz="1600" dirty="0">
                <a:latin typeface="Calibri-Bold"/>
              </a:rPr>
              <a:t>Tre cuper cirka 8 000 kr</a:t>
            </a:r>
          </a:p>
          <a:p>
            <a:pPr marL="0" indent="0">
              <a:buNone/>
            </a:pPr>
            <a:endParaRPr lang="sv-SE" sz="1600" dirty="0">
              <a:latin typeface="Calibri-Bold"/>
            </a:endParaRPr>
          </a:p>
          <a:p>
            <a:pPr marL="0" indent="0">
              <a:buNone/>
            </a:pPr>
            <a:r>
              <a:rPr lang="sv-SE" sz="1600" b="1" dirty="0">
                <a:latin typeface="Calibri-Bold"/>
              </a:rPr>
              <a:t>Försäljning </a:t>
            </a:r>
          </a:p>
          <a:p>
            <a:r>
              <a:rPr lang="sv-SE" sz="1600" dirty="0">
                <a:latin typeface="Calibri-Bold"/>
              </a:rPr>
              <a:t>Fikalotteri x2 = ca 22.000kr, ev. försäljning av toapapper samt ev. andra uppdrag </a:t>
            </a:r>
          </a:p>
          <a:p>
            <a:pPr marL="0" indent="0">
              <a:buNone/>
            </a:pPr>
            <a:endParaRPr lang="sv-SE" sz="1600" dirty="0">
              <a:latin typeface="Calibri-Bold"/>
            </a:endParaRPr>
          </a:p>
          <a:p>
            <a:pPr marL="0" indent="0">
              <a:buNone/>
            </a:pPr>
            <a:endParaRPr lang="sv-SE" sz="1600" dirty="0">
              <a:latin typeface="Calibri-Bold"/>
            </a:endParaRP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25333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Föräldrarep till sportråd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Lagkassan</a:t>
            </a:r>
          </a:p>
          <a:p>
            <a:r>
              <a:rPr lang="sv-SE" sz="1600" dirty="0">
                <a:latin typeface="Calibri-Bold"/>
              </a:rPr>
              <a:t>En frivillig eller förslag på representant? </a:t>
            </a:r>
          </a:p>
          <a:p>
            <a:endParaRPr lang="sv-SE" sz="1600" dirty="0">
              <a:latin typeface="Calibri-Bold"/>
            </a:endParaRPr>
          </a:p>
          <a:p>
            <a:r>
              <a:rPr lang="sv-SE" sz="1600" dirty="0">
                <a:latin typeface="Calibri-Bold"/>
              </a:rPr>
              <a:t>Om ingen frivillig kommer ett rullande schema att upprättas.</a:t>
            </a:r>
          </a:p>
          <a:p>
            <a:pPr marL="0" indent="0">
              <a:buNone/>
            </a:pPr>
            <a:endParaRPr lang="sv-SE" sz="1600" dirty="0">
              <a:latin typeface="Calibri-Bold"/>
            </a:endParaRPr>
          </a:p>
          <a:p>
            <a:pPr marL="0" indent="0">
              <a:buNone/>
            </a:pPr>
            <a:endParaRPr lang="sv-SE" sz="1600" dirty="0">
              <a:latin typeface="Calibri-Bold"/>
            </a:endParaRPr>
          </a:p>
          <a:p>
            <a:pPr marL="0" indent="0">
              <a:buNone/>
            </a:pPr>
            <a:endParaRPr lang="sv-SE" sz="1600" b="1" dirty="0">
              <a:latin typeface="Calibri-Bold"/>
            </a:endParaRP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58780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4E17049C-3864-4F66-87F8-5E8073020084}"/>
              </a:ext>
            </a:extLst>
          </p:cNvPr>
          <p:cNvSpPr>
            <a:spLocks noGrp="1"/>
          </p:cNvSpPr>
          <p:nvPr>
            <p:ph type="title"/>
          </p:nvPr>
        </p:nvSpPr>
        <p:spPr>
          <a:xfrm>
            <a:off x="838200" y="365125"/>
            <a:ext cx="10697308" cy="1325563"/>
          </a:xfrm>
        </p:spPr>
        <p:txBody>
          <a:bodyPr>
            <a:normAutofit fontScale="90000"/>
          </a:bodyPr>
          <a:lstStyle/>
          <a:p>
            <a:pPr algn="ctr"/>
            <a:r>
              <a:rPr lang="sv-SE" sz="7200" dirty="0">
                <a:latin typeface="Calibri" panose="020F0502020204030204" pitchFamily="34" charset="0"/>
              </a:rPr>
              <a:t>Övrigt 2020</a:t>
            </a:r>
            <a:r>
              <a:rPr lang="sv-SE" dirty="0">
                <a:latin typeface="Calibri" panose="020F0502020204030204" pitchFamily="34" charset="0"/>
              </a:rPr>
              <a:t/>
            </a:r>
            <a:br>
              <a:rPr lang="sv-SE" dirty="0">
                <a:latin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xmlns="" id="{C1B36715-917A-48CC-B9EE-E867FCF8EE18}"/>
              </a:ext>
            </a:extLst>
          </p:cNvPr>
          <p:cNvSpPr>
            <a:spLocks noGrp="1"/>
          </p:cNvSpPr>
          <p:nvPr>
            <p:ph idx="1"/>
          </p:nvPr>
        </p:nvSpPr>
        <p:spPr/>
        <p:txBody>
          <a:bodyPr>
            <a:noAutofit/>
          </a:bodyPr>
          <a:lstStyle/>
          <a:p>
            <a:pPr marL="0" indent="0">
              <a:buNone/>
            </a:pPr>
            <a:r>
              <a:rPr lang="sv-SE" sz="1600" b="1" dirty="0">
                <a:latin typeface="Calibri-Bold"/>
              </a:rPr>
              <a:t>Övriga frågor</a:t>
            </a:r>
          </a:p>
          <a:p>
            <a:pPr marL="0" indent="0">
              <a:buNone/>
            </a:pPr>
            <a:endParaRPr lang="sv-SE" sz="1600" b="1" dirty="0">
              <a:latin typeface="Calibri-Bold"/>
            </a:endParaRPr>
          </a:p>
          <a:p>
            <a:pPr marL="0" indent="0">
              <a:buNone/>
            </a:pPr>
            <a:endParaRPr lang="sv-SE" sz="1600" b="1" dirty="0">
              <a:latin typeface="Calibri-Bold"/>
            </a:endParaRPr>
          </a:p>
          <a:p>
            <a:pPr marL="0" indent="0">
              <a:buNone/>
            </a:pPr>
            <a:endParaRPr lang="sv-SE" sz="1600" b="1" dirty="0">
              <a:latin typeface="Calibri-Bold"/>
            </a:endParaRPr>
          </a:p>
          <a:p>
            <a:pPr marL="0" indent="0">
              <a:buNone/>
            </a:pPr>
            <a:r>
              <a:rPr lang="sv-SE" sz="1600" b="1" dirty="0">
                <a:latin typeface="Calibri-Bold"/>
              </a:rPr>
              <a:t>Vi ser fram emot en rolig säsong! /Tränarna</a:t>
            </a:r>
          </a:p>
        </p:txBody>
      </p:sp>
      <p:pic>
        <p:nvPicPr>
          <p:cNvPr id="4" name="Picture 2">
            <a:extLst>
              <a:ext uri="{FF2B5EF4-FFF2-40B4-BE49-F238E27FC236}">
                <a16:creationId xmlns:a16="http://schemas.microsoft.com/office/drawing/2014/main" xmlns="" id="{7F4A162B-179B-4EEE-B063-0D9F6920E1D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90126" y="4778840"/>
            <a:ext cx="1971675"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580764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1005</Words>
  <Application>Microsoft Office PowerPoint</Application>
  <PresentationFormat>Anpassad</PresentationFormat>
  <Paragraphs>159</Paragraphs>
  <Slides>17</Slides>
  <Notes>0</Notes>
  <HiddenSlides>0</HiddenSlides>
  <MMClips>0</MMClips>
  <ScaleCrop>false</ScaleCrop>
  <HeadingPairs>
    <vt:vector size="4" baseType="variant">
      <vt:variant>
        <vt:lpstr>Tema</vt:lpstr>
      </vt:variant>
      <vt:variant>
        <vt:i4>1</vt:i4>
      </vt:variant>
      <vt:variant>
        <vt:lpstr>Bildrubriker</vt:lpstr>
      </vt:variant>
      <vt:variant>
        <vt:i4>17</vt:i4>
      </vt:variant>
    </vt:vector>
  </HeadingPairs>
  <TitlesOfParts>
    <vt:vector size="18" baseType="lpstr">
      <vt:lpstr>Office-tema</vt:lpstr>
      <vt:lpstr>Föräldramöte P-09 2020 </vt:lpstr>
      <vt:lpstr>Agenda </vt:lpstr>
      <vt:lpstr>Upplägg och organisation 2019 </vt:lpstr>
      <vt:lpstr>Organisation 2020 </vt:lpstr>
      <vt:lpstr>Organisation 2020 </vt:lpstr>
      <vt:lpstr>Organisation 2020 </vt:lpstr>
      <vt:lpstr>Organisation 2020 </vt:lpstr>
      <vt:lpstr>Målsättning 2020 </vt:lpstr>
      <vt:lpstr>Upplägg 2020 </vt:lpstr>
      <vt:lpstr>Upplägg 2020 </vt:lpstr>
      <vt:lpstr>Upplägg 2020 </vt:lpstr>
      <vt:lpstr>Upplägg 2020 </vt:lpstr>
      <vt:lpstr>Upplägg 2020 </vt:lpstr>
      <vt:lpstr>Upplägg 2020 </vt:lpstr>
      <vt:lpstr>Ekonomi 2020 </vt:lpstr>
      <vt:lpstr>Föräldrarep till sportråd 2020 </vt:lpstr>
      <vt:lpstr>Övrigt 2020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Jenny Bergman</dc:creator>
  <cp:lastModifiedBy>Windows User</cp:lastModifiedBy>
  <cp:revision>22</cp:revision>
  <dcterms:created xsi:type="dcterms:W3CDTF">2020-02-25T14:34:22Z</dcterms:created>
  <dcterms:modified xsi:type="dcterms:W3CDTF">2020-02-28T16:08:33Z</dcterms:modified>
</cp:coreProperties>
</file>